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4" r:id="rId2"/>
  </p:sldMasterIdLst>
  <p:notesMasterIdLst>
    <p:notesMasterId r:id="rId42"/>
  </p:notesMasterIdLst>
  <p:sldIdLst>
    <p:sldId id="1170" r:id="rId3"/>
    <p:sldId id="1171" r:id="rId4"/>
    <p:sldId id="1172" r:id="rId5"/>
    <p:sldId id="1173" r:id="rId6"/>
    <p:sldId id="1174" r:id="rId7"/>
    <p:sldId id="1175" r:id="rId8"/>
    <p:sldId id="1176" r:id="rId9"/>
    <p:sldId id="1177" r:id="rId10"/>
    <p:sldId id="1178" r:id="rId11"/>
    <p:sldId id="1179" r:id="rId12"/>
    <p:sldId id="1180" r:id="rId13"/>
    <p:sldId id="1181" r:id="rId14"/>
    <p:sldId id="1182" r:id="rId15"/>
    <p:sldId id="1183" r:id="rId16"/>
    <p:sldId id="289" r:id="rId17"/>
    <p:sldId id="258" r:id="rId18"/>
    <p:sldId id="260" r:id="rId19"/>
    <p:sldId id="261" r:id="rId20"/>
    <p:sldId id="263" r:id="rId21"/>
    <p:sldId id="264" r:id="rId22"/>
    <p:sldId id="265" r:id="rId23"/>
    <p:sldId id="266" r:id="rId24"/>
    <p:sldId id="267" r:id="rId25"/>
    <p:sldId id="262" r:id="rId26"/>
    <p:sldId id="269" r:id="rId27"/>
    <p:sldId id="268" r:id="rId28"/>
    <p:sldId id="259" r:id="rId29"/>
    <p:sldId id="270" r:id="rId30"/>
    <p:sldId id="271" r:id="rId31"/>
    <p:sldId id="287" r:id="rId32"/>
    <p:sldId id="272" r:id="rId33"/>
    <p:sldId id="273" r:id="rId34"/>
    <p:sldId id="274" r:id="rId35"/>
    <p:sldId id="275" r:id="rId36"/>
    <p:sldId id="276" r:id="rId37"/>
    <p:sldId id="278" r:id="rId38"/>
    <p:sldId id="279" r:id="rId39"/>
    <p:sldId id="280" r:id="rId40"/>
    <p:sldId id="288"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21" d="100"/>
          <a:sy n="121"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8BACA9-440F-7E4E-AA95-EE52B108160D}" type="datetimeFigureOut">
              <a:rPr kumimoji="1" lang="zh-CN" altLang="en-US" smtClean="0"/>
              <a:t>2024/9/4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6DB62-7EA9-0845-8701-205A2708C6C3}" type="slidenum">
              <a:rPr kumimoji="1" lang="zh-CN" altLang="en-US" smtClean="0"/>
              <a:t>‹#›</a:t>
            </a:fld>
            <a:endParaRPr kumimoji="1" lang="zh-CN" altLang="en-US"/>
          </a:p>
        </p:txBody>
      </p:sp>
    </p:spTree>
    <p:extLst>
      <p:ext uri="{BB962C8B-B14F-4D97-AF65-F5344CB8AC3E}">
        <p14:creationId xmlns:p14="http://schemas.microsoft.com/office/powerpoint/2010/main" val="2499241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1DA29AE5-A802-DF94-073D-F5B66B13FA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3627E5-0298-9944-931B-8009092CD81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5" name="Rectangle 2">
            <a:extLst>
              <a:ext uri="{FF2B5EF4-FFF2-40B4-BE49-F238E27FC236}">
                <a16:creationId xmlns:a16="http://schemas.microsoft.com/office/drawing/2014/main" id="{D3F66D4F-2C45-48AE-8596-19881FDD0E2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1C9FBF14-938D-0129-A9CA-ADEB4FBAA14F}"/>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1DA29AE5-A802-DF94-073D-F5B66B13FA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3627E5-0298-9944-931B-8009092CD81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5" name="Rectangle 2">
            <a:extLst>
              <a:ext uri="{FF2B5EF4-FFF2-40B4-BE49-F238E27FC236}">
                <a16:creationId xmlns:a16="http://schemas.microsoft.com/office/drawing/2014/main" id="{D3F66D4F-2C45-48AE-8596-19881FDD0E2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1C9FBF14-938D-0129-A9CA-ADEB4FBAA14F}"/>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984732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1DA29AE5-A802-DF94-073D-F5B66B13FA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3627E5-0298-9944-931B-8009092CD81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5" name="Rectangle 2">
            <a:extLst>
              <a:ext uri="{FF2B5EF4-FFF2-40B4-BE49-F238E27FC236}">
                <a16:creationId xmlns:a16="http://schemas.microsoft.com/office/drawing/2014/main" id="{D3F66D4F-2C45-48AE-8596-19881FDD0E2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1C9FBF14-938D-0129-A9CA-ADEB4FBAA14F}"/>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940504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19">
            <a:extLst>
              <a:ext uri="{FF2B5EF4-FFF2-40B4-BE49-F238E27FC236}">
                <a16:creationId xmlns:a16="http://schemas.microsoft.com/office/drawing/2014/main" id="{8BD28D51-5AB9-AF67-8572-8669ECA54D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1D2F1D56-93AE-F778-3A56-CBBC86CF54E7}"/>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249713681"/>
      </p:ext>
    </p:extLst>
  </p:cSld>
  <p:clrMapOvr>
    <a:masterClrMapping/>
  </p:clrMapOvr>
  <p:transition spd="med">
    <p:diamon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9">
            <a:extLst>
              <a:ext uri="{FF2B5EF4-FFF2-40B4-BE49-F238E27FC236}">
                <a16:creationId xmlns:a16="http://schemas.microsoft.com/office/drawing/2014/main" id="{24A99AFA-0FF0-1BDD-6A15-FFFCA2C2CE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4926014E-E750-4F54-EF4E-30E9BFCB22B2}"/>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37602678"/>
      </p:ext>
    </p:extLst>
  </p:cSld>
  <p:clrMapOvr>
    <a:masterClrMapping/>
  </p:clrMapOvr>
  <p:transition spd="med">
    <p:diamon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9">
            <a:extLst>
              <a:ext uri="{FF2B5EF4-FFF2-40B4-BE49-F238E27FC236}">
                <a16:creationId xmlns:a16="http://schemas.microsoft.com/office/drawing/2014/main" id="{DD209A4F-508F-D69E-47E7-FFBD981062E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8EE09A57-C9B9-1A3C-2B09-B642B8C33231}"/>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62133468"/>
      </p:ext>
    </p:extLst>
  </p:cSld>
  <p:clrMapOvr>
    <a:masterClrMapping/>
  </p:clrMapOvr>
  <p:transition spd="med">
    <p:diamon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9">
            <a:extLst>
              <a:ext uri="{FF2B5EF4-FFF2-40B4-BE49-F238E27FC236}">
                <a16:creationId xmlns:a16="http://schemas.microsoft.com/office/drawing/2014/main" id="{F6C3B983-8866-435B-D05B-22585734896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0">
            <a:extLst>
              <a:ext uri="{FF2B5EF4-FFF2-40B4-BE49-F238E27FC236}">
                <a16:creationId xmlns:a16="http://schemas.microsoft.com/office/drawing/2014/main" id="{F57BCA95-6A98-97E6-B305-8D2E00FE0722}"/>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894411520"/>
      </p:ext>
    </p:extLst>
  </p:cSld>
  <p:clrMapOvr>
    <a:masterClrMapping/>
  </p:clrMapOvr>
  <p:transition spd="med">
    <p:diamon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538B10C9-0E4E-D15C-A652-40195030C5DA}"/>
              </a:ext>
            </a:extLst>
          </p:cNvPr>
          <p:cNvGrpSpPr>
            <a:grpSpLocks/>
          </p:cNvGrpSpPr>
          <p:nvPr userDrawn="1"/>
        </p:nvGrpSpPr>
        <p:grpSpPr bwMode="auto">
          <a:xfrm>
            <a:off x="169333" y="792163"/>
            <a:ext cx="11389784" cy="1052512"/>
            <a:chOff x="80" y="624"/>
            <a:chExt cx="5381" cy="663"/>
          </a:xfrm>
        </p:grpSpPr>
        <p:sp>
          <p:nvSpPr>
            <p:cNvPr id="3" name="Rectangle 26">
              <a:extLst>
                <a:ext uri="{FF2B5EF4-FFF2-40B4-BE49-F238E27FC236}">
                  <a16:creationId xmlns:a16="http://schemas.microsoft.com/office/drawing/2014/main" id="{E4095A6F-C1AE-7544-9E44-3A0F1DFF3CD6}"/>
                </a:ext>
              </a:extLst>
            </p:cNvPr>
            <p:cNvSpPr>
              <a:spLocks noChangeArrowheads="1"/>
            </p:cNvSpPr>
            <p:nvPr/>
          </p:nvSpPr>
          <p:spPr bwMode="ltGray">
            <a:xfrm>
              <a:off x="263" y="692"/>
              <a:ext cx="276" cy="29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4" name="Rectangle 27">
              <a:extLst>
                <a:ext uri="{FF2B5EF4-FFF2-40B4-BE49-F238E27FC236}">
                  <a16:creationId xmlns:a16="http://schemas.microsoft.com/office/drawing/2014/main" id="{EC2389BD-EBAE-E862-8643-5E3C6F6EE66A}"/>
                </a:ext>
              </a:extLst>
            </p:cNvPr>
            <p:cNvSpPr>
              <a:spLocks noChangeArrowheads="1"/>
            </p:cNvSpPr>
            <p:nvPr/>
          </p:nvSpPr>
          <p:spPr bwMode="ltGray">
            <a:xfrm>
              <a:off x="504" y="692"/>
              <a:ext cx="207" cy="299"/>
            </a:xfrm>
            <a:prstGeom prst="rect">
              <a:avLst/>
            </a:prstGeom>
            <a:gradFill rotWithShape="1">
              <a:gsLst>
                <a:gs pos="0">
                  <a:srgbClr val="0000F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5" name="Rectangle 28">
              <a:extLst>
                <a:ext uri="{FF2B5EF4-FFF2-40B4-BE49-F238E27FC236}">
                  <a16:creationId xmlns:a16="http://schemas.microsoft.com/office/drawing/2014/main" id="{9A08E235-647C-1481-B09A-7C12AE4163BE}"/>
                </a:ext>
              </a:extLst>
            </p:cNvPr>
            <p:cNvSpPr>
              <a:spLocks noChangeArrowheads="1"/>
            </p:cNvSpPr>
            <p:nvPr/>
          </p:nvSpPr>
          <p:spPr bwMode="ltGray">
            <a:xfrm>
              <a:off x="341" y="958"/>
              <a:ext cx="266" cy="29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6" name="Rectangle 29">
              <a:extLst>
                <a:ext uri="{FF2B5EF4-FFF2-40B4-BE49-F238E27FC236}">
                  <a16:creationId xmlns:a16="http://schemas.microsoft.com/office/drawing/2014/main" id="{E1E50CB2-DE12-83D3-5AB0-99B98B388B81}"/>
                </a:ext>
              </a:extLst>
            </p:cNvPr>
            <p:cNvSpPr>
              <a:spLocks noChangeArrowheads="1"/>
            </p:cNvSpPr>
            <p:nvPr/>
          </p:nvSpPr>
          <p:spPr bwMode="ltGray">
            <a:xfrm>
              <a:off x="574" y="958"/>
              <a:ext cx="232" cy="299"/>
            </a:xfrm>
            <a:prstGeom prst="rect">
              <a:avLst/>
            </a:prstGeom>
            <a:gradFill rotWithShape="1">
              <a:gsLst>
                <a:gs pos="0">
                  <a:srgbClr val="FFFF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7" name="Rectangle 30">
              <a:extLst>
                <a:ext uri="{FF2B5EF4-FFF2-40B4-BE49-F238E27FC236}">
                  <a16:creationId xmlns:a16="http://schemas.microsoft.com/office/drawing/2014/main" id="{C777329D-F0FE-5E9D-7C60-778069483DB2}"/>
                </a:ext>
              </a:extLst>
            </p:cNvPr>
            <p:cNvSpPr>
              <a:spLocks noChangeArrowheads="1"/>
            </p:cNvSpPr>
            <p:nvPr/>
          </p:nvSpPr>
          <p:spPr bwMode="ltGray">
            <a:xfrm>
              <a:off x="80" y="912"/>
              <a:ext cx="353" cy="266"/>
            </a:xfrm>
            <a:prstGeom prst="rect">
              <a:avLst/>
            </a:prstGeom>
            <a:gradFill rotWithShape="1">
              <a:gsLst>
                <a:gs pos="0">
                  <a:schemeClr val="bg1"/>
                </a:gs>
                <a:gs pos="100000">
                  <a:srgbClr val="FF0000"/>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8" name="Rectangle 31">
              <a:extLst>
                <a:ext uri="{FF2B5EF4-FFF2-40B4-BE49-F238E27FC236}">
                  <a16:creationId xmlns:a16="http://schemas.microsoft.com/office/drawing/2014/main" id="{16939AA6-40DE-72E7-091D-CCD85CB0D0BC}"/>
                </a:ext>
              </a:extLst>
            </p:cNvPr>
            <p:cNvSpPr>
              <a:spLocks noChangeArrowheads="1"/>
            </p:cNvSpPr>
            <p:nvPr/>
          </p:nvSpPr>
          <p:spPr bwMode="gray">
            <a:xfrm>
              <a:off x="480" y="624"/>
              <a:ext cx="20" cy="6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9" name="Rectangle 32">
              <a:extLst>
                <a:ext uri="{FF2B5EF4-FFF2-40B4-BE49-F238E27FC236}">
                  <a16:creationId xmlns:a16="http://schemas.microsoft.com/office/drawing/2014/main" id="{65BFEE33-2B0B-7ED6-E7F3-382B1CCF13C1}"/>
                </a:ext>
              </a:extLst>
            </p:cNvPr>
            <p:cNvSpPr>
              <a:spLocks noChangeArrowheads="1"/>
            </p:cNvSpPr>
            <p:nvPr/>
          </p:nvSpPr>
          <p:spPr bwMode="gray">
            <a:xfrm>
              <a:off x="279" y="1122"/>
              <a:ext cx="5182" cy="20"/>
            </a:xfrm>
            <a:prstGeom prst="rect">
              <a:avLst/>
            </a:prstGeom>
            <a:gradFill rotWithShape="0">
              <a:gsLst>
                <a:gs pos="0">
                  <a:schemeClr val="tx1"/>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grpSp>
      <p:sp>
        <p:nvSpPr>
          <p:cNvPr id="31756" name="Rectangle 12"/>
          <p:cNvSpPr>
            <a:spLocks noGrp="1" noChangeArrowheads="1"/>
          </p:cNvSpPr>
          <p:nvPr>
            <p:ph type="ctrTitle"/>
          </p:nvPr>
        </p:nvSpPr>
        <p:spPr>
          <a:xfrm>
            <a:off x="1295400" y="333376"/>
            <a:ext cx="10363200" cy="1128713"/>
          </a:xfrm>
        </p:spPr>
        <p:txBody>
          <a:bodyPr/>
          <a:lstStyle>
            <a:lvl1pPr algn="ctr">
              <a:defRPr sz="6000">
                <a:ea typeface="隶书" pitchFamily="49" charset="-122"/>
              </a:defRPr>
            </a:lvl1pPr>
          </a:lstStyle>
          <a:p>
            <a:r>
              <a:rPr lang="zh-CN" altLang="en-US"/>
              <a:t>单击编辑标题样式</a:t>
            </a:r>
          </a:p>
        </p:txBody>
      </p:sp>
      <p:sp>
        <p:nvSpPr>
          <p:cNvPr id="31757" name="Rectangle 13"/>
          <p:cNvSpPr>
            <a:spLocks noGrp="1" noChangeArrowheads="1"/>
          </p:cNvSpPr>
          <p:nvPr>
            <p:ph type="subTitle" idx="1"/>
          </p:nvPr>
        </p:nvSpPr>
        <p:spPr>
          <a:xfrm>
            <a:off x="1295400" y="1844676"/>
            <a:ext cx="10272184" cy="4392613"/>
          </a:xfrm>
        </p:spPr>
        <p:txBody>
          <a:bodyPr/>
          <a:lstStyle>
            <a:lvl1pPr algn="just">
              <a:buClr>
                <a:schemeClr val="tx1"/>
              </a:buClr>
              <a:buSzPct val="85000"/>
              <a:buFontTx/>
              <a:buNone/>
              <a:defRPr/>
            </a:lvl1pPr>
            <a:lvl2pPr marL="719138" lvl="1" indent="-271463" algn="just">
              <a:lnSpc>
                <a:spcPct val="130000"/>
              </a:lnSpc>
              <a:buClr>
                <a:schemeClr val="tx1"/>
              </a:buClr>
              <a:buSzPct val="90000"/>
              <a:buFontTx/>
              <a:buChar char="•"/>
              <a:defRPr sz="2400"/>
            </a:lvl2pPr>
          </a:lstStyle>
          <a:p>
            <a:r>
              <a:rPr lang="zh-CN" altLang="en-US"/>
              <a:t>单击此处编辑母版文本样式</a:t>
            </a:r>
          </a:p>
          <a:p>
            <a:pPr lvl="1"/>
            <a:r>
              <a:rPr lang="zh-CN" altLang="en-US"/>
              <a:t>单击此处编辑文本样式</a:t>
            </a:r>
          </a:p>
          <a:p>
            <a:pPr lvl="1"/>
            <a:r>
              <a:rPr lang="zh-CN" altLang="en-US"/>
              <a:t>单击此处编辑文本样式</a:t>
            </a:r>
          </a:p>
          <a:p>
            <a:pPr lvl="1"/>
            <a:r>
              <a:rPr lang="zh-CN" altLang="en-US"/>
              <a:t>单击此处编辑文本样式</a:t>
            </a:r>
          </a:p>
          <a:p>
            <a:pPr lvl="1"/>
            <a:r>
              <a:rPr lang="zh-CN" altLang="en-US"/>
              <a:t>单击此处编辑文本样式</a:t>
            </a:r>
          </a:p>
        </p:txBody>
      </p:sp>
      <p:sp>
        <p:nvSpPr>
          <p:cNvPr id="10" name="Rectangle 16">
            <a:extLst>
              <a:ext uri="{FF2B5EF4-FFF2-40B4-BE49-F238E27FC236}">
                <a16:creationId xmlns:a16="http://schemas.microsoft.com/office/drawing/2014/main" id="{3032B391-E97F-8E37-EB8C-F8F09BA372A9}"/>
              </a:ext>
            </a:extLst>
          </p:cNvPr>
          <p:cNvSpPr>
            <a:spLocks noGrp="1" noChangeArrowheads="1"/>
          </p:cNvSpPr>
          <p:nvPr>
            <p:ph type="sldNum" sz="quarter" idx="10"/>
          </p:nvPr>
        </p:nvSpPr>
        <p:spPr/>
        <p:txBody>
          <a:bodyPr/>
          <a:lstStyle>
            <a:lvl1pPr>
              <a:defRPr smtClean="0"/>
            </a:lvl1pPr>
          </a:lstStyle>
          <a:p>
            <a:pPr>
              <a:defRPr/>
            </a:pPr>
            <a:fld id="{861DBCAB-4597-1D49-82E2-D519025C2A6A}" type="slidenum">
              <a:rPr lang="en-US" altLang="zh-CN"/>
              <a:pPr>
                <a:defRPr/>
              </a:pPr>
              <a:t>‹#›</a:t>
            </a:fld>
            <a:endParaRPr lang="en-US" altLang="zh-CN"/>
          </a:p>
        </p:txBody>
      </p:sp>
    </p:spTree>
    <p:extLst>
      <p:ext uri="{BB962C8B-B14F-4D97-AF65-F5344CB8AC3E}">
        <p14:creationId xmlns:p14="http://schemas.microsoft.com/office/powerpoint/2010/main" val="1268558982"/>
      </p:ext>
    </p:extLst>
  </p:cSld>
  <p:clrMapOvr>
    <a:masterClrMapping/>
  </p:clrMapOvr>
  <p:transition spd="slow">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8">
            <a:extLst>
              <a:ext uri="{FF2B5EF4-FFF2-40B4-BE49-F238E27FC236}">
                <a16:creationId xmlns:a16="http://schemas.microsoft.com/office/drawing/2014/main" id="{E62F4560-7B84-F09F-ABE1-8F683262BB07}"/>
              </a:ext>
            </a:extLst>
          </p:cNvPr>
          <p:cNvSpPr>
            <a:spLocks noGrp="1" noChangeArrowheads="1"/>
          </p:cNvSpPr>
          <p:nvPr>
            <p:ph type="sldNum" sz="quarter" idx="10"/>
          </p:nvPr>
        </p:nvSpPr>
        <p:spPr>
          <a:ln/>
        </p:spPr>
        <p:txBody>
          <a:bodyPr/>
          <a:lstStyle>
            <a:lvl1pPr>
              <a:defRPr/>
            </a:lvl1pPr>
          </a:lstStyle>
          <a:p>
            <a:pPr>
              <a:defRPr/>
            </a:pPr>
            <a:fld id="{2FC0ACF0-3BB6-8147-BB28-4170F6935DC8}" type="slidenum">
              <a:rPr lang="en-US" altLang="zh-CN"/>
              <a:pPr>
                <a:defRPr/>
              </a:pPr>
              <a:t>‹#›</a:t>
            </a:fld>
            <a:endParaRPr lang="en-US" altLang="zh-CN"/>
          </a:p>
        </p:txBody>
      </p:sp>
    </p:spTree>
    <p:extLst>
      <p:ext uri="{BB962C8B-B14F-4D97-AF65-F5344CB8AC3E}">
        <p14:creationId xmlns:p14="http://schemas.microsoft.com/office/powerpoint/2010/main" val="1548341532"/>
      </p:ext>
    </p:extLst>
  </p:cSld>
  <p:clrMapOvr>
    <a:masterClrMapping/>
  </p:clrMapOvr>
  <p:transition spd="slow">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8">
            <a:extLst>
              <a:ext uri="{FF2B5EF4-FFF2-40B4-BE49-F238E27FC236}">
                <a16:creationId xmlns:a16="http://schemas.microsoft.com/office/drawing/2014/main" id="{0F8F4981-8B46-CA4A-AAD5-80CC93CD9408}"/>
              </a:ext>
            </a:extLst>
          </p:cNvPr>
          <p:cNvSpPr>
            <a:spLocks noGrp="1" noChangeArrowheads="1"/>
          </p:cNvSpPr>
          <p:nvPr>
            <p:ph type="sldNum" sz="quarter" idx="10"/>
          </p:nvPr>
        </p:nvSpPr>
        <p:spPr>
          <a:ln/>
        </p:spPr>
        <p:txBody>
          <a:bodyPr/>
          <a:lstStyle>
            <a:lvl1pPr>
              <a:defRPr/>
            </a:lvl1pPr>
          </a:lstStyle>
          <a:p>
            <a:pPr>
              <a:defRPr/>
            </a:pPr>
            <a:fld id="{04EB0D57-9483-B841-9ED2-7D25A41243A3}" type="slidenum">
              <a:rPr lang="en-US" altLang="zh-CN"/>
              <a:pPr>
                <a:defRPr/>
              </a:pPr>
              <a:t>‹#›</a:t>
            </a:fld>
            <a:endParaRPr lang="en-US" altLang="zh-CN"/>
          </a:p>
        </p:txBody>
      </p:sp>
    </p:spTree>
    <p:extLst>
      <p:ext uri="{BB962C8B-B14F-4D97-AF65-F5344CB8AC3E}">
        <p14:creationId xmlns:p14="http://schemas.microsoft.com/office/powerpoint/2010/main" val="1925013782"/>
      </p:ext>
    </p:extLst>
  </p:cSld>
  <p:clrMapOvr>
    <a:masterClrMapping/>
  </p:clrMapOvr>
  <p:transition spd="slow">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07533" y="1125538"/>
            <a:ext cx="5369984"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80718" y="1125538"/>
            <a:ext cx="5372100"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8">
            <a:extLst>
              <a:ext uri="{FF2B5EF4-FFF2-40B4-BE49-F238E27FC236}">
                <a16:creationId xmlns:a16="http://schemas.microsoft.com/office/drawing/2014/main" id="{1620812A-F959-15F2-3BAC-ED10B39840BD}"/>
              </a:ext>
            </a:extLst>
          </p:cNvPr>
          <p:cNvSpPr>
            <a:spLocks noGrp="1" noChangeArrowheads="1"/>
          </p:cNvSpPr>
          <p:nvPr>
            <p:ph type="sldNum" sz="quarter" idx="10"/>
          </p:nvPr>
        </p:nvSpPr>
        <p:spPr>
          <a:ln/>
        </p:spPr>
        <p:txBody>
          <a:bodyPr/>
          <a:lstStyle>
            <a:lvl1pPr>
              <a:defRPr/>
            </a:lvl1pPr>
          </a:lstStyle>
          <a:p>
            <a:pPr>
              <a:defRPr/>
            </a:pPr>
            <a:fld id="{47C77C6D-6AD9-F843-A684-C7FC65E4D95C}" type="slidenum">
              <a:rPr lang="en-US" altLang="zh-CN"/>
              <a:pPr>
                <a:defRPr/>
              </a:pPr>
              <a:t>‹#›</a:t>
            </a:fld>
            <a:endParaRPr lang="en-US" altLang="zh-CN"/>
          </a:p>
        </p:txBody>
      </p:sp>
    </p:spTree>
    <p:extLst>
      <p:ext uri="{BB962C8B-B14F-4D97-AF65-F5344CB8AC3E}">
        <p14:creationId xmlns:p14="http://schemas.microsoft.com/office/powerpoint/2010/main" val="3234396152"/>
      </p:ext>
    </p:extLst>
  </p:cSld>
  <p:clrMapOvr>
    <a:masterClrMapping/>
  </p:clrMapOvr>
  <p:transition spd="slow">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8">
            <a:extLst>
              <a:ext uri="{FF2B5EF4-FFF2-40B4-BE49-F238E27FC236}">
                <a16:creationId xmlns:a16="http://schemas.microsoft.com/office/drawing/2014/main" id="{7A51FC41-16AA-C0D5-1E14-81BB238AC1A9}"/>
              </a:ext>
            </a:extLst>
          </p:cNvPr>
          <p:cNvSpPr>
            <a:spLocks noGrp="1" noChangeArrowheads="1"/>
          </p:cNvSpPr>
          <p:nvPr>
            <p:ph type="sldNum" sz="quarter" idx="10"/>
          </p:nvPr>
        </p:nvSpPr>
        <p:spPr>
          <a:ln/>
        </p:spPr>
        <p:txBody>
          <a:bodyPr/>
          <a:lstStyle>
            <a:lvl1pPr>
              <a:defRPr/>
            </a:lvl1pPr>
          </a:lstStyle>
          <a:p>
            <a:pPr>
              <a:defRPr/>
            </a:pPr>
            <a:fld id="{0FAFFAF9-11DE-D440-8EDC-CC5A8A4A678B}" type="slidenum">
              <a:rPr lang="en-US" altLang="zh-CN"/>
              <a:pPr>
                <a:defRPr/>
              </a:pPr>
              <a:t>‹#›</a:t>
            </a:fld>
            <a:endParaRPr lang="en-US" altLang="zh-CN"/>
          </a:p>
        </p:txBody>
      </p:sp>
    </p:spTree>
    <p:extLst>
      <p:ext uri="{BB962C8B-B14F-4D97-AF65-F5344CB8AC3E}">
        <p14:creationId xmlns:p14="http://schemas.microsoft.com/office/powerpoint/2010/main" val="2684050631"/>
      </p:ext>
    </p:extLst>
  </p:cSld>
  <p:clrMapOvr>
    <a:masterClrMapping/>
  </p:clrMapOvr>
  <p:transition spd="slow">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8">
            <a:extLst>
              <a:ext uri="{FF2B5EF4-FFF2-40B4-BE49-F238E27FC236}">
                <a16:creationId xmlns:a16="http://schemas.microsoft.com/office/drawing/2014/main" id="{ACF7414A-3758-680C-AE27-583768E8E4AE}"/>
              </a:ext>
            </a:extLst>
          </p:cNvPr>
          <p:cNvSpPr>
            <a:spLocks noGrp="1" noChangeArrowheads="1"/>
          </p:cNvSpPr>
          <p:nvPr>
            <p:ph type="sldNum" sz="quarter" idx="10"/>
          </p:nvPr>
        </p:nvSpPr>
        <p:spPr>
          <a:ln/>
        </p:spPr>
        <p:txBody>
          <a:bodyPr/>
          <a:lstStyle>
            <a:lvl1pPr>
              <a:defRPr/>
            </a:lvl1pPr>
          </a:lstStyle>
          <a:p>
            <a:pPr>
              <a:defRPr/>
            </a:pPr>
            <a:fld id="{FD6325EC-6D2D-9C4A-8220-55CC7D41E525}" type="slidenum">
              <a:rPr lang="en-US" altLang="zh-CN"/>
              <a:pPr>
                <a:defRPr/>
              </a:pPr>
              <a:t>‹#›</a:t>
            </a:fld>
            <a:endParaRPr lang="en-US" altLang="zh-CN"/>
          </a:p>
        </p:txBody>
      </p:sp>
    </p:spTree>
    <p:extLst>
      <p:ext uri="{BB962C8B-B14F-4D97-AF65-F5344CB8AC3E}">
        <p14:creationId xmlns:p14="http://schemas.microsoft.com/office/powerpoint/2010/main" val="3685222761"/>
      </p:ext>
    </p:extLst>
  </p:cSld>
  <p:clrMapOvr>
    <a:masterClrMapping/>
  </p:clrMapOvr>
  <p:transition spd="slow">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8">
            <a:extLst>
              <a:ext uri="{FF2B5EF4-FFF2-40B4-BE49-F238E27FC236}">
                <a16:creationId xmlns:a16="http://schemas.microsoft.com/office/drawing/2014/main" id="{5878A989-DDA7-B52A-4091-3C856056D64F}"/>
              </a:ext>
            </a:extLst>
          </p:cNvPr>
          <p:cNvSpPr>
            <a:spLocks noGrp="1" noChangeArrowheads="1"/>
          </p:cNvSpPr>
          <p:nvPr>
            <p:ph type="sldNum" sz="quarter" idx="10"/>
          </p:nvPr>
        </p:nvSpPr>
        <p:spPr>
          <a:ln/>
        </p:spPr>
        <p:txBody>
          <a:bodyPr/>
          <a:lstStyle>
            <a:lvl1pPr>
              <a:defRPr/>
            </a:lvl1pPr>
          </a:lstStyle>
          <a:p>
            <a:pPr>
              <a:defRPr/>
            </a:pPr>
            <a:fld id="{0A6C9615-CB90-1246-85D6-1B73D7F77CAD}" type="slidenum">
              <a:rPr lang="en-US" altLang="zh-CN"/>
              <a:pPr>
                <a:defRPr/>
              </a:pPr>
              <a:t>‹#›</a:t>
            </a:fld>
            <a:endParaRPr lang="en-US" altLang="zh-CN"/>
          </a:p>
        </p:txBody>
      </p:sp>
    </p:spTree>
    <p:extLst>
      <p:ext uri="{BB962C8B-B14F-4D97-AF65-F5344CB8AC3E}">
        <p14:creationId xmlns:p14="http://schemas.microsoft.com/office/powerpoint/2010/main" val="1013305005"/>
      </p:ext>
    </p:extLst>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9">
            <a:extLst>
              <a:ext uri="{FF2B5EF4-FFF2-40B4-BE49-F238E27FC236}">
                <a16:creationId xmlns:a16="http://schemas.microsoft.com/office/drawing/2014/main" id="{1902F677-C5E4-0961-E630-58953DC2A03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DEAF8DC6-3711-BFE5-E854-2B1CAB1AE959}"/>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566446029"/>
      </p:ext>
    </p:extLst>
  </p:cSld>
  <p:clrMapOvr>
    <a:masterClrMapping/>
  </p:clrMapOvr>
  <p:transition spd="med">
    <p:diamon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8">
            <a:extLst>
              <a:ext uri="{FF2B5EF4-FFF2-40B4-BE49-F238E27FC236}">
                <a16:creationId xmlns:a16="http://schemas.microsoft.com/office/drawing/2014/main" id="{0AE5A53D-C1D9-09AF-B14A-5F9CAD834856}"/>
              </a:ext>
            </a:extLst>
          </p:cNvPr>
          <p:cNvSpPr>
            <a:spLocks noGrp="1" noChangeArrowheads="1"/>
          </p:cNvSpPr>
          <p:nvPr>
            <p:ph type="sldNum" sz="quarter" idx="10"/>
          </p:nvPr>
        </p:nvSpPr>
        <p:spPr>
          <a:ln/>
        </p:spPr>
        <p:txBody>
          <a:bodyPr/>
          <a:lstStyle>
            <a:lvl1pPr>
              <a:defRPr/>
            </a:lvl1pPr>
          </a:lstStyle>
          <a:p>
            <a:pPr>
              <a:defRPr/>
            </a:pPr>
            <a:fld id="{67DC65F4-C850-7F45-82FE-20A3AE41CDE7}" type="slidenum">
              <a:rPr lang="en-US" altLang="zh-CN"/>
              <a:pPr>
                <a:defRPr/>
              </a:pPr>
              <a:t>‹#›</a:t>
            </a:fld>
            <a:endParaRPr lang="en-US" altLang="zh-CN"/>
          </a:p>
        </p:txBody>
      </p:sp>
    </p:spTree>
    <p:extLst>
      <p:ext uri="{BB962C8B-B14F-4D97-AF65-F5344CB8AC3E}">
        <p14:creationId xmlns:p14="http://schemas.microsoft.com/office/powerpoint/2010/main" val="2495471316"/>
      </p:ext>
    </p:extLst>
  </p:cSld>
  <p:clrMapOvr>
    <a:masterClrMapping/>
  </p:clrMapOvr>
  <p:transition spd="slow">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8">
            <a:extLst>
              <a:ext uri="{FF2B5EF4-FFF2-40B4-BE49-F238E27FC236}">
                <a16:creationId xmlns:a16="http://schemas.microsoft.com/office/drawing/2014/main" id="{E693E65F-9276-A306-08FA-D6E2835391C8}"/>
              </a:ext>
            </a:extLst>
          </p:cNvPr>
          <p:cNvSpPr>
            <a:spLocks noGrp="1" noChangeArrowheads="1"/>
          </p:cNvSpPr>
          <p:nvPr>
            <p:ph type="sldNum" sz="quarter" idx="10"/>
          </p:nvPr>
        </p:nvSpPr>
        <p:spPr>
          <a:ln/>
        </p:spPr>
        <p:txBody>
          <a:bodyPr/>
          <a:lstStyle>
            <a:lvl1pPr>
              <a:defRPr/>
            </a:lvl1pPr>
          </a:lstStyle>
          <a:p>
            <a:pPr>
              <a:defRPr/>
            </a:pPr>
            <a:fld id="{ADB84624-43B0-FC45-989D-0B6F732E0B9F}" type="slidenum">
              <a:rPr lang="en-US" altLang="zh-CN"/>
              <a:pPr>
                <a:defRPr/>
              </a:pPr>
              <a:t>‹#›</a:t>
            </a:fld>
            <a:endParaRPr lang="en-US" altLang="zh-CN"/>
          </a:p>
        </p:txBody>
      </p:sp>
    </p:spTree>
    <p:extLst>
      <p:ext uri="{BB962C8B-B14F-4D97-AF65-F5344CB8AC3E}">
        <p14:creationId xmlns:p14="http://schemas.microsoft.com/office/powerpoint/2010/main" val="3015300138"/>
      </p:ext>
    </p:extLst>
  </p:cSld>
  <p:clrMapOvr>
    <a:masterClrMapping/>
  </p:clrMapOvr>
  <p:transition spd="slow">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8">
            <a:extLst>
              <a:ext uri="{FF2B5EF4-FFF2-40B4-BE49-F238E27FC236}">
                <a16:creationId xmlns:a16="http://schemas.microsoft.com/office/drawing/2014/main" id="{839DE0E3-3A28-6225-F386-FFEFF2312EEC}"/>
              </a:ext>
            </a:extLst>
          </p:cNvPr>
          <p:cNvSpPr>
            <a:spLocks noGrp="1" noChangeArrowheads="1"/>
          </p:cNvSpPr>
          <p:nvPr>
            <p:ph type="sldNum" sz="quarter" idx="10"/>
          </p:nvPr>
        </p:nvSpPr>
        <p:spPr>
          <a:ln/>
        </p:spPr>
        <p:txBody>
          <a:bodyPr/>
          <a:lstStyle>
            <a:lvl1pPr>
              <a:defRPr/>
            </a:lvl1pPr>
          </a:lstStyle>
          <a:p>
            <a:pPr>
              <a:defRPr/>
            </a:pPr>
            <a:fld id="{85EF1548-BF11-1145-8EDD-6CD57287381D}" type="slidenum">
              <a:rPr lang="en-US" altLang="zh-CN"/>
              <a:pPr>
                <a:defRPr/>
              </a:pPr>
              <a:t>‹#›</a:t>
            </a:fld>
            <a:endParaRPr lang="en-US" altLang="zh-CN"/>
          </a:p>
        </p:txBody>
      </p:sp>
    </p:spTree>
    <p:extLst>
      <p:ext uri="{BB962C8B-B14F-4D97-AF65-F5344CB8AC3E}">
        <p14:creationId xmlns:p14="http://schemas.microsoft.com/office/powerpoint/2010/main" val="713762443"/>
      </p:ext>
    </p:extLst>
  </p:cSld>
  <p:clrMapOvr>
    <a:masterClrMapping/>
  </p:clrMapOvr>
  <p:transition spd="slow">
    <p:pull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18084" y="142875"/>
            <a:ext cx="2734733" cy="63833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07534" y="142875"/>
            <a:ext cx="8007351" cy="63833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8">
            <a:extLst>
              <a:ext uri="{FF2B5EF4-FFF2-40B4-BE49-F238E27FC236}">
                <a16:creationId xmlns:a16="http://schemas.microsoft.com/office/drawing/2014/main" id="{C6221B34-36D1-F284-48B7-393B0DAD9FAE}"/>
              </a:ext>
            </a:extLst>
          </p:cNvPr>
          <p:cNvSpPr>
            <a:spLocks noGrp="1" noChangeArrowheads="1"/>
          </p:cNvSpPr>
          <p:nvPr>
            <p:ph type="sldNum" sz="quarter" idx="10"/>
          </p:nvPr>
        </p:nvSpPr>
        <p:spPr>
          <a:ln/>
        </p:spPr>
        <p:txBody>
          <a:bodyPr/>
          <a:lstStyle>
            <a:lvl1pPr>
              <a:defRPr/>
            </a:lvl1pPr>
          </a:lstStyle>
          <a:p>
            <a:pPr>
              <a:defRPr/>
            </a:pPr>
            <a:fld id="{02C891B0-636B-BC4A-BF8A-E03497E0F2C3}" type="slidenum">
              <a:rPr lang="en-US" altLang="zh-CN"/>
              <a:pPr>
                <a:defRPr/>
              </a:pPr>
              <a:t>‹#›</a:t>
            </a:fld>
            <a:endParaRPr lang="en-US" altLang="zh-CN"/>
          </a:p>
        </p:txBody>
      </p:sp>
    </p:spTree>
    <p:extLst>
      <p:ext uri="{BB962C8B-B14F-4D97-AF65-F5344CB8AC3E}">
        <p14:creationId xmlns:p14="http://schemas.microsoft.com/office/powerpoint/2010/main" val="3046534209"/>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9">
            <a:extLst>
              <a:ext uri="{FF2B5EF4-FFF2-40B4-BE49-F238E27FC236}">
                <a16:creationId xmlns:a16="http://schemas.microsoft.com/office/drawing/2014/main" id="{331EDE6D-CCA6-93FE-59CD-8FF97169479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0">
            <a:extLst>
              <a:ext uri="{FF2B5EF4-FFF2-40B4-BE49-F238E27FC236}">
                <a16:creationId xmlns:a16="http://schemas.microsoft.com/office/drawing/2014/main" id="{313C4D0C-AF22-2024-E26A-8B77D79DD69E}"/>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91598881"/>
      </p:ext>
    </p:extLst>
  </p:cSld>
  <p:clrMapOvr>
    <a:masterClrMapping/>
  </p:clrMapOvr>
  <p:transition spd="med">
    <p:diamon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9">
            <a:extLst>
              <a:ext uri="{FF2B5EF4-FFF2-40B4-BE49-F238E27FC236}">
                <a16:creationId xmlns:a16="http://schemas.microsoft.com/office/drawing/2014/main" id="{12FCE149-59FF-BB08-EFE6-562BFC407A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0">
            <a:extLst>
              <a:ext uri="{FF2B5EF4-FFF2-40B4-BE49-F238E27FC236}">
                <a16:creationId xmlns:a16="http://schemas.microsoft.com/office/drawing/2014/main" id="{0CD5AD7E-0AD5-4AB8-1CAC-826E3D0BF688}"/>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09081911"/>
      </p:ext>
    </p:extLst>
  </p:cSld>
  <p:clrMapOvr>
    <a:masterClrMapping/>
  </p:clrMapOvr>
  <p:transition spd="med">
    <p:diamon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9">
            <a:extLst>
              <a:ext uri="{FF2B5EF4-FFF2-40B4-BE49-F238E27FC236}">
                <a16:creationId xmlns:a16="http://schemas.microsoft.com/office/drawing/2014/main" id="{5537F76A-6F64-1AA0-6723-9C1D0E86C5B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20">
            <a:extLst>
              <a:ext uri="{FF2B5EF4-FFF2-40B4-BE49-F238E27FC236}">
                <a16:creationId xmlns:a16="http://schemas.microsoft.com/office/drawing/2014/main" id="{FC78A6C3-B198-13E0-94F4-EAF406502E9A}"/>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5848516"/>
      </p:ext>
    </p:extLst>
  </p:cSld>
  <p:clrMapOvr>
    <a:masterClrMapping/>
  </p:clrMapOvr>
  <p:transition spd="med">
    <p:diamon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Rectangle 19">
            <a:extLst>
              <a:ext uri="{FF2B5EF4-FFF2-40B4-BE49-F238E27FC236}">
                <a16:creationId xmlns:a16="http://schemas.microsoft.com/office/drawing/2014/main" id="{444B82AA-23A0-21A3-BA3C-8753542E56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0">
            <a:extLst>
              <a:ext uri="{FF2B5EF4-FFF2-40B4-BE49-F238E27FC236}">
                <a16:creationId xmlns:a16="http://schemas.microsoft.com/office/drawing/2014/main" id="{6F301166-50E8-EBC1-C352-A5E758B848C1}"/>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847480532"/>
      </p:ext>
    </p:extLst>
  </p:cSld>
  <p:clrMapOvr>
    <a:masterClrMapping/>
  </p:clrMapOvr>
  <p:transition spd="med">
    <p:diamon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4FF8F590-18FB-F25B-F717-B1331BC1C09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0">
            <a:extLst>
              <a:ext uri="{FF2B5EF4-FFF2-40B4-BE49-F238E27FC236}">
                <a16:creationId xmlns:a16="http://schemas.microsoft.com/office/drawing/2014/main" id="{47073FD3-5FF2-019B-7D91-373B17D1FAE8}"/>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430349777"/>
      </p:ext>
    </p:extLst>
  </p:cSld>
  <p:clrMapOvr>
    <a:masterClrMapping/>
  </p:clrMapOvr>
  <p:transition spd="med">
    <p:diamon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9">
            <a:extLst>
              <a:ext uri="{FF2B5EF4-FFF2-40B4-BE49-F238E27FC236}">
                <a16:creationId xmlns:a16="http://schemas.microsoft.com/office/drawing/2014/main" id="{4AE11A14-B1B2-263C-7613-C0C5563A306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0">
            <a:extLst>
              <a:ext uri="{FF2B5EF4-FFF2-40B4-BE49-F238E27FC236}">
                <a16:creationId xmlns:a16="http://schemas.microsoft.com/office/drawing/2014/main" id="{71BC35A0-9D60-97FB-6904-B9FA3C3927B5}"/>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52400778"/>
      </p:ext>
    </p:extLst>
  </p:cSld>
  <p:clrMapOvr>
    <a:masterClrMapping/>
  </p:clrMapOvr>
  <p:transition spd="med">
    <p:diamon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9">
            <a:extLst>
              <a:ext uri="{FF2B5EF4-FFF2-40B4-BE49-F238E27FC236}">
                <a16:creationId xmlns:a16="http://schemas.microsoft.com/office/drawing/2014/main" id="{AAF20BAA-FD89-EEED-18B7-BCCDD82C56D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0">
            <a:extLst>
              <a:ext uri="{FF2B5EF4-FFF2-40B4-BE49-F238E27FC236}">
                <a16:creationId xmlns:a16="http://schemas.microsoft.com/office/drawing/2014/main" id="{44C2D6C6-EBA0-08FE-E6E1-1506C8272E48}"/>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124760826"/>
      </p:ext>
    </p:extLst>
  </p:cSld>
  <p:clrMapOvr>
    <a:masterClrMapping/>
  </p:clrMapOvr>
  <p:transition spd="med">
    <p:diamon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3">
            <a:extLst>
              <a:ext uri="{FF2B5EF4-FFF2-40B4-BE49-F238E27FC236}">
                <a16:creationId xmlns:a16="http://schemas.microsoft.com/office/drawing/2014/main" id="{7A616FA6-C5AB-EB8A-E879-B08F8A087842}"/>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1" name="Rectangle 11">
            <a:extLst>
              <a:ext uri="{FF2B5EF4-FFF2-40B4-BE49-F238E27FC236}">
                <a16:creationId xmlns:a16="http://schemas.microsoft.com/office/drawing/2014/main" id="{3A8880EA-7289-1E68-BD92-5BE057410EB9}"/>
              </a:ext>
            </a:extLst>
          </p:cNvPr>
          <p:cNvSpPr>
            <a:spLocks noChangeArrowheads="1"/>
          </p:cNvSpPr>
          <p:nvPr userDrawn="1"/>
        </p:nvSpPr>
        <p:spPr bwMode="ltGray">
          <a:xfrm>
            <a:off x="0" y="762000"/>
            <a:ext cx="12192000" cy="219075"/>
          </a:xfrm>
          <a:prstGeom prst="rect">
            <a:avLst/>
          </a:prstGeom>
          <a:gradFill rotWithShape="1">
            <a:gsLst>
              <a:gs pos="0">
                <a:srgbClr val="40949A"/>
              </a:gs>
              <a:gs pos="100000">
                <a:srgbClr val="FFFFFF"/>
              </a:gs>
            </a:gsLst>
            <a:lin ang="5400000" scaled="1"/>
          </a:gradFill>
          <a:ln>
            <a:noFill/>
          </a:ln>
        </p:spPr>
        <p:txBody>
          <a:bodyPr wrap="none" anchor="ctr"/>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eaLnBrk="1" hangingPunct="1">
              <a:defRPr/>
            </a:pPr>
            <a:endParaRPr lang="zh-CN" altLang="en-US" sz="2400"/>
          </a:p>
        </p:txBody>
      </p:sp>
      <p:pic>
        <p:nvPicPr>
          <p:cNvPr id="2052" name="Picture 17" descr="芝加哥西尔斯大厦">
            <a:extLst>
              <a:ext uri="{FF2B5EF4-FFF2-40B4-BE49-F238E27FC236}">
                <a16:creationId xmlns:a16="http://schemas.microsoft.com/office/drawing/2014/main" id="{E4040B74-20BA-70EF-7D9D-09E16AE20B8F}"/>
              </a:ext>
            </a:extLst>
          </p:cNvPr>
          <p:cNvPicPr preferRelativeResize="0">
            <a:picLocks noChangeArrowheads="1"/>
          </p:cNvPicPr>
          <p:nvPr userDrawn="1"/>
        </p:nvPicPr>
        <p:blipFill>
          <a:blip r:embed="rId14">
            <a:lum bright="6000" contrast="-18000"/>
            <a:extLst>
              <a:ext uri="{28A0092B-C50C-407E-A947-70E740481C1C}">
                <a14:useLocalDpi xmlns:a14="http://schemas.microsoft.com/office/drawing/2010/main" val="0"/>
              </a:ext>
            </a:extLst>
          </a:blip>
          <a:srcRect t="7559"/>
          <a:stretch>
            <a:fillRect/>
          </a:stretch>
        </p:blipFill>
        <p:spPr bwMode="auto">
          <a:xfrm>
            <a:off x="143934" y="107950"/>
            <a:ext cx="18669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18">
            <a:extLst>
              <a:ext uri="{FF2B5EF4-FFF2-40B4-BE49-F238E27FC236}">
                <a16:creationId xmlns:a16="http://schemas.microsoft.com/office/drawing/2014/main" id="{838FEBEE-17D6-1951-6983-F0394BD2EA20}"/>
              </a:ext>
            </a:extLst>
          </p:cNvPr>
          <p:cNvSpPr>
            <a:spLocks noChangeArrowheads="1"/>
          </p:cNvSpPr>
          <p:nvPr userDrawn="1"/>
        </p:nvSpPr>
        <p:spPr bwMode="ltGray">
          <a:xfrm>
            <a:off x="0" y="6624638"/>
            <a:ext cx="12192000" cy="260350"/>
          </a:xfrm>
          <a:prstGeom prst="rect">
            <a:avLst/>
          </a:prstGeom>
          <a:gradFill rotWithShape="1">
            <a:gsLst>
              <a:gs pos="0">
                <a:srgbClr val="FFFFFF"/>
              </a:gs>
              <a:gs pos="100000">
                <a:srgbClr val="337479"/>
              </a:gs>
            </a:gsLst>
            <a:lin ang="5400000" scaled="1"/>
          </a:gradFill>
          <a:ln>
            <a:noFill/>
          </a:ln>
        </p:spPr>
        <p:txBody>
          <a:bodyPr wrap="none" anchor="ctr"/>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ctr" eaLnBrk="1" hangingPunct="1">
              <a:defRPr/>
            </a:pPr>
            <a:endParaRPr kumimoji="0" lang="zh-CN" altLang="zh-CN" sz="1800">
              <a:latin typeface="Arial" panose="020B0604020202020204" pitchFamily="34" charset="0"/>
              <a:ea typeface="宋体" panose="02010600030101010101" pitchFamily="2" charset="-122"/>
            </a:endParaRPr>
          </a:p>
        </p:txBody>
      </p:sp>
      <p:sp>
        <p:nvSpPr>
          <p:cNvPr id="995347" name="Rectangle 19">
            <a:extLst>
              <a:ext uri="{FF2B5EF4-FFF2-40B4-BE49-F238E27FC236}">
                <a16:creationId xmlns:a16="http://schemas.microsoft.com/office/drawing/2014/main" id="{82147D30-85F4-FBE5-0598-84139021EFFD}"/>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latin typeface="+mn-lt"/>
                <a:ea typeface="+mn-ea"/>
              </a:defRPr>
            </a:lvl1pPr>
          </a:lstStyle>
          <a:p>
            <a:pPr>
              <a:defRPr/>
            </a:pPr>
            <a:endParaRPr lang="en-US" altLang="zh-CN"/>
          </a:p>
        </p:txBody>
      </p:sp>
      <p:sp>
        <p:nvSpPr>
          <p:cNvPr id="995348" name="Rectangle 20">
            <a:extLst>
              <a:ext uri="{FF2B5EF4-FFF2-40B4-BE49-F238E27FC236}">
                <a16:creationId xmlns:a16="http://schemas.microsoft.com/office/drawing/2014/main" id="{05A263AC-B58C-9A05-B95B-8509FB21E02B}"/>
              </a:ext>
            </a:extLst>
          </p:cNvPr>
          <p:cNvSpPr>
            <a:spLocks noGrp="1" noChangeArrowheads="1"/>
          </p:cNvSpPr>
          <p:nvPr>
            <p:ph type="ftr" sz="quarter" idx="3"/>
          </p:nvPr>
        </p:nvSpPr>
        <p:spPr bwMode="auto">
          <a:xfrm>
            <a:off x="4165600" y="6237289"/>
            <a:ext cx="3860800" cy="4841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latin typeface="+mn-lt"/>
                <a:ea typeface="+mn-ea"/>
              </a:defRPr>
            </a:lvl1pPr>
          </a:lstStyle>
          <a:p>
            <a:pPr>
              <a:defRPr/>
            </a:pPr>
            <a:endParaRPr lang="en-US" altLang="zh-CN"/>
          </a:p>
        </p:txBody>
      </p:sp>
      <p:sp>
        <p:nvSpPr>
          <p:cNvPr id="995349" name="Rectangle 21">
            <a:extLst>
              <a:ext uri="{FF2B5EF4-FFF2-40B4-BE49-F238E27FC236}">
                <a16:creationId xmlns:a16="http://schemas.microsoft.com/office/drawing/2014/main" id="{5DEF43CE-0F93-8661-4871-BEE565F97665}"/>
              </a:ext>
            </a:extLst>
          </p:cNvPr>
          <p:cNvSpPr>
            <a:spLocks noChangeArrowheads="1"/>
          </p:cNvSpPr>
          <p:nvPr userDrawn="1"/>
        </p:nvSpPr>
        <p:spPr bwMode="auto">
          <a:xfrm>
            <a:off x="3484033" y="6453188"/>
            <a:ext cx="3860800" cy="188912"/>
          </a:xfrm>
          <a:prstGeom prst="rect">
            <a:avLst/>
          </a:prstGeom>
          <a:noFill/>
          <a:ln w="9525">
            <a:noFill/>
            <a:miter lim="800000"/>
            <a:headEnd/>
            <a:tailEnd/>
          </a:ln>
          <a:effectLst/>
        </p:spPr>
        <p:txBody>
          <a:bodyPr/>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r" eaLnBrk="1" hangingPunct="1"/>
            <a:r>
              <a:rPr kumimoji="0" lang="zh-CN" altLang="en-US" sz="2000">
                <a:solidFill>
                  <a:srgbClr val="355D56"/>
                </a:solidFill>
                <a:effectLst>
                  <a:outerShdw blurRad="38100" dist="38100" dir="2700000" algn="tl">
                    <a:srgbClr val="C0C0C0"/>
                  </a:outerShdw>
                </a:effectLst>
                <a:latin typeface="华文行楷" panose="02010800040101010101" pitchFamily="2" charset="-122"/>
                <a:ea typeface="华文行楷" panose="02010800040101010101" pitchFamily="2" charset="-122"/>
              </a:rPr>
              <a:t>技术 经 济 学</a:t>
            </a:r>
          </a:p>
        </p:txBody>
      </p:sp>
      <p:sp>
        <p:nvSpPr>
          <p:cNvPr id="2057" name="Rectangle 22">
            <a:extLst>
              <a:ext uri="{FF2B5EF4-FFF2-40B4-BE49-F238E27FC236}">
                <a16:creationId xmlns:a16="http://schemas.microsoft.com/office/drawing/2014/main" id="{5DDE6FD8-FD17-EA9F-2071-718D7956F057}"/>
              </a:ext>
            </a:extLst>
          </p:cNvPr>
          <p:cNvSpPr>
            <a:spLocks noChangeArrowheads="1"/>
          </p:cNvSpPr>
          <p:nvPr userDrawn="1"/>
        </p:nvSpPr>
        <p:spPr bwMode="ltGray">
          <a:xfrm>
            <a:off x="0" y="762000"/>
            <a:ext cx="12192000" cy="219075"/>
          </a:xfrm>
          <a:prstGeom prst="rect">
            <a:avLst/>
          </a:prstGeom>
          <a:gradFill rotWithShape="1">
            <a:gsLst>
              <a:gs pos="0">
                <a:srgbClr val="40949A"/>
              </a:gs>
              <a:gs pos="100000">
                <a:srgbClr val="FFFFFF"/>
              </a:gs>
            </a:gsLst>
            <a:lin ang="5400000" scaled="1"/>
          </a:gradFill>
          <a:ln>
            <a:noFill/>
          </a:ln>
        </p:spPr>
        <p:txBody>
          <a:bodyPr wrap="none" anchor="ctr"/>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eaLnBrk="1" hangingPunct="1">
              <a:defRPr/>
            </a:pPr>
            <a:endParaRPr lang="zh-CN" altLang="en-US" sz="2400"/>
          </a:p>
        </p:txBody>
      </p:sp>
      <p:sp>
        <p:nvSpPr>
          <p:cNvPr id="995351" name="Rectangle 23">
            <a:extLst>
              <a:ext uri="{FF2B5EF4-FFF2-40B4-BE49-F238E27FC236}">
                <a16:creationId xmlns:a16="http://schemas.microsoft.com/office/drawing/2014/main" id="{C126A1E1-BDEE-BB87-DC21-410E9877F678}"/>
              </a:ext>
            </a:extLst>
          </p:cNvPr>
          <p:cNvSpPr>
            <a:spLocks noChangeArrowheads="1"/>
          </p:cNvSpPr>
          <p:nvPr userDrawn="1"/>
        </p:nvSpPr>
        <p:spPr bwMode="auto">
          <a:xfrm>
            <a:off x="9006417" y="6480176"/>
            <a:ext cx="2844800" cy="339725"/>
          </a:xfrm>
          <a:prstGeom prst="rect">
            <a:avLst/>
          </a:prstGeom>
          <a:noFill/>
          <a:ln w="9525">
            <a:noFill/>
            <a:miter lim="800000"/>
            <a:headEnd/>
            <a:tailEnd/>
          </a:ln>
          <a:effectLst/>
        </p:spPr>
        <p:txBody>
          <a:bodyPr/>
          <a:lstStyle>
            <a:lvl1pPr eaLnBrk="0" hangingPunct="0">
              <a:defRPr kumimoji="1" sz="2400">
                <a:solidFill>
                  <a:schemeClr val="tx1"/>
                </a:solidFill>
                <a:latin typeface="Times New Roman" panose="02020603050405020304" pitchFamily="18" charset="0"/>
                <a:ea typeface="华文楷体" panose="02010600040101010101" pitchFamily="2" charset="-122"/>
              </a:defRPr>
            </a:lvl1pPr>
            <a:lvl2pPr marL="742950" indent="-285750" eaLnBrk="0" hangingPunct="0">
              <a:defRPr kumimoji="1" sz="2400">
                <a:solidFill>
                  <a:schemeClr val="tx1"/>
                </a:solidFill>
                <a:latin typeface="Times New Roman" panose="02020603050405020304" pitchFamily="18" charset="0"/>
                <a:ea typeface="华文楷体" panose="02010600040101010101" pitchFamily="2" charset="-122"/>
              </a:defRPr>
            </a:lvl2pPr>
            <a:lvl3pPr marL="1143000" indent="-228600" eaLnBrk="0" hangingPunct="0">
              <a:defRPr kumimoji="1" sz="2400">
                <a:solidFill>
                  <a:schemeClr val="tx1"/>
                </a:solidFill>
                <a:latin typeface="Times New Roman" panose="02020603050405020304" pitchFamily="18" charset="0"/>
                <a:ea typeface="华文楷体" panose="02010600040101010101" pitchFamily="2" charset="-122"/>
              </a:defRPr>
            </a:lvl3pPr>
            <a:lvl4pPr marL="1600200" indent="-228600" eaLnBrk="0" hangingPunct="0">
              <a:defRPr kumimoji="1" sz="2400">
                <a:solidFill>
                  <a:schemeClr val="tx1"/>
                </a:solidFill>
                <a:latin typeface="Times New Roman" panose="02020603050405020304" pitchFamily="18" charset="0"/>
                <a:ea typeface="华文楷体" panose="02010600040101010101" pitchFamily="2" charset="-122"/>
              </a:defRPr>
            </a:lvl4pPr>
            <a:lvl5pPr marL="2057400" indent="-228600" eaLnBrk="0" hangingPunct="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r" eaLnBrk="1" hangingPunct="1">
              <a:defRPr/>
            </a:pPr>
            <a:fld id="{3E61E84D-AB16-7B40-92E8-7E97DB487EF8}" type="slidenum">
              <a:rPr kumimoji="0" lang="en-US" altLang="zh-CN" sz="1400" smtClean="0">
                <a:latin typeface="Arial" panose="020B0604020202020204" pitchFamily="34" charset="0"/>
                <a:ea typeface="宋体" panose="02010600030101010101" pitchFamily="2" charset="-122"/>
              </a:rPr>
              <a:pPr algn="r" eaLnBrk="1" hangingPunct="1">
                <a:defRPr/>
              </a:pPr>
              <a:t>‹#›</a:t>
            </a:fld>
            <a:endParaRPr kumimoji="0" lang="en-US" altLang="zh-CN" sz="1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061008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spd="med">
    <p:diamon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14">
            <a:extLst>
              <a:ext uri="{FF2B5EF4-FFF2-40B4-BE49-F238E27FC236}">
                <a16:creationId xmlns:a16="http://schemas.microsoft.com/office/drawing/2014/main" id="{7CD2AB30-E392-46B1-59AA-B6BEBBDB9264}"/>
              </a:ext>
            </a:extLst>
          </p:cNvPr>
          <p:cNvGrpSpPr>
            <a:grpSpLocks/>
          </p:cNvGrpSpPr>
          <p:nvPr userDrawn="1"/>
        </p:nvGrpSpPr>
        <p:grpSpPr bwMode="auto">
          <a:xfrm>
            <a:off x="169333" y="144463"/>
            <a:ext cx="11389784" cy="1052512"/>
            <a:chOff x="80" y="624"/>
            <a:chExt cx="5381" cy="663"/>
          </a:xfrm>
        </p:grpSpPr>
        <p:sp>
          <p:nvSpPr>
            <p:cNvPr id="1030" name="Rectangle 2">
              <a:extLst>
                <a:ext uri="{FF2B5EF4-FFF2-40B4-BE49-F238E27FC236}">
                  <a16:creationId xmlns:a16="http://schemas.microsoft.com/office/drawing/2014/main" id="{8DBB9CAA-FDE3-88AD-8408-7094F33C7625}"/>
                </a:ext>
              </a:extLst>
            </p:cNvPr>
            <p:cNvSpPr>
              <a:spLocks noChangeArrowheads="1"/>
            </p:cNvSpPr>
            <p:nvPr/>
          </p:nvSpPr>
          <p:spPr bwMode="ltGray">
            <a:xfrm>
              <a:off x="263" y="692"/>
              <a:ext cx="276" cy="29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31" name="Rectangle 3">
              <a:extLst>
                <a:ext uri="{FF2B5EF4-FFF2-40B4-BE49-F238E27FC236}">
                  <a16:creationId xmlns:a16="http://schemas.microsoft.com/office/drawing/2014/main" id="{E292B489-67B6-6615-764F-B4559EA718FF}"/>
                </a:ext>
              </a:extLst>
            </p:cNvPr>
            <p:cNvSpPr>
              <a:spLocks noChangeArrowheads="1"/>
            </p:cNvSpPr>
            <p:nvPr/>
          </p:nvSpPr>
          <p:spPr bwMode="ltGray">
            <a:xfrm>
              <a:off x="504" y="692"/>
              <a:ext cx="207" cy="299"/>
            </a:xfrm>
            <a:prstGeom prst="rect">
              <a:avLst/>
            </a:prstGeom>
            <a:gradFill rotWithShape="1">
              <a:gsLst>
                <a:gs pos="0">
                  <a:srgbClr val="0000F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32" name="Rectangle 4">
              <a:extLst>
                <a:ext uri="{FF2B5EF4-FFF2-40B4-BE49-F238E27FC236}">
                  <a16:creationId xmlns:a16="http://schemas.microsoft.com/office/drawing/2014/main" id="{A2B54BC4-2C6F-1935-31AC-6DF0A66B65C2}"/>
                </a:ext>
              </a:extLst>
            </p:cNvPr>
            <p:cNvSpPr>
              <a:spLocks noChangeArrowheads="1"/>
            </p:cNvSpPr>
            <p:nvPr/>
          </p:nvSpPr>
          <p:spPr bwMode="ltGray">
            <a:xfrm>
              <a:off x="341" y="958"/>
              <a:ext cx="266" cy="29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33" name="Rectangle 5">
              <a:extLst>
                <a:ext uri="{FF2B5EF4-FFF2-40B4-BE49-F238E27FC236}">
                  <a16:creationId xmlns:a16="http://schemas.microsoft.com/office/drawing/2014/main" id="{09CDA397-AC50-3812-7F49-7AA26E1992F0}"/>
                </a:ext>
              </a:extLst>
            </p:cNvPr>
            <p:cNvSpPr>
              <a:spLocks noChangeArrowheads="1"/>
            </p:cNvSpPr>
            <p:nvPr/>
          </p:nvSpPr>
          <p:spPr bwMode="ltGray">
            <a:xfrm>
              <a:off x="574" y="958"/>
              <a:ext cx="232" cy="299"/>
            </a:xfrm>
            <a:prstGeom prst="rect">
              <a:avLst/>
            </a:prstGeom>
            <a:gradFill rotWithShape="1">
              <a:gsLst>
                <a:gs pos="0">
                  <a:srgbClr val="FFFF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34" name="Rectangle 6">
              <a:extLst>
                <a:ext uri="{FF2B5EF4-FFF2-40B4-BE49-F238E27FC236}">
                  <a16:creationId xmlns:a16="http://schemas.microsoft.com/office/drawing/2014/main" id="{7A984C78-2940-454E-45B7-B7CD9A6918FF}"/>
                </a:ext>
              </a:extLst>
            </p:cNvPr>
            <p:cNvSpPr>
              <a:spLocks noChangeArrowheads="1"/>
            </p:cNvSpPr>
            <p:nvPr/>
          </p:nvSpPr>
          <p:spPr bwMode="ltGray">
            <a:xfrm>
              <a:off x="80" y="912"/>
              <a:ext cx="353" cy="266"/>
            </a:xfrm>
            <a:prstGeom prst="rect">
              <a:avLst/>
            </a:prstGeom>
            <a:gradFill rotWithShape="1">
              <a:gsLst>
                <a:gs pos="0">
                  <a:schemeClr val="bg1"/>
                </a:gs>
                <a:gs pos="100000">
                  <a:srgbClr val="FF0000"/>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35" name="Rectangle 7">
              <a:extLst>
                <a:ext uri="{FF2B5EF4-FFF2-40B4-BE49-F238E27FC236}">
                  <a16:creationId xmlns:a16="http://schemas.microsoft.com/office/drawing/2014/main" id="{F1075A99-11CD-D6EF-7671-7C99BE63DC9B}"/>
                </a:ext>
              </a:extLst>
            </p:cNvPr>
            <p:cNvSpPr>
              <a:spLocks noChangeArrowheads="1"/>
            </p:cNvSpPr>
            <p:nvPr/>
          </p:nvSpPr>
          <p:spPr bwMode="gray">
            <a:xfrm>
              <a:off x="480" y="624"/>
              <a:ext cx="20" cy="6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sp>
          <p:nvSpPr>
            <p:cNvPr id="1036" name="Rectangle 8">
              <a:extLst>
                <a:ext uri="{FF2B5EF4-FFF2-40B4-BE49-F238E27FC236}">
                  <a16:creationId xmlns:a16="http://schemas.microsoft.com/office/drawing/2014/main" id="{DD4593C8-5B98-E7D3-ECF2-522285DF3A48}"/>
                </a:ext>
              </a:extLst>
            </p:cNvPr>
            <p:cNvSpPr>
              <a:spLocks noChangeArrowheads="1"/>
            </p:cNvSpPr>
            <p:nvPr/>
          </p:nvSpPr>
          <p:spPr bwMode="gray">
            <a:xfrm>
              <a:off x="279" y="1122"/>
              <a:ext cx="5182" cy="20"/>
            </a:xfrm>
            <a:prstGeom prst="rect">
              <a:avLst/>
            </a:prstGeom>
            <a:gradFill rotWithShape="0">
              <a:gsLst>
                <a:gs pos="0">
                  <a:schemeClr val="tx1"/>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endParaRPr kumimoji="1" lang="zh-CN" altLang="zh-CN" sz="2400"/>
            </a:p>
          </p:txBody>
        </p:sp>
      </p:grpSp>
      <p:sp>
        <p:nvSpPr>
          <p:cNvPr id="1027" name="Rectangle 9">
            <a:extLst>
              <a:ext uri="{FF2B5EF4-FFF2-40B4-BE49-F238E27FC236}">
                <a16:creationId xmlns:a16="http://schemas.microsoft.com/office/drawing/2014/main" id="{759E6CFB-2399-8CD8-570B-655EE485837B}"/>
              </a:ext>
            </a:extLst>
          </p:cNvPr>
          <p:cNvSpPr>
            <a:spLocks noGrp="1" noChangeArrowheads="1"/>
          </p:cNvSpPr>
          <p:nvPr>
            <p:ph type="title"/>
          </p:nvPr>
        </p:nvSpPr>
        <p:spPr bwMode="auto">
          <a:xfrm>
            <a:off x="1534585" y="142875"/>
            <a:ext cx="1039071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730" name="Rectangle 10">
            <a:extLst>
              <a:ext uri="{FF2B5EF4-FFF2-40B4-BE49-F238E27FC236}">
                <a16:creationId xmlns:a16="http://schemas.microsoft.com/office/drawing/2014/main" id="{4C6B4B9E-CFC4-4246-147F-D7EAB9F19CD4}"/>
              </a:ext>
            </a:extLst>
          </p:cNvPr>
          <p:cNvSpPr>
            <a:spLocks noGrp="1" noChangeArrowheads="1"/>
          </p:cNvSpPr>
          <p:nvPr>
            <p:ph type="body" idx="1"/>
          </p:nvPr>
        </p:nvSpPr>
        <p:spPr bwMode="auto">
          <a:xfrm>
            <a:off x="1007534" y="1125538"/>
            <a:ext cx="10945284"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p:txBody>
      </p:sp>
      <p:sp>
        <p:nvSpPr>
          <p:cNvPr id="30738" name="Rectangle 18">
            <a:extLst>
              <a:ext uri="{FF2B5EF4-FFF2-40B4-BE49-F238E27FC236}">
                <a16:creationId xmlns:a16="http://schemas.microsoft.com/office/drawing/2014/main" id="{344AF8D2-981A-70C9-C4F9-498126FEDE36}"/>
              </a:ext>
            </a:extLst>
          </p:cNvPr>
          <p:cNvSpPr>
            <a:spLocks noGrp="1" noChangeArrowheads="1"/>
          </p:cNvSpPr>
          <p:nvPr>
            <p:ph type="sldNum" sz="quarter" idx="4"/>
          </p:nvPr>
        </p:nvSpPr>
        <p:spPr bwMode="auto">
          <a:xfrm>
            <a:off x="4707467"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00" b="1" smtClean="0">
                <a:solidFill>
                  <a:schemeClr val="bg2"/>
                </a:solidFill>
                <a:latin typeface="Times New Roman" panose="02020603050405020304" pitchFamily="18" charset="0"/>
                <a:ea typeface="华文行楷" panose="02010800040101010101" pitchFamily="2" charset="-122"/>
              </a:defRPr>
            </a:lvl1pPr>
          </a:lstStyle>
          <a:p>
            <a:pPr>
              <a:defRPr/>
            </a:pPr>
            <a:fld id="{74DE4DEB-5AFC-DE4A-9687-A240921AB805}" type="slidenum">
              <a:rPr lang="en-US" altLang="zh-CN"/>
              <a:pPr>
                <a:defRPr/>
              </a:pPr>
              <a:t>‹#›</a:t>
            </a:fld>
            <a:endParaRPr lang="en-US" altLang="zh-CN"/>
          </a:p>
        </p:txBody>
      </p:sp>
    </p:spTree>
    <p:extLst>
      <p:ext uri="{BB962C8B-B14F-4D97-AF65-F5344CB8AC3E}">
        <p14:creationId xmlns:p14="http://schemas.microsoft.com/office/powerpoint/2010/main" val="26277769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500"/>
                                  </p:stCondLst>
                                  <p:childTnLst>
                                    <p:set>
                                      <p:cBhvr>
                                        <p:cTn id="6" dur="1" fill="hold">
                                          <p:stCondLst>
                                            <p:cond delay="0"/>
                                          </p:stCondLst>
                                        </p:cTn>
                                        <p:tgtEl>
                                          <p:spTgt spid="30730">
                                            <p:txEl>
                                              <p:pRg st="0" end="0"/>
                                            </p:txEl>
                                          </p:spTgt>
                                        </p:tgtEl>
                                        <p:attrNameLst>
                                          <p:attrName>style.visibility</p:attrName>
                                        </p:attrNameLst>
                                      </p:cBhvr>
                                      <p:to>
                                        <p:strVal val="visible"/>
                                      </p:to>
                                    </p:set>
                                    <p:anim calcmode="lin" valueType="num">
                                      <p:cBhvr additive="base">
                                        <p:cTn id="7" dur="500" fill="hold"/>
                                        <p:tgtEl>
                                          <p:spTgt spid="3073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3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9" presetClass="entr" presetSubtype="0" fill="hold" nodeType="afterEffect">
                                  <p:stCondLst>
                                    <p:cond delay="0"/>
                                  </p:stCondLst>
                                  <p:childTnLst>
                                    <p:set>
                                      <p:cBhvr>
                                        <p:cTn id="11" dur="1" fill="hold">
                                          <p:stCondLst>
                                            <p:cond delay="0"/>
                                          </p:stCondLst>
                                        </p:cTn>
                                        <p:tgtEl>
                                          <p:spTgt spid="30730">
                                            <p:txEl>
                                              <p:pRg st="1" end="1"/>
                                            </p:txEl>
                                          </p:spTgt>
                                        </p:tgtEl>
                                        <p:attrNameLst>
                                          <p:attrName>style.visibility</p:attrName>
                                        </p:attrNameLst>
                                      </p:cBhvr>
                                      <p:to>
                                        <p:strVal val="visible"/>
                                      </p:to>
                                    </p:set>
                                    <p:anim calcmode="lin" valueType="num">
                                      <p:cBhvr>
                                        <p:cTn id="12" dur="500" fill="hold"/>
                                        <p:tgtEl>
                                          <p:spTgt spid="30730">
                                            <p:txEl>
                                              <p:pRg st="1" end="1"/>
                                            </p:txEl>
                                          </p:spTgt>
                                        </p:tgtEl>
                                        <p:attrNameLst>
                                          <p:attrName>ppt_x</p:attrName>
                                        </p:attrNameLst>
                                      </p:cBhvr>
                                      <p:tavLst>
                                        <p:tav tm="0">
                                          <p:val>
                                            <p:strVal val="#ppt_x-.2"/>
                                          </p:val>
                                        </p:tav>
                                        <p:tav tm="100000">
                                          <p:val>
                                            <p:strVal val="#ppt_x"/>
                                          </p:val>
                                        </p:tav>
                                      </p:tavLst>
                                    </p:anim>
                                    <p:anim calcmode="lin" valueType="num">
                                      <p:cBhvr>
                                        <p:cTn id="13" dur="500" fill="hold"/>
                                        <p:tgtEl>
                                          <p:spTgt spid="30730">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4" dur="500"/>
                                        <p:tgtEl>
                                          <p:spTgt spid="307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build="p">
        <p:tmplLst>
          <p:tmpl lvl="1">
            <p:tnLst>
              <p:par>
                <p:cTn presetID="2" presetClass="entr" presetSubtype="8" fill="hold" nodeType="afterEffect">
                  <p:stCondLst>
                    <p:cond delay="500"/>
                  </p:stCondLst>
                  <p:childTnLst>
                    <p:set>
                      <p:cBhvr>
                        <p:cTn dur="1" fill="hold">
                          <p:stCondLst>
                            <p:cond delay="0"/>
                          </p:stCondLst>
                        </p:cTn>
                        <p:tgtEl>
                          <p:spTgt spid="30730"/>
                        </p:tgtEl>
                        <p:attrNameLst>
                          <p:attrName>style.visibility</p:attrName>
                        </p:attrNameLst>
                      </p:cBhvr>
                      <p:to>
                        <p:strVal val="visible"/>
                      </p:to>
                    </p:set>
                    <p:anim calcmode="lin" valueType="num">
                      <p:cBhvr additive="base">
                        <p:cTn dur="500" fill="hold"/>
                        <p:tgtEl>
                          <p:spTgt spid="30730"/>
                        </p:tgtEl>
                        <p:attrNameLst>
                          <p:attrName>ppt_x</p:attrName>
                        </p:attrNameLst>
                      </p:cBhvr>
                      <p:tavLst>
                        <p:tav tm="0">
                          <p:val>
                            <p:strVal val="0-#ppt_w/2"/>
                          </p:val>
                        </p:tav>
                        <p:tav tm="100000">
                          <p:val>
                            <p:strVal val="#ppt_x"/>
                          </p:val>
                        </p:tav>
                      </p:tavLst>
                    </p:anim>
                    <p:anim calcmode="lin" valueType="num">
                      <p:cBhvr additive="base">
                        <p:cTn dur="500" fill="hold"/>
                        <p:tgtEl>
                          <p:spTgt spid="30730"/>
                        </p:tgtEl>
                        <p:attrNameLst>
                          <p:attrName>ppt_y</p:attrName>
                        </p:attrNameLst>
                      </p:cBhvr>
                      <p:tavLst>
                        <p:tav tm="0">
                          <p:val>
                            <p:strVal val="#ppt_y"/>
                          </p:val>
                        </p:tav>
                        <p:tav tm="100000">
                          <p:val>
                            <p:strVal val="#ppt_y"/>
                          </p:val>
                        </p:tav>
                      </p:tavLst>
                    </p:anim>
                  </p:childTnLst>
                </p:cTn>
              </p:par>
            </p:tnLst>
          </p:tmpl>
          <p:tmpl lvl="2">
            <p:tnLst>
              <p:par>
                <p:cTn presetID="29" presetClass="entr" presetSubtype="0" fill="hold" nodeType="afterEffect">
                  <p:stCondLst>
                    <p:cond delay="0"/>
                  </p:stCondLst>
                  <p:childTnLst>
                    <p:set>
                      <p:cBhvr>
                        <p:cTn dur="1" fill="hold">
                          <p:stCondLst>
                            <p:cond delay="0"/>
                          </p:stCondLst>
                        </p:cTn>
                        <p:tgtEl>
                          <p:spTgt spid="30730"/>
                        </p:tgtEl>
                        <p:attrNameLst>
                          <p:attrName>style.visibility</p:attrName>
                        </p:attrNameLst>
                      </p:cBhvr>
                      <p:to>
                        <p:strVal val="visible"/>
                      </p:to>
                    </p:set>
                    <p:anim calcmode="lin" valueType="num">
                      <p:cBhvr>
                        <p:cTn dur="500" fill="hold"/>
                        <p:tgtEl>
                          <p:spTgt spid="30730"/>
                        </p:tgtEl>
                        <p:attrNameLst>
                          <p:attrName>ppt_x</p:attrName>
                        </p:attrNameLst>
                      </p:cBhvr>
                      <p:tavLst>
                        <p:tav tm="0">
                          <p:val>
                            <p:strVal val="#ppt_x-.2"/>
                          </p:val>
                        </p:tav>
                        <p:tav tm="100000">
                          <p:val>
                            <p:strVal val="#ppt_x"/>
                          </p:val>
                        </p:tav>
                      </p:tavLst>
                    </p:anim>
                    <p:anim calcmode="lin" valueType="num">
                      <p:cBhvr>
                        <p:cTn dur="500" fill="hold"/>
                        <p:tgtEl>
                          <p:spTgt spid="30730"/>
                        </p:tgtEl>
                        <p:attrNameLst>
                          <p:attrName>ppt_y</p:attrName>
                        </p:attrNameLst>
                      </p:cBhvr>
                      <p:tavLst>
                        <p:tav tm="0">
                          <p:val>
                            <p:strVal val="#ppt_y"/>
                          </p:val>
                        </p:tav>
                        <p:tav tm="100000">
                          <p:val>
                            <p:strVal val="#ppt_y"/>
                          </p:val>
                        </p:tav>
                      </p:tavLst>
                    </p:anim>
                    <p:animEffect transition="in" filter="wipe(right)" prLst="gradientSize: 0.1">
                      <p:cBhvr>
                        <p:cTn dur="500"/>
                        <p:tgtEl>
                          <p:spTgt spid="30730"/>
                        </p:tgtEl>
                      </p:cBhvr>
                    </p:animEffect>
                  </p:childTnLst>
                </p:cTn>
              </p:par>
            </p:tnLst>
          </p:tmpl>
        </p:tmplLst>
      </p:bldP>
    </p:bldLst>
  </p:timing>
  <p:hf hdr="0" ftr="0" dt="0"/>
  <p:txStyles>
    <p:titleStyle>
      <a:lvl1pPr algn="l" rtl="0" eaLnBrk="0" fontAlgn="base" hangingPunct="0">
        <a:spcBef>
          <a:spcPct val="20000"/>
        </a:spcBef>
        <a:spcAft>
          <a:spcPct val="0"/>
        </a:spcAft>
        <a:buClr>
          <a:schemeClr val="folHlink"/>
        </a:buClr>
        <a:buSzPct val="60000"/>
        <a:buFont typeface="Wingdings" pitchFamily="2" charset="2"/>
        <a:defRPr kumimoji="1" sz="4800">
          <a:solidFill>
            <a:srgbClr val="006666"/>
          </a:solidFill>
          <a:latin typeface="+mj-lt"/>
          <a:ea typeface="+mj-ea"/>
          <a:cs typeface="+mj-cs"/>
        </a:defRPr>
      </a:lvl1pPr>
      <a:lvl2pPr algn="l" rtl="0" eaLnBrk="0" fontAlgn="base" hangingPunct="0">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2pPr>
      <a:lvl3pPr algn="l" rtl="0" eaLnBrk="0" fontAlgn="base" hangingPunct="0">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3pPr>
      <a:lvl4pPr algn="l" rtl="0" eaLnBrk="0" fontAlgn="base" hangingPunct="0">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4pPr>
      <a:lvl5pPr algn="l" rtl="0" eaLnBrk="0" fontAlgn="base" hangingPunct="0">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5pPr>
      <a:lvl6pPr marL="457200" algn="l" rtl="0" fontAlgn="base">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6pPr>
      <a:lvl7pPr marL="914400" algn="l" rtl="0" fontAlgn="base">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7pPr>
      <a:lvl8pPr marL="1371600" algn="l" rtl="0" fontAlgn="base">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8pPr>
      <a:lvl9pPr marL="1828800" algn="l" rtl="0" fontAlgn="base">
        <a:spcBef>
          <a:spcPct val="20000"/>
        </a:spcBef>
        <a:spcAft>
          <a:spcPct val="0"/>
        </a:spcAft>
        <a:buClr>
          <a:schemeClr val="folHlink"/>
        </a:buClr>
        <a:buSzPct val="60000"/>
        <a:buFont typeface="Wingdings" pitchFamily="2" charset="2"/>
        <a:defRPr kumimoji="1" sz="4800">
          <a:solidFill>
            <a:srgbClr val="006666"/>
          </a:solidFill>
          <a:latin typeface="Times New Roman" pitchFamily="18" charset="0"/>
          <a:ea typeface="华文行楷"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
        <a:tabLst>
          <a:tab pos="541338" algn="l"/>
        </a:tabLst>
        <a:defRPr kumimoji="1" sz="3200">
          <a:solidFill>
            <a:srgbClr val="036D7B"/>
          </a:solidFill>
          <a:latin typeface="+mn-lt"/>
          <a:ea typeface="+mn-ea"/>
          <a:cs typeface="+mn-cs"/>
        </a:defRPr>
      </a:lvl1pPr>
      <a:lvl2pPr marL="450850" indent="6350" algn="l" rtl="0" eaLnBrk="0" fontAlgn="base" hangingPunct="0">
        <a:lnSpc>
          <a:spcPct val="115000"/>
        </a:lnSpc>
        <a:spcBef>
          <a:spcPct val="20000"/>
        </a:spcBef>
        <a:spcAft>
          <a:spcPct val="0"/>
        </a:spcAft>
        <a:buClr>
          <a:schemeClr val="hlink"/>
        </a:buClr>
        <a:buFont typeface="Wingdings" pitchFamily="2" charset="2"/>
        <a:buChar char="–"/>
        <a:tabLst>
          <a:tab pos="541338" algn="l"/>
        </a:tabLst>
        <a:defRPr sz="2200" b="1">
          <a:solidFill>
            <a:schemeClr val="tx1"/>
          </a:solidFill>
          <a:latin typeface="Tahoma" pitchFamily="34" charset="0"/>
          <a:ea typeface="华文楷体" pitchFamily="2" charset="-122"/>
        </a:defRPr>
      </a:lvl2pPr>
      <a:lvl3pPr marL="1235075" indent="-228600" algn="l" rtl="0" eaLnBrk="0" fontAlgn="base" hangingPunct="0">
        <a:spcBef>
          <a:spcPct val="20000"/>
        </a:spcBef>
        <a:spcAft>
          <a:spcPct val="0"/>
        </a:spcAft>
        <a:buClr>
          <a:schemeClr val="folHlink"/>
        </a:buClr>
        <a:buFont typeface="Wingdings" pitchFamily="2" charset="2"/>
        <a:buChar char="•"/>
        <a:tabLst>
          <a:tab pos="541338" algn="l"/>
        </a:tabLst>
        <a:defRPr sz="2400">
          <a:solidFill>
            <a:schemeClr val="tx1"/>
          </a:solidFill>
          <a:latin typeface="Tahoma" pitchFamily="34" charset="0"/>
          <a:ea typeface="宋体" pitchFamily="2" charset="-122"/>
        </a:defRPr>
      </a:lvl3pPr>
      <a:lvl4pPr marL="1643063" indent="-228600" algn="l" rtl="0" eaLnBrk="0" fontAlgn="base" hangingPunct="0">
        <a:spcBef>
          <a:spcPct val="20000"/>
        </a:spcBef>
        <a:spcAft>
          <a:spcPct val="0"/>
        </a:spcAft>
        <a:buClr>
          <a:schemeClr val="accent2"/>
        </a:buClr>
        <a:buFont typeface="Wingdings" pitchFamily="2" charset="2"/>
        <a:buChar char="–"/>
        <a:tabLst>
          <a:tab pos="541338" algn="l"/>
        </a:tabLst>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Font typeface="Wingdings" pitchFamily="2" charset="2"/>
        <a:tabLst>
          <a:tab pos="541338" algn="l"/>
        </a:tabLst>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Font typeface="Wingdings" pitchFamily="2" charset="2"/>
        <a:tabLst>
          <a:tab pos="541338" algn="l"/>
        </a:tabLst>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Font typeface="Wingdings" pitchFamily="2" charset="2"/>
        <a:tabLst>
          <a:tab pos="541338" algn="l"/>
        </a:tabLst>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Font typeface="Wingdings" pitchFamily="2" charset="2"/>
        <a:tabLst>
          <a:tab pos="541338" algn="l"/>
        </a:tabLst>
        <a:defRPr sz="2000">
          <a:solidFill>
            <a:schemeClr val="tx1"/>
          </a:solidFill>
          <a:latin typeface="Tahoma" pitchFamily="34"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news.sina.com.cn/z/sanwsanxia/index.shtml" TargetMode="External"/><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7.jpeg"/><Relationship Id="rId2" Type="http://schemas.openxmlformats.org/officeDocument/2006/relationships/hyperlink" Target="http://imgnews.baidu.com/ir?u=http://image2.sina.com.cn/dy/o/2006-08-22/e8e9b2ec1fe61326e880cc8768cad7a1.jpg&amp;f=http://news.sina.com.cn/o/2006-08-22/12219817419s.shtml&amp;c=baidu" TargetMode="External"/><Relationship Id="rId1" Type="http://schemas.openxmlformats.org/officeDocument/2006/relationships/slideLayout" Target="../slideLayouts/slideLayout14.xml"/><Relationship Id="rId6" Type="http://schemas.openxmlformats.org/officeDocument/2006/relationships/hyperlink" Target="http://imgnews.baidu.com/ir?u=http://hi.people.com.cn/img/2006/08/22/xq6.jpg&amp;f=http://news.0898.net/read.php?news_id=256765&amp;c=baidu" TargetMode="External"/><Relationship Id="rId5" Type="http://schemas.openxmlformats.org/officeDocument/2006/relationships/image" Target="../media/image16.jpe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4.xml"/><Relationship Id="rId5" Type="http://schemas.openxmlformats.org/officeDocument/2006/relationships/image" Target="../media/image21.jpe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bin"/><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922" name="Picture 18" descr="5-6">
            <a:extLst>
              <a:ext uri="{FF2B5EF4-FFF2-40B4-BE49-F238E27FC236}">
                <a16:creationId xmlns:a16="http://schemas.microsoft.com/office/drawing/2014/main" id="{925ED589-EE2D-AE0F-6C6C-832CBAFE18A9}"/>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l="20479" t="21043" r="19527" b="20369"/>
          <a:stretch>
            <a:fillRect/>
          </a:stretch>
        </p:blipFill>
        <p:spPr bwMode="auto">
          <a:xfrm rot="-1800000">
            <a:off x="4295776" y="2140162"/>
            <a:ext cx="174466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06" name="Rectangle 2">
            <a:extLst>
              <a:ext uri="{FF2B5EF4-FFF2-40B4-BE49-F238E27FC236}">
                <a16:creationId xmlns:a16="http://schemas.microsoft.com/office/drawing/2014/main" id="{BB1AB7A9-4456-B429-DD09-9C63B71B1618}"/>
              </a:ext>
            </a:extLst>
          </p:cNvPr>
          <p:cNvSpPr>
            <a:spLocks noChangeArrowheads="1"/>
          </p:cNvSpPr>
          <p:nvPr/>
        </p:nvSpPr>
        <p:spPr bwMode="auto">
          <a:xfrm>
            <a:off x="2340065" y="952507"/>
            <a:ext cx="7848600" cy="1006475"/>
          </a:xfrm>
          <a:prstGeom prst="rect">
            <a:avLst/>
          </a:prstGeom>
          <a:noFill/>
          <a:ln w="9525">
            <a:noFill/>
            <a:miter lim="800000"/>
            <a:headEnd/>
            <a:tailEnd/>
          </a:ln>
          <a:effectLst/>
        </p:spPr>
        <p:txBody>
          <a:bodyPr anchor="ctr">
            <a:spAutoFit/>
          </a:bodyPr>
          <a:lstStyle/>
          <a:p>
            <a:pPr algn="ctr" fontAlgn="base">
              <a:spcBef>
                <a:spcPct val="0"/>
              </a:spcBef>
              <a:spcAft>
                <a:spcPct val="0"/>
              </a:spcAft>
              <a:defRPr/>
            </a:pPr>
            <a:r>
              <a:rPr kumimoji="1" lang="zh-CN" altLang="en-US" sz="6000" dirty="0">
                <a:solidFill>
                  <a:srgbClr val="333333"/>
                </a:solidFill>
                <a:effectLst>
                  <a:outerShdw blurRad="38100" dist="38100" dir="2700000" algn="tl">
                    <a:srgbClr val="C0C0C0"/>
                  </a:outerShdw>
                </a:effectLst>
                <a:latin typeface="华文行楷" pitchFamily="2" charset="-122"/>
                <a:ea typeface="华文行楷" pitchFamily="2" charset="-122"/>
              </a:rPr>
              <a:t>技 术 经 济 学</a:t>
            </a:r>
          </a:p>
        </p:txBody>
      </p:sp>
      <p:grpSp>
        <p:nvGrpSpPr>
          <p:cNvPr id="2" name="Group 22">
            <a:extLst>
              <a:ext uri="{FF2B5EF4-FFF2-40B4-BE49-F238E27FC236}">
                <a16:creationId xmlns:a16="http://schemas.microsoft.com/office/drawing/2014/main" id="{BB3A3490-001A-F519-08AA-A3FBC7DA49E1}"/>
              </a:ext>
            </a:extLst>
          </p:cNvPr>
          <p:cNvGrpSpPr>
            <a:grpSpLocks/>
          </p:cNvGrpSpPr>
          <p:nvPr/>
        </p:nvGrpSpPr>
        <p:grpSpPr bwMode="auto">
          <a:xfrm>
            <a:off x="8239125" y="3212976"/>
            <a:ext cx="1720850" cy="2535238"/>
            <a:chOff x="4064" y="1616"/>
            <a:chExt cx="1084" cy="1597"/>
          </a:xfrm>
        </p:grpSpPr>
        <p:pic>
          <p:nvPicPr>
            <p:cNvPr id="7177" name="Picture 20" descr="5-4">
              <a:extLst>
                <a:ext uri="{FF2B5EF4-FFF2-40B4-BE49-F238E27FC236}">
                  <a16:creationId xmlns:a16="http://schemas.microsoft.com/office/drawing/2014/main" id="{0E925FA9-AF64-2027-A903-E2765CA5E9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383" t="21043" r="23337" b="23064"/>
            <a:stretch>
              <a:fillRect/>
            </a:stretch>
          </p:blipFill>
          <p:spPr bwMode="auto">
            <a:xfrm>
              <a:off x="4463" y="1616"/>
              <a:ext cx="685" cy="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21" descr="5-3">
              <a:extLst>
                <a:ext uri="{FF2B5EF4-FFF2-40B4-BE49-F238E27FC236}">
                  <a16:creationId xmlns:a16="http://schemas.microsoft.com/office/drawing/2014/main" id="{EB1981AC-9380-1037-75F0-E8F17ECB1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383" t="21716" r="23337" b="25084"/>
            <a:stretch>
              <a:fillRect/>
            </a:stretch>
          </p:blipFill>
          <p:spPr bwMode="auto">
            <a:xfrm>
              <a:off x="4064" y="2213"/>
              <a:ext cx="721"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3" name="Picture 19" descr="5-5">
            <a:extLst>
              <a:ext uri="{FF2B5EF4-FFF2-40B4-BE49-F238E27FC236}">
                <a16:creationId xmlns:a16="http://schemas.microsoft.com/office/drawing/2014/main" id="{4EEE61A3-5707-47C2-CD49-8EDA0CF16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4289" t="23737" r="22383" b="21716"/>
          <a:stretch>
            <a:fillRect/>
          </a:stretch>
        </p:blipFill>
        <p:spPr bwMode="auto">
          <a:xfrm>
            <a:off x="2351088" y="2060848"/>
            <a:ext cx="1096962"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24" descr="5-7">
            <a:extLst>
              <a:ext uri="{FF2B5EF4-FFF2-40B4-BE49-F238E27FC236}">
                <a16:creationId xmlns:a16="http://schemas.microsoft.com/office/drawing/2014/main" id="{EC0AA231-7893-50D7-90E1-81673AEEC45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7621" t="20369" r="21431" b="21716"/>
          <a:stretch>
            <a:fillRect/>
          </a:stretch>
        </p:blipFill>
        <p:spPr bwMode="auto">
          <a:xfrm>
            <a:off x="6096000" y="2420889"/>
            <a:ext cx="1820862" cy="255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934" name="Picture 30" descr="封皮修改">
            <a:extLst>
              <a:ext uri="{FF2B5EF4-FFF2-40B4-BE49-F238E27FC236}">
                <a16:creationId xmlns:a16="http://schemas.microsoft.com/office/drawing/2014/main" id="{FD328518-75D6-4367-22CF-DE57EC971FAD}"/>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0000">
            <a:off x="3270662" y="3250083"/>
            <a:ext cx="1610033" cy="2229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10" descr="C:\Users\li\Desktop\41i5hVUqJaL__SX356_BO1,204,203,200_.jpg">
            <a:extLst>
              <a:ext uri="{FF2B5EF4-FFF2-40B4-BE49-F238E27FC236}">
                <a16:creationId xmlns:a16="http://schemas.microsoft.com/office/drawing/2014/main" id="{7B99A5C6-C11F-DC4F-9BED-6D2706F7FD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6313" y="714376"/>
            <a:ext cx="1820862"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5A8DF5ED-F866-B8A4-104E-A2C5BF3F9212}"/>
              </a:ext>
            </a:extLst>
          </p:cNvPr>
          <p:cNvSpPr txBox="1"/>
          <p:nvPr/>
        </p:nvSpPr>
        <p:spPr>
          <a:xfrm>
            <a:off x="3287689" y="5805265"/>
            <a:ext cx="7075687" cy="461665"/>
          </a:xfrm>
          <a:prstGeom prst="rect">
            <a:avLst/>
          </a:prstGeom>
          <a:noFill/>
        </p:spPr>
        <p:txBody>
          <a:bodyPr wrap="square" rtlCol="0">
            <a:spAutoFit/>
          </a:bodyPr>
          <a:lstStyle/>
          <a:p>
            <a:pPr eaLnBrk="0" fontAlgn="base" hangingPunct="0">
              <a:spcBef>
                <a:spcPct val="0"/>
              </a:spcBef>
              <a:spcAft>
                <a:spcPct val="0"/>
              </a:spcAft>
            </a:pPr>
            <a:r>
              <a:rPr kumimoji="1" lang="zh-CN" altLang="en-US" sz="2400" dirty="0">
                <a:solidFill>
                  <a:srgbClr val="000000"/>
                </a:solidFill>
                <a:latin typeface="Times New Roman" panose="02020603050405020304" pitchFamily="18" charset="0"/>
                <a:ea typeface="华文楷体" panose="02010600040101010101" pitchFamily="2" charset="-122"/>
              </a:rPr>
              <a:t>主讲人：</a:t>
            </a:r>
            <a:r>
              <a:rPr kumimoji="1" lang="zh-CN" altLang="en-US" sz="2400" dirty="0">
                <a:solidFill>
                  <a:srgbClr val="000000"/>
                </a:solidFill>
                <a:latin typeface="宋体"/>
                <a:ea typeface="宋体"/>
              </a:rPr>
              <a:t>邓田娟</a:t>
            </a:r>
            <a:r>
              <a:rPr kumimoji="1" lang="zh-CN" altLang="en-US" sz="2400" dirty="0">
                <a:solidFill>
                  <a:srgbClr val="000000"/>
                </a:solidFill>
                <a:latin typeface="Times New Roman" panose="02020603050405020304" pitchFamily="18" charset="0"/>
                <a:ea typeface="华文楷体" panose="02010600040101010101" pitchFamily="2" charset="-122"/>
              </a:rPr>
              <a:t>       联系方式：</a:t>
            </a:r>
            <a:r>
              <a:rPr kumimoji="1" lang="zh-CN" altLang="en-US" sz="2400" dirty="0">
                <a:solidFill>
                  <a:srgbClr val="000000"/>
                </a:solidFill>
                <a:latin typeface="宋体"/>
                <a:ea typeface="宋体"/>
              </a:rPr>
              <a:t>飞书（最推荐！）</a:t>
            </a: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79906"/>
                                        </p:tgtEl>
                                        <p:attrNameLst>
                                          <p:attrName>style.visibility</p:attrName>
                                        </p:attrNameLst>
                                      </p:cBhvr>
                                      <p:to>
                                        <p:strVal val="visible"/>
                                      </p:to>
                                    </p:set>
                                    <p:animEffect transition="in" filter="diamond(in)">
                                      <p:cBhvr>
                                        <p:cTn id="7" dur="1000"/>
                                        <p:tgtEl>
                                          <p:spTgt spid="379906"/>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nodeType="afterGroup">
                            <p:stCondLst>
                              <p:cond delay="1500"/>
                            </p:stCondLst>
                            <p:childTnLst>
                              <p:par>
                                <p:cTn id="13" presetID="10" presetClass="entr" presetSubtype="0" fill="hold" nodeType="afterEffect">
                                  <p:stCondLst>
                                    <p:cond delay="0"/>
                                  </p:stCondLst>
                                  <p:childTnLst>
                                    <p:set>
                                      <p:cBhvr>
                                        <p:cTn id="14" dur="1" fill="hold">
                                          <p:stCondLst>
                                            <p:cond delay="0"/>
                                          </p:stCondLst>
                                        </p:cTn>
                                        <p:tgtEl>
                                          <p:spTgt spid="379922"/>
                                        </p:tgtEl>
                                        <p:attrNameLst>
                                          <p:attrName>style.visibility</p:attrName>
                                        </p:attrNameLst>
                                      </p:cBhvr>
                                      <p:to>
                                        <p:strVal val="visible"/>
                                      </p:to>
                                    </p:set>
                                    <p:animEffect transition="in" filter="fade">
                                      <p:cBhvr>
                                        <p:cTn id="15" dur="500"/>
                                        <p:tgtEl>
                                          <p:spTgt spid="379922"/>
                                        </p:tgtEl>
                                      </p:cBhvr>
                                    </p:animEffect>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379934"/>
                                        </p:tgtEl>
                                        <p:attrNameLst>
                                          <p:attrName>style.visibility</p:attrName>
                                        </p:attrNameLst>
                                      </p:cBhvr>
                                      <p:to>
                                        <p:strVal val="visible"/>
                                      </p:to>
                                    </p:set>
                                    <p:animEffect transition="in" filter="fade">
                                      <p:cBhvr>
                                        <p:cTn id="19" dur="500"/>
                                        <p:tgtEl>
                                          <p:spTgt spid="379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AutoShape 9">
            <a:extLst>
              <a:ext uri="{FF2B5EF4-FFF2-40B4-BE49-F238E27FC236}">
                <a16:creationId xmlns:a16="http://schemas.microsoft.com/office/drawing/2014/main" id="{C27437F2-43E9-5F5A-8472-50D1505C0F73}"/>
              </a:ext>
            </a:extLst>
          </p:cNvPr>
          <p:cNvSpPr>
            <a:spLocks noChangeArrowheads="1"/>
          </p:cNvSpPr>
          <p:nvPr/>
        </p:nvSpPr>
        <p:spPr bwMode="auto">
          <a:xfrm>
            <a:off x="1524000" y="3789364"/>
            <a:ext cx="9144000" cy="2160587"/>
          </a:xfrm>
          <a:prstGeom prst="flowChartProcess">
            <a:avLst/>
          </a:prstGeom>
          <a:gradFill rotWithShape="1">
            <a:gsLst>
              <a:gs pos="0">
                <a:srgbClr val="D8E8E2"/>
              </a:gs>
              <a:gs pos="100000">
                <a:srgbClr val="FEFEFE"/>
              </a:gs>
            </a:gsLst>
            <a:lin ang="5400000" scaled="1"/>
          </a:gra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582" name="Rectangle 6">
            <a:extLst>
              <a:ext uri="{FF2B5EF4-FFF2-40B4-BE49-F238E27FC236}">
                <a16:creationId xmlns:a16="http://schemas.microsoft.com/office/drawing/2014/main" id="{511F3AF7-AECB-F734-39FF-9FBD8E6611EE}"/>
              </a:ext>
            </a:extLst>
          </p:cNvPr>
          <p:cNvSpPr>
            <a:spLocks noChangeArrowheads="1"/>
          </p:cNvSpPr>
          <p:nvPr/>
        </p:nvSpPr>
        <p:spPr bwMode="auto">
          <a:xfrm>
            <a:off x="1524001" y="1700214"/>
            <a:ext cx="9134475" cy="1368425"/>
          </a:xfrm>
          <a:prstGeom prst="rect">
            <a:avLst/>
          </a:prstGeom>
          <a:gradFill rotWithShape="1">
            <a:gsLst>
              <a:gs pos="0">
                <a:srgbClr val="FFFFFF"/>
              </a:gs>
              <a:gs pos="100000">
                <a:srgbClr val="E8FED2"/>
              </a:gs>
            </a:gsLst>
            <a:lin ang="5400000" scaled="1"/>
          </a:gra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578" name="Rectangle 2">
            <a:extLst>
              <a:ext uri="{FF2B5EF4-FFF2-40B4-BE49-F238E27FC236}">
                <a16:creationId xmlns:a16="http://schemas.microsoft.com/office/drawing/2014/main" id="{AD5273FE-A5C5-6C48-41FF-C70B9D2B7563}"/>
              </a:ext>
            </a:extLst>
          </p:cNvPr>
          <p:cNvSpPr>
            <a:spLocks noGrp="1" noChangeArrowheads="1"/>
          </p:cNvSpPr>
          <p:nvPr>
            <p:ph type="title"/>
          </p:nvPr>
        </p:nvSpPr>
        <p:spPr bwMode="auto">
          <a:xfrm>
            <a:off x="3186114" y="146050"/>
            <a:ext cx="6319837" cy="579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r>
              <a:rPr lang="en-US" altLang="zh-CN" sz="3200">
                <a:solidFill>
                  <a:srgbClr val="036D7B"/>
                </a:solidFill>
                <a:latin typeface="黑体" panose="02010609060101010101" pitchFamily="49" charset="-122"/>
                <a:ea typeface="黑体" panose="02010609060101010101" pitchFamily="49" charset="-122"/>
              </a:rPr>
              <a:t>§2 </a:t>
            </a:r>
            <a:r>
              <a:rPr lang="zh-CN" altLang="en-US" sz="3200">
                <a:solidFill>
                  <a:srgbClr val="036D7B"/>
                </a:solidFill>
                <a:latin typeface="黑体" panose="02010609060101010101" pitchFamily="49" charset="-122"/>
                <a:ea typeface="黑体" panose="02010609060101010101" pitchFamily="49" charset="-122"/>
              </a:rPr>
              <a:t>课程性质、目的和任务</a:t>
            </a:r>
          </a:p>
        </p:txBody>
      </p:sp>
      <p:sp>
        <p:nvSpPr>
          <p:cNvPr id="24579" name="Rectangle 3">
            <a:extLst>
              <a:ext uri="{FF2B5EF4-FFF2-40B4-BE49-F238E27FC236}">
                <a16:creationId xmlns:a16="http://schemas.microsoft.com/office/drawing/2014/main" id="{ACCDDB8E-AF14-7D04-B94D-584DEA3DB100}"/>
              </a:ext>
            </a:extLst>
          </p:cNvPr>
          <p:cNvSpPr>
            <a:spLocks noGrp="1" noChangeArrowheads="1"/>
          </p:cNvSpPr>
          <p:nvPr>
            <p:ph type="body" idx="1"/>
          </p:nvPr>
        </p:nvSpPr>
        <p:spPr>
          <a:xfrm>
            <a:off x="1919288" y="1082676"/>
            <a:ext cx="7993062" cy="2016125"/>
          </a:xfrm>
          <a:noFill/>
        </p:spPr>
        <p:txBody>
          <a:bodyPr/>
          <a:lstStyle/>
          <a:p>
            <a:pPr eaLnBrk="1" hangingPunct="1">
              <a:lnSpc>
                <a:spcPct val="110000"/>
              </a:lnSpc>
              <a:spcBef>
                <a:spcPct val="0"/>
              </a:spcBef>
              <a:buFontTx/>
              <a:buNone/>
            </a:pPr>
            <a:r>
              <a:rPr lang="en-US" altLang="zh-CN" b="1" dirty="0">
                <a:solidFill>
                  <a:srgbClr val="036D7B"/>
                </a:solidFill>
                <a:latin typeface="隶书" pitchFamily="49" charset="-122"/>
                <a:ea typeface="隶书" pitchFamily="49" charset="-122"/>
              </a:rPr>
              <a:t>  </a:t>
            </a:r>
            <a:r>
              <a:rPr lang="zh-CN" altLang="en-US" dirty="0">
                <a:solidFill>
                  <a:srgbClr val="036D7B"/>
                </a:solidFill>
                <a:latin typeface="隶书" pitchFamily="49" charset="-122"/>
                <a:ea typeface="隶书" pitchFamily="49" charset="-122"/>
              </a:rPr>
              <a:t>一、课程性质</a:t>
            </a:r>
          </a:p>
          <a:p>
            <a:pPr algn="just" eaLnBrk="1" hangingPunct="1">
              <a:lnSpc>
                <a:spcPct val="110000"/>
              </a:lnSpc>
              <a:spcBef>
                <a:spcPct val="0"/>
              </a:spcBef>
              <a:buFontTx/>
              <a:buNone/>
            </a:pPr>
            <a:r>
              <a:rPr lang="zh-CN" altLang="en-US" b="1" dirty="0">
                <a:solidFill>
                  <a:srgbClr val="008080"/>
                </a:solidFill>
                <a:latin typeface="幼圆" pitchFamily="49" charset="-122"/>
                <a:ea typeface="幼圆" pitchFamily="49" charset="-122"/>
              </a:rPr>
              <a:t>     </a:t>
            </a:r>
            <a:r>
              <a:rPr lang="zh-CN" altLang="en-US" sz="2000" b="1" dirty="0">
                <a:latin typeface="幼圆" pitchFamily="49" charset="-122"/>
                <a:ea typeface="幼圆" pitchFamily="49" charset="-122"/>
              </a:rPr>
              <a:t>介于自然和社会科学之间，应用经济学的一个分支。核心内容是一套技术经济分析思想和方法，是人类提高技术实践活动效率的基本实用型工具。</a:t>
            </a:r>
          </a:p>
        </p:txBody>
      </p:sp>
      <p:sp>
        <p:nvSpPr>
          <p:cNvPr id="24580" name="Rectangle 4">
            <a:extLst>
              <a:ext uri="{FF2B5EF4-FFF2-40B4-BE49-F238E27FC236}">
                <a16:creationId xmlns:a16="http://schemas.microsoft.com/office/drawing/2014/main" id="{07DD95F9-418D-F63E-1851-069995F85BF3}"/>
              </a:ext>
            </a:extLst>
          </p:cNvPr>
          <p:cNvSpPr>
            <a:spLocks noChangeArrowheads="1"/>
          </p:cNvSpPr>
          <p:nvPr/>
        </p:nvSpPr>
        <p:spPr bwMode="auto">
          <a:xfrm>
            <a:off x="1919288" y="3125789"/>
            <a:ext cx="8075612"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10000"/>
              </a:lnSpc>
              <a:spcBef>
                <a:spcPct val="0"/>
              </a:spcBef>
              <a:spcAft>
                <a:spcPct val="0"/>
              </a:spcAft>
              <a:buNone/>
            </a:pPr>
            <a:r>
              <a:rPr lang="en-US" altLang="zh-CN" b="1">
                <a:solidFill>
                  <a:srgbClr val="036D7B"/>
                </a:solidFill>
                <a:latin typeface="隶书" pitchFamily="49" charset="-122"/>
                <a:ea typeface="隶书" pitchFamily="49" charset="-122"/>
              </a:rPr>
              <a:t>  </a:t>
            </a:r>
            <a:r>
              <a:rPr lang="zh-CN" altLang="en-US">
                <a:solidFill>
                  <a:srgbClr val="036D7B"/>
                </a:solidFill>
                <a:latin typeface="隶书" pitchFamily="49" charset="-122"/>
                <a:ea typeface="隶书" pitchFamily="49" charset="-122"/>
              </a:rPr>
              <a:t>二、课程目的和任务</a:t>
            </a:r>
          </a:p>
          <a:p>
            <a:pPr algn="just" fontAlgn="base">
              <a:lnSpc>
                <a:spcPct val="110000"/>
              </a:lnSpc>
              <a:spcBef>
                <a:spcPct val="0"/>
              </a:spcBef>
              <a:spcAft>
                <a:spcPct val="0"/>
              </a:spcAft>
              <a:buNone/>
            </a:pPr>
            <a:r>
              <a:rPr lang="zh-CN" altLang="en-US" sz="2600" b="1">
                <a:solidFill>
                  <a:srgbClr val="008080"/>
                </a:solidFill>
                <a:latin typeface="楷体_GB2312" pitchFamily="49" charset="-122"/>
                <a:ea typeface="楷体_GB2312" pitchFamily="49" charset="-122"/>
              </a:rPr>
              <a:t>      </a:t>
            </a:r>
            <a:r>
              <a:rPr lang="zh-CN" altLang="en-US" sz="2000" b="1">
                <a:solidFill>
                  <a:srgbClr val="000000"/>
                </a:solidFill>
                <a:latin typeface="幼圆" pitchFamily="49" charset="-122"/>
                <a:ea typeface="幼圆" pitchFamily="49" charset="-122"/>
              </a:rPr>
              <a:t>掌握基本理论、基本方法和基本技能及其在项目前期决策中的应用。系统把握经济评价方法、风险与不确定性分析、市场调查、技术预测方法、项目可行性研究、项目资金来源与融资方案、项目财务评价、项目费用效益分析、项目费用效果分析、价值工程、设备更新分析、项目后评价等，能对项目进行公正、客观、合理的评价。</a:t>
            </a: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additive="base">
                                        <p:cTn id="7" dur="500" fill="hold"/>
                                        <p:tgtEl>
                                          <p:spTgt spid="24578"/>
                                        </p:tgtEl>
                                        <p:attrNameLst>
                                          <p:attrName>ppt_x</p:attrName>
                                        </p:attrNameLst>
                                      </p:cBhvr>
                                      <p:tavLst>
                                        <p:tav tm="0">
                                          <p:val>
                                            <p:strVal val="0-#ppt_w/2"/>
                                          </p:val>
                                        </p:tav>
                                        <p:tav tm="100000">
                                          <p:val>
                                            <p:strVal val="#ppt_x"/>
                                          </p:val>
                                        </p:tav>
                                      </p:tavLst>
                                    </p:anim>
                                    <p:anim calcmode="lin" valueType="num">
                                      <p:cBhvr additive="base">
                                        <p:cTn id="8" dur="500" fill="hold"/>
                                        <p:tgtEl>
                                          <p:spTgt spid="245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4" presetClass="entr" presetSubtype="0" fill="hold" nodeType="clickEffect">
                                  <p:stCondLst>
                                    <p:cond delay="0"/>
                                  </p:stCondLst>
                                  <p:childTnLst>
                                    <p:set>
                                      <p:cBhvr>
                                        <p:cTn id="12" dur="1" fill="hold">
                                          <p:stCondLst>
                                            <p:cond delay="0"/>
                                          </p:stCondLst>
                                        </p:cTn>
                                        <p:tgtEl>
                                          <p:spTgt spid="24579">
                                            <p:txEl>
                                              <p:pRg st="0" end="0"/>
                                            </p:txEl>
                                          </p:spTgt>
                                        </p:tgtEl>
                                        <p:attrNameLst>
                                          <p:attrName>style.visibility</p:attrName>
                                        </p:attrNameLst>
                                      </p:cBhvr>
                                      <p:to>
                                        <p:strVal val="visible"/>
                                      </p:to>
                                    </p:set>
                                    <p:anim from="(-#ppt_w/2)" to="(#ppt_x)" calcmode="lin" valueType="num">
                                      <p:cBhvr>
                                        <p:cTn id="13" dur="600" fill="hold">
                                          <p:stCondLst>
                                            <p:cond delay="0"/>
                                          </p:stCondLst>
                                        </p:cTn>
                                        <p:tgtEl>
                                          <p:spTgt spid="24579">
                                            <p:txEl>
                                              <p:pRg st="0" end="0"/>
                                            </p:txEl>
                                          </p:spTgt>
                                        </p:tgtEl>
                                        <p:attrNameLst>
                                          <p:attrName>ppt_x</p:attrName>
                                        </p:attrNameLst>
                                      </p:cBhvr>
                                    </p:anim>
                                    <p:anim from="0" to="-1.0" calcmode="lin" valueType="num">
                                      <p:cBhvr>
                                        <p:cTn id="14" dur="200" decel="50000" autoRev="1" fill="hold">
                                          <p:stCondLst>
                                            <p:cond delay="600"/>
                                          </p:stCondLst>
                                        </p:cTn>
                                        <p:tgtEl>
                                          <p:spTgt spid="24579">
                                            <p:txEl>
                                              <p:pRg st="0" end="0"/>
                                            </p:txEl>
                                          </p:spTgt>
                                        </p:tgtEl>
                                        <p:attrNameLst>
                                          <p:attrName>xshear</p:attrName>
                                        </p:attrNameLst>
                                      </p:cBhvr>
                                    </p:anim>
                                    <p:animScale>
                                      <p:cBhvr>
                                        <p:cTn id="15" dur="200" decel="100000" autoRev="1" fill="hold">
                                          <p:stCondLst>
                                            <p:cond delay="600"/>
                                          </p:stCondLst>
                                        </p:cTn>
                                        <p:tgtEl>
                                          <p:spTgt spid="24579">
                                            <p:txEl>
                                              <p:pRg st="0" end="0"/>
                                            </p:txEl>
                                          </p:spTgt>
                                        </p:tgtEl>
                                      </p:cBhvr>
                                      <p:from x="100000" y="100000"/>
                                      <p:to x="80000" y="100000"/>
                                    </p:animScale>
                                    <p:anim by="(#ppt_h/3+#ppt_w*0.1)" calcmode="lin" valueType="num">
                                      <p:cBhvr additive="sum">
                                        <p:cTn id="16" dur="200" decel="100000" autoRev="1" fill="hold">
                                          <p:stCondLst>
                                            <p:cond delay="600"/>
                                          </p:stCondLst>
                                        </p:cTn>
                                        <p:tgtEl>
                                          <p:spTgt spid="24579">
                                            <p:txEl>
                                              <p:pRg st="0" end="0"/>
                                            </p:txEl>
                                          </p:spTgt>
                                        </p:tgtEl>
                                        <p:attrNameLst>
                                          <p:attrName>ppt_x</p:attrName>
                                        </p:attrNameLst>
                                      </p:cBhvr>
                                    </p:anim>
                                  </p:childTnLst>
                                </p:cTn>
                              </p:par>
                            </p:childTnLst>
                          </p:cTn>
                        </p:par>
                        <p:par>
                          <p:cTn id="17" fill="hold" nodeType="afterGroup">
                            <p:stCondLst>
                              <p:cond delay="1000"/>
                            </p:stCondLst>
                            <p:childTnLst>
                              <p:par>
                                <p:cTn id="18" presetID="22" presetClass="entr" presetSubtype="1" fill="hold" nodeType="afterEffect">
                                  <p:stCondLst>
                                    <p:cond delay="0"/>
                                  </p:stCondLst>
                                  <p:childTnLst>
                                    <p:set>
                                      <p:cBhvr>
                                        <p:cTn id="19" dur="1" fill="hold">
                                          <p:stCondLst>
                                            <p:cond delay="0"/>
                                          </p:stCondLst>
                                        </p:cTn>
                                        <p:tgtEl>
                                          <p:spTgt spid="24582"/>
                                        </p:tgtEl>
                                        <p:attrNameLst>
                                          <p:attrName>style.visibility</p:attrName>
                                        </p:attrNameLst>
                                      </p:cBhvr>
                                      <p:to>
                                        <p:strVal val="visible"/>
                                      </p:to>
                                    </p:set>
                                    <p:animEffect transition="in" filter="wipe(up)">
                                      <p:cBhvr>
                                        <p:cTn id="20" dur="500"/>
                                        <p:tgtEl>
                                          <p:spTgt spid="2458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4579">
                                            <p:txEl>
                                              <p:pRg st="1" end="1"/>
                                            </p:txEl>
                                          </p:spTgt>
                                        </p:tgtEl>
                                        <p:attrNameLst>
                                          <p:attrName>style.visibility</p:attrName>
                                        </p:attrNameLst>
                                      </p:cBhvr>
                                      <p:to>
                                        <p:strVal val="visible"/>
                                      </p:to>
                                    </p:set>
                                    <p:animEffect transition="in" filter="wipe(up)">
                                      <p:cBhvr>
                                        <p:cTn id="25" dur="500"/>
                                        <p:tgtEl>
                                          <p:spTgt spid="24579">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4" presetClass="entr" presetSubtype="0" fill="hold" nodeType="clickEffect">
                                  <p:stCondLst>
                                    <p:cond delay="0"/>
                                  </p:stCondLst>
                                  <p:childTnLst>
                                    <p:set>
                                      <p:cBhvr>
                                        <p:cTn id="29" dur="1" fill="hold">
                                          <p:stCondLst>
                                            <p:cond delay="0"/>
                                          </p:stCondLst>
                                        </p:cTn>
                                        <p:tgtEl>
                                          <p:spTgt spid="24580">
                                            <p:txEl>
                                              <p:pRg st="0" end="0"/>
                                            </p:txEl>
                                          </p:spTgt>
                                        </p:tgtEl>
                                        <p:attrNameLst>
                                          <p:attrName>style.visibility</p:attrName>
                                        </p:attrNameLst>
                                      </p:cBhvr>
                                      <p:to>
                                        <p:strVal val="visible"/>
                                      </p:to>
                                    </p:set>
                                    <p:anim from="(-#ppt_w/2)" to="(#ppt_x)" calcmode="lin" valueType="num">
                                      <p:cBhvr>
                                        <p:cTn id="30" dur="600" fill="hold">
                                          <p:stCondLst>
                                            <p:cond delay="0"/>
                                          </p:stCondLst>
                                        </p:cTn>
                                        <p:tgtEl>
                                          <p:spTgt spid="24580">
                                            <p:txEl>
                                              <p:pRg st="0" end="0"/>
                                            </p:txEl>
                                          </p:spTgt>
                                        </p:tgtEl>
                                        <p:attrNameLst>
                                          <p:attrName>ppt_x</p:attrName>
                                        </p:attrNameLst>
                                      </p:cBhvr>
                                    </p:anim>
                                    <p:anim from="0" to="-1.0" calcmode="lin" valueType="num">
                                      <p:cBhvr>
                                        <p:cTn id="31" dur="200" decel="50000" autoRev="1" fill="hold">
                                          <p:stCondLst>
                                            <p:cond delay="600"/>
                                          </p:stCondLst>
                                        </p:cTn>
                                        <p:tgtEl>
                                          <p:spTgt spid="24580">
                                            <p:txEl>
                                              <p:pRg st="0" end="0"/>
                                            </p:txEl>
                                          </p:spTgt>
                                        </p:tgtEl>
                                        <p:attrNameLst>
                                          <p:attrName>xshear</p:attrName>
                                        </p:attrNameLst>
                                      </p:cBhvr>
                                    </p:anim>
                                    <p:animScale>
                                      <p:cBhvr>
                                        <p:cTn id="32" dur="200" decel="100000" autoRev="1" fill="hold">
                                          <p:stCondLst>
                                            <p:cond delay="600"/>
                                          </p:stCondLst>
                                        </p:cTn>
                                        <p:tgtEl>
                                          <p:spTgt spid="24580">
                                            <p:txEl>
                                              <p:pRg st="0" end="0"/>
                                            </p:txEl>
                                          </p:spTgt>
                                        </p:tgtEl>
                                      </p:cBhvr>
                                      <p:from x="100000" y="100000"/>
                                      <p:to x="80000" y="100000"/>
                                    </p:animScale>
                                    <p:anim by="(#ppt_h/3+#ppt_w*0.1)" calcmode="lin" valueType="num">
                                      <p:cBhvr additive="sum">
                                        <p:cTn id="33" dur="200" decel="100000" autoRev="1" fill="hold">
                                          <p:stCondLst>
                                            <p:cond delay="600"/>
                                          </p:stCondLst>
                                        </p:cTn>
                                        <p:tgtEl>
                                          <p:spTgt spid="24580">
                                            <p:txEl>
                                              <p:pRg st="0" end="0"/>
                                            </p:txEl>
                                          </p:spTgt>
                                        </p:tgtEl>
                                        <p:attrNameLst>
                                          <p:attrName>ppt_x</p:attrName>
                                        </p:attrNameLst>
                                      </p:cBhvr>
                                    </p:anim>
                                  </p:childTnLst>
                                </p:cTn>
                              </p:par>
                            </p:childTnLst>
                          </p:cTn>
                        </p:par>
                        <p:par>
                          <p:cTn id="34" fill="hold" nodeType="afterGroup">
                            <p:stCondLst>
                              <p:cond delay="1000"/>
                            </p:stCondLst>
                            <p:childTnLst>
                              <p:par>
                                <p:cTn id="35" presetID="22" presetClass="entr" presetSubtype="1" fill="hold" nodeType="afterEffect">
                                  <p:stCondLst>
                                    <p:cond delay="0"/>
                                  </p:stCondLst>
                                  <p:childTnLst>
                                    <p:set>
                                      <p:cBhvr>
                                        <p:cTn id="36" dur="1" fill="hold">
                                          <p:stCondLst>
                                            <p:cond delay="0"/>
                                          </p:stCondLst>
                                        </p:cTn>
                                        <p:tgtEl>
                                          <p:spTgt spid="24585"/>
                                        </p:tgtEl>
                                        <p:attrNameLst>
                                          <p:attrName>style.visibility</p:attrName>
                                        </p:attrNameLst>
                                      </p:cBhvr>
                                      <p:to>
                                        <p:strVal val="visible"/>
                                      </p:to>
                                    </p:set>
                                    <p:animEffect transition="in" filter="wipe(up)">
                                      <p:cBhvr>
                                        <p:cTn id="37" dur="500"/>
                                        <p:tgtEl>
                                          <p:spTgt spid="2458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24580">
                                            <p:txEl>
                                              <p:pRg st="1" end="1"/>
                                            </p:txEl>
                                          </p:spTgt>
                                        </p:tgtEl>
                                        <p:attrNameLst>
                                          <p:attrName>style.visibility</p:attrName>
                                        </p:attrNameLst>
                                      </p:cBhvr>
                                      <p:to>
                                        <p:strVal val="visible"/>
                                      </p:to>
                                    </p:set>
                                    <p:animEffect transition="in" filter="wipe(up)">
                                      <p:cBhvr>
                                        <p:cTn id="42" dur="500"/>
                                        <p:tgtEl>
                                          <p:spTgt spid="2458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5" grpId="0" animBg="1"/>
      <p:bldP spid="24582" grpId="0" animBg="1"/>
      <p:bldP spid="2457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a:extLst>
              <a:ext uri="{FF2B5EF4-FFF2-40B4-BE49-F238E27FC236}">
                <a16:creationId xmlns:a16="http://schemas.microsoft.com/office/drawing/2014/main" id="{EF1D4B0E-51BF-FEDE-4B80-072EECC71A00}"/>
              </a:ext>
            </a:extLst>
          </p:cNvPr>
          <p:cNvGrpSpPr>
            <a:grpSpLocks/>
          </p:cNvGrpSpPr>
          <p:nvPr/>
        </p:nvGrpSpPr>
        <p:grpSpPr bwMode="auto">
          <a:xfrm>
            <a:off x="1919289" y="1412875"/>
            <a:ext cx="8353425" cy="1079500"/>
            <a:chOff x="249" y="890"/>
            <a:chExt cx="5262" cy="680"/>
          </a:xfrm>
        </p:grpSpPr>
        <p:sp>
          <p:nvSpPr>
            <p:cNvPr id="12302" name="AutoShape 5">
              <a:extLst>
                <a:ext uri="{FF2B5EF4-FFF2-40B4-BE49-F238E27FC236}">
                  <a16:creationId xmlns:a16="http://schemas.microsoft.com/office/drawing/2014/main" id="{E6872027-5CD5-902E-9C13-659728922A3E}"/>
                </a:ext>
              </a:extLst>
            </p:cNvPr>
            <p:cNvSpPr>
              <a:spLocks noChangeArrowheads="1"/>
            </p:cNvSpPr>
            <p:nvPr/>
          </p:nvSpPr>
          <p:spPr bwMode="gray">
            <a:xfrm>
              <a:off x="249" y="890"/>
              <a:ext cx="5262" cy="680"/>
            </a:xfrm>
            <a:prstGeom prst="roundRect">
              <a:avLst>
                <a:gd name="adj" fmla="val 10889"/>
              </a:avLst>
            </a:prstGeom>
            <a:gradFill rotWithShape="1">
              <a:gsLst>
                <a:gs pos="0">
                  <a:srgbClr val="ECECEC"/>
                </a:gs>
                <a:gs pos="50000">
                  <a:srgbClr val="F8F8F8"/>
                </a:gs>
                <a:gs pos="100000">
                  <a:srgbClr val="ECECEC"/>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12303" name="AutoShape 6">
              <a:extLst>
                <a:ext uri="{FF2B5EF4-FFF2-40B4-BE49-F238E27FC236}">
                  <a16:creationId xmlns:a16="http://schemas.microsoft.com/office/drawing/2014/main" id="{204B9DA1-48CD-60EE-DC79-D7D2EE8A6D33}"/>
                </a:ext>
              </a:extLst>
            </p:cNvPr>
            <p:cNvSpPr>
              <a:spLocks noChangeArrowheads="1"/>
            </p:cNvSpPr>
            <p:nvPr/>
          </p:nvSpPr>
          <p:spPr bwMode="gray">
            <a:xfrm>
              <a:off x="341" y="1035"/>
              <a:ext cx="1037" cy="445"/>
            </a:xfrm>
            <a:prstGeom prst="roundRect">
              <a:avLst>
                <a:gd name="adj" fmla="val 11921"/>
              </a:avLst>
            </a:prstGeom>
            <a:gradFill rotWithShape="1">
              <a:gsLst>
                <a:gs pos="0">
                  <a:srgbClr val="7AC2C8"/>
                </a:gs>
                <a:gs pos="100000">
                  <a:srgbClr val="385A5D"/>
                </a:gs>
              </a:gsLst>
              <a:lin ang="5400000" scaled="1"/>
            </a:gradFill>
            <a:ln w="38100">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12304" name="Text Box 8">
              <a:extLst>
                <a:ext uri="{FF2B5EF4-FFF2-40B4-BE49-F238E27FC236}">
                  <a16:creationId xmlns:a16="http://schemas.microsoft.com/office/drawing/2014/main" id="{5EA0C228-BBA9-30A6-E4D0-3959F91C805F}"/>
                </a:ext>
              </a:extLst>
            </p:cNvPr>
            <p:cNvSpPr txBox="1">
              <a:spLocks noChangeArrowheads="1"/>
            </p:cNvSpPr>
            <p:nvPr/>
          </p:nvSpPr>
          <p:spPr bwMode="gray">
            <a:xfrm>
              <a:off x="385" y="1101"/>
              <a:ext cx="9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None/>
              </a:pPr>
              <a:r>
                <a:rPr lang="zh-CN" altLang="en-US" sz="2400" b="1">
                  <a:solidFill>
                    <a:srgbClr val="FFFFFF"/>
                  </a:solidFill>
                  <a:ea typeface="幼圆" pitchFamily="49" charset="-122"/>
                </a:rPr>
                <a:t>教学方面</a:t>
              </a:r>
            </a:p>
          </p:txBody>
        </p:sp>
        <p:sp>
          <p:nvSpPr>
            <p:cNvPr id="12305" name="Text Box 9">
              <a:extLst>
                <a:ext uri="{FF2B5EF4-FFF2-40B4-BE49-F238E27FC236}">
                  <a16:creationId xmlns:a16="http://schemas.microsoft.com/office/drawing/2014/main" id="{9FF88745-40A3-C180-8CAA-748503ED53D3}"/>
                </a:ext>
              </a:extLst>
            </p:cNvPr>
            <p:cNvSpPr txBox="1">
              <a:spLocks noChangeArrowheads="1"/>
            </p:cNvSpPr>
            <p:nvPr/>
          </p:nvSpPr>
          <p:spPr bwMode="gray">
            <a:xfrm>
              <a:off x="1472" y="982"/>
              <a:ext cx="399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fontAlgn="base">
                <a:lnSpc>
                  <a:spcPct val="110000"/>
                </a:lnSpc>
                <a:spcBef>
                  <a:spcPct val="0"/>
                </a:spcBef>
                <a:spcAft>
                  <a:spcPct val="0"/>
                </a:spcAft>
                <a:buNone/>
              </a:pPr>
              <a:r>
                <a:rPr lang="zh-CN" altLang="en-US" sz="2000" b="1">
                  <a:solidFill>
                    <a:srgbClr val="000000"/>
                  </a:solidFill>
                  <a:latin typeface="Times New Roman" panose="02020603050405020304" pitchFamily="18" charset="0"/>
                  <a:ea typeface="幼圆" pitchFamily="49" charset="-122"/>
                </a:rPr>
                <a:t>采用以课堂讲授为主，课堂讨论、展示，上习题课，课下自学等为辅的教学方法。</a:t>
              </a:r>
            </a:p>
          </p:txBody>
        </p:sp>
      </p:grpSp>
      <p:grpSp>
        <p:nvGrpSpPr>
          <p:cNvPr id="3" name="Group 23">
            <a:extLst>
              <a:ext uri="{FF2B5EF4-FFF2-40B4-BE49-F238E27FC236}">
                <a16:creationId xmlns:a16="http://schemas.microsoft.com/office/drawing/2014/main" id="{83CADDCF-A7BA-1C87-0ACE-FEAA79123B96}"/>
              </a:ext>
            </a:extLst>
          </p:cNvPr>
          <p:cNvGrpSpPr>
            <a:grpSpLocks/>
          </p:cNvGrpSpPr>
          <p:nvPr/>
        </p:nvGrpSpPr>
        <p:grpSpPr bwMode="auto">
          <a:xfrm>
            <a:off x="1919289" y="2813051"/>
            <a:ext cx="8353425" cy="1120775"/>
            <a:chOff x="249" y="1634"/>
            <a:chExt cx="5262" cy="706"/>
          </a:xfrm>
        </p:grpSpPr>
        <p:sp>
          <p:nvSpPr>
            <p:cNvPr id="12298" name="AutoShape 12">
              <a:extLst>
                <a:ext uri="{FF2B5EF4-FFF2-40B4-BE49-F238E27FC236}">
                  <a16:creationId xmlns:a16="http://schemas.microsoft.com/office/drawing/2014/main" id="{584D336C-64B1-76FD-A27B-2D564F2DF224}"/>
                </a:ext>
              </a:extLst>
            </p:cNvPr>
            <p:cNvSpPr>
              <a:spLocks noChangeArrowheads="1"/>
            </p:cNvSpPr>
            <p:nvPr/>
          </p:nvSpPr>
          <p:spPr bwMode="gray">
            <a:xfrm>
              <a:off x="249" y="1661"/>
              <a:ext cx="5262" cy="679"/>
            </a:xfrm>
            <a:prstGeom prst="roundRect">
              <a:avLst>
                <a:gd name="adj" fmla="val 10889"/>
              </a:avLst>
            </a:prstGeom>
            <a:gradFill rotWithShape="1">
              <a:gsLst>
                <a:gs pos="0">
                  <a:srgbClr val="ECECEC"/>
                </a:gs>
                <a:gs pos="50000">
                  <a:srgbClr val="F8F8F8"/>
                </a:gs>
                <a:gs pos="100000">
                  <a:srgbClr val="ECECEC"/>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12299" name="AutoShape 13">
              <a:extLst>
                <a:ext uri="{FF2B5EF4-FFF2-40B4-BE49-F238E27FC236}">
                  <a16:creationId xmlns:a16="http://schemas.microsoft.com/office/drawing/2014/main" id="{196E778F-172C-DF09-6A04-E155F87AE20A}"/>
                </a:ext>
              </a:extLst>
            </p:cNvPr>
            <p:cNvSpPr>
              <a:spLocks noChangeArrowheads="1"/>
            </p:cNvSpPr>
            <p:nvPr/>
          </p:nvSpPr>
          <p:spPr bwMode="gray">
            <a:xfrm>
              <a:off x="341" y="1797"/>
              <a:ext cx="1037" cy="445"/>
            </a:xfrm>
            <a:prstGeom prst="roundRect">
              <a:avLst>
                <a:gd name="adj" fmla="val 11921"/>
              </a:avLst>
            </a:prstGeom>
            <a:gradFill rotWithShape="1">
              <a:gsLst>
                <a:gs pos="0">
                  <a:srgbClr val="7AC2C8"/>
                </a:gs>
                <a:gs pos="100000">
                  <a:srgbClr val="385A5D"/>
                </a:gs>
              </a:gsLst>
              <a:lin ang="5400000" scaled="1"/>
            </a:gradFill>
            <a:ln w="38100">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12300" name="Text Box 14">
              <a:extLst>
                <a:ext uri="{FF2B5EF4-FFF2-40B4-BE49-F238E27FC236}">
                  <a16:creationId xmlns:a16="http://schemas.microsoft.com/office/drawing/2014/main" id="{7E997619-7763-7D96-D384-9F42F45F7B7C}"/>
                </a:ext>
              </a:extLst>
            </p:cNvPr>
            <p:cNvSpPr txBox="1">
              <a:spLocks noChangeArrowheads="1"/>
            </p:cNvSpPr>
            <p:nvPr/>
          </p:nvSpPr>
          <p:spPr bwMode="gray">
            <a:xfrm>
              <a:off x="385" y="1851"/>
              <a:ext cx="9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None/>
              </a:pPr>
              <a:r>
                <a:rPr lang="zh-CN" altLang="en-US" sz="2400" b="1">
                  <a:solidFill>
                    <a:srgbClr val="FFFFFF"/>
                  </a:solidFill>
                  <a:ea typeface="幼圆" pitchFamily="49" charset="-122"/>
                </a:rPr>
                <a:t>作业方面</a:t>
              </a:r>
            </a:p>
          </p:txBody>
        </p:sp>
        <p:sp>
          <p:nvSpPr>
            <p:cNvPr id="12301" name="Text Box 15">
              <a:extLst>
                <a:ext uri="{FF2B5EF4-FFF2-40B4-BE49-F238E27FC236}">
                  <a16:creationId xmlns:a16="http://schemas.microsoft.com/office/drawing/2014/main" id="{19E173C0-EB57-D855-8469-4F228590178B}"/>
                </a:ext>
              </a:extLst>
            </p:cNvPr>
            <p:cNvSpPr txBox="1">
              <a:spLocks noChangeArrowheads="1"/>
            </p:cNvSpPr>
            <p:nvPr/>
          </p:nvSpPr>
          <p:spPr bwMode="gray">
            <a:xfrm>
              <a:off x="1472" y="1634"/>
              <a:ext cx="3994"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fontAlgn="base">
                <a:lnSpc>
                  <a:spcPct val="110000"/>
                </a:lnSpc>
                <a:spcBef>
                  <a:spcPct val="0"/>
                </a:spcBef>
                <a:spcAft>
                  <a:spcPct val="0"/>
                </a:spcAft>
                <a:buNone/>
              </a:pPr>
              <a:r>
                <a:rPr lang="zh-CN" altLang="en-US" sz="2000" b="1">
                  <a:solidFill>
                    <a:srgbClr val="000000"/>
                  </a:solidFill>
                  <a:latin typeface="Times New Roman" panose="02020603050405020304" pitchFamily="18" charset="0"/>
                  <a:ea typeface="幼圆" pitchFamily="49" charset="-122"/>
                </a:rPr>
                <a:t>每章结束后布置适量的思考题和计算题，并适时上习题课，学生讲解，教师点评，以加深对基本概念的理解，强化对计算方法的掌握。</a:t>
              </a:r>
            </a:p>
          </p:txBody>
        </p:sp>
      </p:grpSp>
      <p:grpSp>
        <p:nvGrpSpPr>
          <p:cNvPr id="4" name="Group 24">
            <a:extLst>
              <a:ext uri="{FF2B5EF4-FFF2-40B4-BE49-F238E27FC236}">
                <a16:creationId xmlns:a16="http://schemas.microsoft.com/office/drawing/2014/main" id="{58C642AF-6597-AE97-F4E5-C7FDB2F26B99}"/>
              </a:ext>
            </a:extLst>
          </p:cNvPr>
          <p:cNvGrpSpPr>
            <a:grpSpLocks/>
          </p:cNvGrpSpPr>
          <p:nvPr/>
        </p:nvGrpSpPr>
        <p:grpSpPr bwMode="auto">
          <a:xfrm>
            <a:off x="1962151" y="4276726"/>
            <a:ext cx="8353425" cy="1096963"/>
            <a:chOff x="294" y="2514"/>
            <a:chExt cx="5262" cy="691"/>
          </a:xfrm>
        </p:grpSpPr>
        <p:sp>
          <p:nvSpPr>
            <p:cNvPr id="12294" name="AutoShape 18">
              <a:extLst>
                <a:ext uri="{FF2B5EF4-FFF2-40B4-BE49-F238E27FC236}">
                  <a16:creationId xmlns:a16="http://schemas.microsoft.com/office/drawing/2014/main" id="{B2390475-653B-8C8A-A20D-2704B84DC74B}"/>
                </a:ext>
              </a:extLst>
            </p:cNvPr>
            <p:cNvSpPr>
              <a:spLocks noChangeArrowheads="1"/>
            </p:cNvSpPr>
            <p:nvPr/>
          </p:nvSpPr>
          <p:spPr bwMode="gray">
            <a:xfrm>
              <a:off x="294" y="2524"/>
              <a:ext cx="5262" cy="679"/>
            </a:xfrm>
            <a:prstGeom prst="roundRect">
              <a:avLst>
                <a:gd name="adj" fmla="val 10889"/>
              </a:avLst>
            </a:prstGeom>
            <a:gradFill rotWithShape="1">
              <a:gsLst>
                <a:gs pos="0">
                  <a:srgbClr val="ECECEC"/>
                </a:gs>
                <a:gs pos="50000">
                  <a:srgbClr val="F8F8F8"/>
                </a:gs>
                <a:gs pos="100000">
                  <a:srgbClr val="ECECEC"/>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12295" name="AutoShape 19">
              <a:extLst>
                <a:ext uri="{FF2B5EF4-FFF2-40B4-BE49-F238E27FC236}">
                  <a16:creationId xmlns:a16="http://schemas.microsoft.com/office/drawing/2014/main" id="{336517CD-A116-5B3C-932D-7E25A7B11842}"/>
                </a:ext>
              </a:extLst>
            </p:cNvPr>
            <p:cNvSpPr>
              <a:spLocks noChangeArrowheads="1"/>
            </p:cNvSpPr>
            <p:nvPr/>
          </p:nvSpPr>
          <p:spPr bwMode="gray">
            <a:xfrm>
              <a:off x="386" y="2673"/>
              <a:ext cx="1037" cy="445"/>
            </a:xfrm>
            <a:prstGeom prst="roundRect">
              <a:avLst>
                <a:gd name="adj" fmla="val 11921"/>
              </a:avLst>
            </a:prstGeom>
            <a:gradFill rotWithShape="1">
              <a:gsLst>
                <a:gs pos="0">
                  <a:srgbClr val="7AC2C8"/>
                </a:gs>
                <a:gs pos="100000">
                  <a:srgbClr val="55878C"/>
                </a:gs>
              </a:gsLst>
              <a:lin ang="5400000" scaled="1"/>
            </a:gradFill>
            <a:ln w="38100">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12296" name="Text Box 20">
              <a:extLst>
                <a:ext uri="{FF2B5EF4-FFF2-40B4-BE49-F238E27FC236}">
                  <a16:creationId xmlns:a16="http://schemas.microsoft.com/office/drawing/2014/main" id="{2F498DBD-FC89-350F-285A-DE805A2A2099}"/>
                </a:ext>
              </a:extLst>
            </p:cNvPr>
            <p:cNvSpPr txBox="1">
              <a:spLocks noChangeArrowheads="1"/>
            </p:cNvSpPr>
            <p:nvPr/>
          </p:nvSpPr>
          <p:spPr bwMode="gray">
            <a:xfrm>
              <a:off x="430" y="2743"/>
              <a:ext cx="9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None/>
              </a:pPr>
              <a:r>
                <a:rPr lang="zh-CN" altLang="en-US" sz="2400" b="1">
                  <a:solidFill>
                    <a:srgbClr val="FFFFFF"/>
                  </a:solidFill>
                  <a:ea typeface="幼圆" pitchFamily="49" charset="-122"/>
                </a:rPr>
                <a:t>结业方面</a:t>
              </a:r>
            </a:p>
          </p:txBody>
        </p:sp>
        <p:sp>
          <p:nvSpPr>
            <p:cNvPr id="12297" name="Text Box 21">
              <a:extLst>
                <a:ext uri="{FF2B5EF4-FFF2-40B4-BE49-F238E27FC236}">
                  <a16:creationId xmlns:a16="http://schemas.microsoft.com/office/drawing/2014/main" id="{BF78C5A9-B5F3-5F50-F6DA-5AE2EFB71766}"/>
                </a:ext>
              </a:extLst>
            </p:cNvPr>
            <p:cNvSpPr txBox="1">
              <a:spLocks noChangeArrowheads="1"/>
            </p:cNvSpPr>
            <p:nvPr/>
          </p:nvSpPr>
          <p:spPr bwMode="gray">
            <a:xfrm>
              <a:off x="1517" y="2514"/>
              <a:ext cx="3994"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fontAlgn="base">
                <a:lnSpc>
                  <a:spcPct val="110000"/>
                </a:lnSpc>
                <a:spcBef>
                  <a:spcPct val="0"/>
                </a:spcBef>
                <a:spcAft>
                  <a:spcPct val="0"/>
                </a:spcAft>
                <a:buNone/>
              </a:pPr>
              <a:r>
                <a:rPr lang="zh-CN" altLang="en-US" sz="2000" b="1">
                  <a:solidFill>
                    <a:srgbClr val="000000"/>
                  </a:solidFill>
                  <a:latin typeface="幼圆" pitchFamily="49" charset="-122"/>
                  <a:ea typeface="幼圆" pitchFamily="49" charset="-122"/>
                </a:rPr>
                <a:t>闭卷考试。结业成绩评定采用加权确定，考试成绩和平时成绩分别占</a:t>
              </a:r>
              <a:r>
                <a:rPr lang="en-US" altLang="zh-CN" sz="2000" b="1">
                  <a:solidFill>
                    <a:srgbClr val="000000"/>
                  </a:solidFill>
                  <a:latin typeface="幼圆" pitchFamily="49" charset="-122"/>
                  <a:ea typeface="幼圆" pitchFamily="49" charset="-122"/>
                </a:rPr>
                <a:t>80%</a:t>
              </a:r>
              <a:r>
                <a:rPr lang="zh-CN" altLang="en-US" sz="2000" b="1">
                  <a:solidFill>
                    <a:srgbClr val="000000"/>
                  </a:solidFill>
                  <a:latin typeface="幼圆" pitchFamily="49" charset="-122"/>
                  <a:ea typeface="幼圆" pitchFamily="49" charset="-122"/>
                </a:rPr>
                <a:t>和</a:t>
              </a:r>
              <a:r>
                <a:rPr lang="en-US" altLang="zh-CN" sz="2000" b="1">
                  <a:solidFill>
                    <a:srgbClr val="000000"/>
                  </a:solidFill>
                  <a:latin typeface="幼圆" pitchFamily="49" charset="-122"/>
                  <a:ea typeface="幼圆" pitchFamily="49" charset="-122"/>
                </a:rPr>
                <a:t>20%</a:t>
              </a:r>
              <a:r>
                <a:rPr lang="zh-CN" altLang="en-US" sz="2000" b="1">
                  <a:solidFill>
                    <a:srgbClr val="000000"/>
                  </a:solidFill>
                  <a:latin typeface="幼圆" pitchFamily="49" charset="-122"/>
                  <a:ea typeface="幼圆" pitchFamily="49" charset="-122"/>
                </a:rPr>
                <a:t>。平时成绩根据出勤、作业综合评定。</a:t>
              </a:r>
            </a:p>
          </p:txBody>
        </p:sp>
      </p:grpSp>
      <p:sp>
        <p:nvSpPr>
          <p:cNvPr id="1008665" name="Rectangle 25">
            <a:extLst>
              <a:ext uri="{FF2B5EF4-FFF2-40B4-BE49-F238E27FC236}">
                <a16:creationId xmlns:a16="http://schemas.microsoft.com/office/drawing/2014/main" id="{11A28E57-D765-1220-EF9F-B40B0AED80BB}"/>
              </a:ext>
            </a:extLst>
          </p:cNvPr>
          <p:cNvSpPr>
            <a:spLocks noGrp="1" noChangeArrowheads="1"/>
          </p:cNvSpPr>
          <p:nvPr>
            <p:ph type="title"/>
          </p:nvPr>
        </p:nvSpPr>
        <p:spPr bwMode="auto">
          <a:xfrm>
            <a:off x="2782888" y="174625"/>
            <a:ext cx="6653212" cy="579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r>
              <a:rPr lang="en-US" altLang="zh-CN" sz="3200">
                <a:solidFill>
                  <a:srgbClr val="036D7B"/>
                </a:solidFill>
                <a:latin typeface="黑体" panose="02010609060101010101" pitchFamily="49" charset="-122"/>
                <a:ea typeface="黑体" panose="02010609060101010101" pitchFamily="49" charset="-122"/>
              </a:rPr>
              <a:t>§3 </a:t>
            </a:r>
            <a:r>
              <a:rPr lang="zh-CN" altLang="en-US" sz="3200">
                <a:solidFill>
                  <a:srgbClr val="036D7B"/>
                </a:solidFill>
                <a:latin typeface="黑体" panose="02010609060101010101" pitchFamily="49" charset="-122"/>
                <a:ea typeface="黑体" panose="02010609060101010101" pitchFamily="49" charset="-122"/>
              </a:rPr>
              <a:t>课程的教学基本要求</a:t>
            </a: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1008665"/>
                                        </p:tgtEl>
                                        <p:attrNameLst>
                                          <p:attrName>style.visibility</p:attrName>
                                        </p:attrNameLst>
                                      </p:cBhvr>
                                      <p:to>
                                        <p:strVal val="visible"/>
                                      </p:to>
                                    </p:set>
                                    <p:anim calcmode="lin" valueType="num">
                                      <p:cBhvr additive="base">
                                        <p:cTn id="7" dur="500" fill="hold"/>
                                        <p:tgtEl>
                                          <p:spTgt spid="1008665"/>
                                        </p:tgtEl>
                                        <p:attrNameLst>
                                          <p:attrName>ppt_x</p:attrName>
                                        </p:attrNameLst>
                                      </p:cBhvr>
                                      <p:tavLst>
                                        <p:tav tm="0">
                                          <p:val>
                                            <p:strVal val="0-#ppt_w/2"/>
                                          </p:val>
                                        </p:tav>
                                        <p:tav tm="100000">
                                          <p:val>
                                            <p:strVal val="#ppt_x"/>
                                          </p:val>
                                        </p:tav>
                                      </p:tavLst>
                                    </p:anim>
                                    <p:anim calcmode="lin" valueType="num">
                                      <p:cBhvr additive="base">
                                        <p:cTn id="8" dur="500" fill="hold"/>
                                        <p:tgtEl>
                                          <p:spTgt spid="100866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lide(fromBottom)">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slide(fromBottom)">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slide(fromBottom)">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86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9" name="Rectangle 3">
            <a:extLst>
              <a:ext uri="{FF2B5EF4-FFF2-40B4-BE49-F238E27FC236}">
                <a16:creationId xmlns:a16="http://schemas.microsoft.com/office/drawing/2014/main" id="{3AF801B9-FD54-A5AA-0856-C15A78C39089}"/>
              </a:ext>
            </a:extLst>
          </p:cNvPr>
          <p:cNvSpPr>
            <a:spLocks noGrp="1" noChangeArrowheads="1"/>
          </p:cNvSpPr>
          <p:nvPr>
            <p:ph type="body" sz="half" idx="2"/>
          </p:nvPr>
        </p:nvSpPr>
        <p:spPr>
          <a:xfrm>
            <a:off x="5880101" y="2852738"/>
            <a:ext cx="4259263" cy="2089150"/>
          </a:xfrm>
          <a:noFill/>
        </p:spPr>
        <p:txBody>
          <a:bodyPr/>
          <a:lstStyle/>
          <a:p>
            <a:pPr algn="just" eaLnBrk="1" hangingPunct="1">
              <a:lnSpc>
                <a:spcPct val="125000"/>
              </a:lnSpc>
              <a:buClr>
                <a:schemeClr val="tx1"/>
              </a:buClr>
              <a:buSzPct val="70000"/>
              <a:buFont typeface="Wingdings" pitchFamily="2" charset="2"/>
              <a:buChar char="l"/>
            </a:pPr>
            <a:r>
              <a:rPr lang="zh-CN" altLang="en-US" sz="2400" b="1" dirty="0">
                <a:latin typeface="幼圆" pitchFamily="49" charset="-122"/>
                <a:ea typeface="幼圆" pitchFamily="49" charset="-122"/>
              </a:rPr>
              <a:t>刘晓君、李玲燕主编，</a:t>
            </a:r>
            <a:r>
              <a:rPr lang="en-US" altLang="zh-CN" sz="2400" b="1" dirty="0">
                <a:latin typeface="幼圆" pitchFamily="49" charset="-122"/>
                <a:ea typeface="幼圆" pitchFamily="49" charset="-122"/>
              </a:rPr>
              <a:t>《</a:t>
            </a:r>
            <a:r>
              <a:rPr lang="zh-CN" altLang="en-US" sz="2400" b="1" dirty="0">
                <a:latin typeface="幼圆" pitchFamily="49" charset="-122"/>
                <a:ea typeface="幼圆" pitchFamily="49" charset="-122"/>
              </a:rPr>
              <a:t>技术经济学</a:t>
            </a:r>
            <a:r>
              <a:rPr lang="en-US" altLang="zh-CN" sz="2400" b="1" dirty="0">
                <a:latin typeface="幼圆" pitchFamily="49" charset="-122"/>
                <a:ea typeface="幼圆" pitchFamily="49" charset="-122"/>
              </a:rPr>
              <a:t>》</a:t>
            </a:r>
            <a:r>
              <a:rPr lang="zh-CN" altLang="en-US" sz="2400" b="1" dirty="0">
                <a:latin typeface="幼圆" pitchFamily="49" charset="-122"/>
                <a:ea typeface="幼圆" pitchFamily="49" charset="-122"/>
              </a:rPr>
              <a:t>（第三版）（国家级精品课程立体化教材系列丛书之一），科学出版社，</a:t>
            </a:r>
            <a:r>
              <a:rPr lang="en-US" altLang="zh-CN" sz="2400" b="1" dirty="0">
                <a:latin typeface="幼圆" pitchFamily="49" charset="-122"/>
                <a:ea typeface="幼圆" pitchFamily="49" charset="-122"/>
              </a:rPr>
              <a:t>2017.</a:t>
            </a:r>
          </a:p>
        </p:txBody>
      </p:sp>
      <p:sp>
        <p:nvSpPr>
          <p:cNvPr id="1120260" name="Rectangle 4">
            <a:extLst>
              <a:ext uri="{FF2B5EF4-FFF2-40B4-BE49-F238E27FC236}">
                <a16:creationId xmlns:a16="http://schemas.microsoft.com/office/drawing/2014/main" id="{0C917ED9-79D7-5171-489D-17AF8644E5F0}"/>
              </a:ext>
            </a:extLst>
          </p:cNvPr>
          <p:cNvSpPr>
            <a:spLocks noGrp="1" noChangeArrowheads="1"/>
          </p:cNvSpPr>
          <p:nvPr>
            <p:ph type="title"/>
          </p:nvPr>
        </p:nvSpPr>
        <p:spPr bwMode="auto">
          <a:xfrm>
            <a:off x="3214688" y="174625"/>
            <a:ext cx="6337300" cy="579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r>
              <a:rPr lang="en-US" altLang="zh-CN" sz="3200" dirty="0">
                <a:solidFill>
                  <a:srgbClr val="036D7B"/>
                </a:solidFill>
                <a:latin typeface="黑体" panose="02010609060101010101" pitchFamily="49" charset="-122"/>
                <a:ea typeface="黑体" panose="02010609060101010101" pitchFamily="49" charset="-122"/>
              </a:rPr>
              <a:t>§4 </a:t>
            </a:r>
            <a:r>
              <a:rPr lang="zh-CN" altLang="en-US" sz="3200" dirty="0">
                <a:solidFill>
                  <a:srgbClr val="036D7B"/>
                </a:solidFill>
                <a:latin typeface="黑体" panose="02010609060101010101" pitchFamily="49" charset="-122"/>
                <a:ea typeface="黑体" panose="02010609060101010101" pitchFamily="49" charset="-122"/>
              </a:rPr>
              <a:t>使用教材及主要参考资料</a:t>
            </a:r>
          </a:p>
        </p:txBody>
      </p:sp>
      <p:sp>
        <p:nvSpPr>
          <p:cNvPr id="1120263" name="Rectangle 7">
            <a:extLst>
              <a:ext uri="{FF2B5EF4-FFF2-40B4-BE49-F238E27FC236}">
                <a16:creationId xmlns:a16="http://schemas.microsoft.com/office/drawing/2014/main" id="{2EAC1806-5FD4-EAD7-6758-E0D466673C65}"/>
              </a:ext>
            </a:extLst>
          </p:cNvPr>
          <p:cNvSpPr>
            <a:spLocks noChangeArrowheads="1"/>
          </p:cNvSpPr>
          <p:nvPr/>
        </p:nvSpPr>
        <p:spPr bwMode="auto">
          <a:xfrm>
            <a:off x="2220913" y="920750"/>
            <a:ext cx="37639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a:solidFill>
                  <a:srgbClr val="036D7B"/>
                </a:solidFill>
                <a:ea typeface="隶书" pitchFamily="49" charset="-122"/>
              </a:rPr>
              <a:t>一、使用教材</a:t>
            </a:r>
          </a:p>
        </p:txBody>
      </p:sp>
      <p:pic>
        <p:nvPicPr>
          <p:cNvPr id="1026" name="Picture 2">
            <a:extLst>
              <a:ext uri="{FF2B5EF4-FFF2-40B4-BE49-F238E27FC236}">
                <a16:creationId xmlns:a16="http://schemas.microsoft.com/office/drawing/2014/main" id="{82B4F266-005C-0659-28AF-CBE8DBE9C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781" y="1556792"/>
            <a:ext cx="3484612" cy="4823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1120260"/>
                                        </p:tgtEl>
                                        <p:attrNameLst>
                                          <p:attrName>style.visibility</p:attrName>
                                        </p:attrNameLst>
                                      </p:cBhvr>
                                      <p:to>
                                        <p:strVal val="visible"/>
                                      </p:to>
                                    </p:set>
                                    <p:anim calcmode="lin" valueType="num">
                                      <p:cBhvr additive="base">
                                        <p:cTn id="7" dur="500" fill="hold"/>
                                        <p:tgtEl>
                                          <p:spTgt spid="1120260"/>
                                        </p:tgtEl>
                                        <p:attrNameLst>
                                          <p:attrName>ppt_x</p:attrName>
                                        </p:attrNameLst>
                                      </p:cBhvr>
                                      <p:tavLst>
                                        <p:tav tm="0">
                                          <p:val>
                                            <p:strVal val="0-#ppt_w/2"/>
                                          </p:val>
                                        </p:tav>
                                        <p:tav tm="100000">
                                          <p:val>
                                            <p:strVal val="#ppt_x"/>
                                          </p:val>
                                        </p:tav>
                                      </p:tavLst>
                                    </p:anim>
                                    <p:anim calcmode="lin" valueType="num">
                                      <p:cBhvr additive="base">
                                        <p:cTn id="8" dur="500" fill="hold"/>
                                        <p:tgtEl>
                                          <p:spTgt spid="112026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4" presetClass="entr" presetSubtype="0" fill="hold" nodeType="clickEffect">
                                  <p:stCondLst>
                                    <p:cond delay="0"/>
                                  </p:stCondLst>
                                  <p:childTnLst>
                                    <p:set>
                                      <p:cBhvr>
                                        <p:cTn id="12" dur="1" fill="hold">
                                          <p:stCondLst>
                                            <p:cond delay="0"/>
                                          </p:stCondLst>
                                        </p:cTn>
                                        <p:tgtEl>
                                          <p:spTgt spid="1120263"/>
                                        </p:tgtEl>
                                        <p:attrNameLst>
                                          <p:attrName>style.visibility</p:attrName>
                                        </p:attrNameLst>
                                      </p:cBhvr>
                                      <p:to>
                                        <p:strVal val="visible"/>
                                      </p:to>
                                    </p:set>
                                    <p:anim from="(-#ppt_w/2)" to="(#ppt_x)" calcmode="lin" valueType="num">
                                      <p:cBhvr>
                                        <p:cTn id="13" dur="600" fill="hold">
                                          <p:stCondLst>
                                            <p:cond delay="0"/>
                                          </p:stCondLst>
                                        </p:cTn>
                                        <p:tgtEl>
                                          <p:spTgt spid="1120263"/>
                                        </p:tgtEl>
                                        <p:attrNameLst>
                                          <p:attrName>ppt_x</p:attrName>
                                        </p:attrNameLst>
                                      </p:cBhvr>
                                    </p:anim>
                                    <p:anim from="0" to="-1.0" calcmode="lin" valueType="num">
                                      <p:cBhvr>
                                        <p:cTn id="14" dur="200" decel="50000" autoRev="1" fill="hold">
                                          <p:stCondLst>
                                            <p:cond delay="600"/>
                                          </p:stCondLst>
                                        </p:cTn>
                                        <p:tgtEl>
                                          <p:spTgt spid="1120263"/>
                                        </p:tgtEl>
                                        <p:attrNameLst>
                                          <p:attrName>xshear</p:attrName>
                                        </p:attrNameLst>
                                      </p:cBhvr>
                                    </p:anim>
                                    <p:animScale>
                                      <p:cBhvr>
                                        <p:cTn id="15" dur="200" decel="100000" autoRev="1" fill="hold">
                                          <p:stCondLst>
                                            <p:cond delay="600"/>
                                          </p:stCondLst>
                                        </p:cTn>
                                        <p:tgtEl>
                                          <p:spTgt spid="1120263"/>
                                        </p:tgtEl>
                                      </p:cBhvr>
                                      <p:from x="100000" y="100000"/>
                                      <p:to x="80000" y="100000"/>
                                    </p:animScale>
                                    <p:anim by="(#ppt_h/3+#ppt_w*0.1)" calcmode="lin" valueType="num">
                                      <p:cBhvr additive="sum">
                                        <p:cTn id="16" dur="200" decel="100000" autoRev="1" fill="hold">
                                          <p:stCondLst>
                                            <p:cond delay="600"/>
                                          </p:stCondLst>
                                        </p:cTn>
                                        <p:tgtEl>
                                          <p:spTgt spid="1120263"/>
                                        </p:tgtEl>
                                        <p:attrNameLst>
                                          <p:attrName>ppt_x</p:attrName>
                                        </p:attrNameLst>
                                      </p:cBhvr>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1120259">
                                            <p:txEl>
                                              <p:pRg st="0" end="0"/>
                                            </p:txEl>
                                          </p:spTgt>
                                        </p:tgtEl>
                                        <p:attrNameLst>
                                          <p:attrName>style.visibility</p:attrName>
                                        </p:attrNameLst>
                                      </p:cBhvr>
                                      <p:to>
                                        <p:strVal val="visible"/>
                                      </p:to>
                                    </p:set>
                                    <p:anim calcmode="lin" valueType="num">
                                      <p:cBhvr additive="base">
                                        <p:cTn id="21" dur="500" fill="hold"/>
                                        <p:tgtEl>
                                          <p:spTgt spid="1120259">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12025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0260" grpId="0"/>
      <p:bldP spid="11202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0937D7DB-416C-DF3C-3BA1-7C09317A625E}"/>
              </a:ext>
            </a:extLst>
          </p:cNvPr>
          <p:cNvSpPr>
            <a:spLocks noGrp="1" noChangeArrowheads="1"/>
          </p:cNvSpPr>
          <p:nvPr>
            <p:ph type="body" idx="1"/>
          </p:nvPr>
        </p:nvSpPr>
        <p:spPr>
          <a:xfrm>
            <a:off x="2135189" y="1700214"/>
            <a:ext cx="8137525" cy="4537099"/>
          </a:xfrm>
          <a:noFill/>
        </p:spPr>
        <p:txBody>
          <a:bodyPr/>
          <a:lstStyle/>
          <a:p>
            <a:pPr algn="just" eaLnBrk="1" hangingPunct="1">
              <a:spcAft>
                <a:spcPct val="20000"/>
              </a:spcAft>
              <a:buClr>
                <a:schemeClr val="tx1"/>
              </a:buClr>
              <a:buSzPct val="70000"/>
              <a:buFont typeface="Wingdings" pitchFamily="2" charset="2"/>
              <a:buChar char="l"/>
            </a:pPr>
            <a:r>
              <a:rPr lang="zh-CN" altLang="en-US" sz="2000" b="1" dirty="0">
                <a:latin typeface="幼圆" pitchFamily="49" charset="-122"/>
                <a:ea typeface="幼圆" pitchFamily="49" charset="-122"/>
              </a:rPr>
              <a:t>国家发改委、建设部发布</a:t>
            </a: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建设项目经济评价方法与参数（第三版）</a:t>
            </a: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北京：中国计划出版社，</a:t>
            </a:r>
            <a:r>
              <a:rPr lang="en-US" altLang="zh-CN" sz="2000" b="1" dirty="0">
                <a:latin typeface="幼圆" pitchFamily="49" charset="-122"/>
                <a:ea typeface="幼圆" pitchFamily="49" charset="-122"/>
              </a:rPr>
              <a:t>2006.8</a:t>
            </a:r>
            <a:r>
              <a:rPr lang="zh-CN" altLang="en-US" sz="2000" b="1" dirty="0">
                <a:latin typeface="幼圆" pitchFamily="49" charset="-122"/>
                <a:ea typeface="幼圆" pitchFamily="49" charset="-122"/>
              </a:rPr>
              <a:t>；</a:t>
            </a:r>
          </a:p>
          <a:p>
            <a:pPr algn="just" eaLnBrk="1" hangingPunct="1">
              <a:spcAft>
                <a:spcPct val="20000"/>
              </a:spcAft>
              <a:buClr>
                <a:schemeClr val="tx1"/>
              </a:buClr>
              <a:buSzPct val="70000"/>
              <a:buFont typeface="Wingdings" pitchFamily="2" charset="2"/>
              <a:buChar char="l"/>
            </a:pPr>
            <a:r>
              <a:rPr lang="zh-CN" altLang="en-US" sz="2000" b="1" dirty="0">
                <a:latin typeface="幼圆" pitchFamily="49" charset="-122"/>
                <a:ea typeface="幼圆" pitchFamily="49" charset="-122"/>
              </a:rPr>
              <a:t>建设部标准定额研究所</a:t>
            </a: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建设项目经济评价参数研究</a:t>
            </a: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北京：中国计划出版社，</a:t>
            </a:r>
            <a:r>
              <a:rPr lang="en-US" altLang="zh-CN" sz="2000" b="1" dirty="0">
                <a:latin typeface="幼圆" pitchFamily="49" charset="-122"/>
                <a:ea typeface="幼圆" pitchFamily="49" charset="-122"/>
              </a:rPr>
              <a:t>2004.6</a:t>
            </a:r>
            <a:r>
              <a:rPr lang="zh-CN" altLang="en-US" sz="2000" b="1" dirty="0">
                <a:latin typeface="幼圆" pitchFamily="49" charset="-122"/>
                <a:ea typeface="幼圆" pitchFamily="49" charset="-122"/>
              </a:rPr>
              <a:t>；</a:t>
            </a:r>
          </a:p>
          <a:p>
            <a:pPr algn="just" eaLnBrk="1" hangingPunct="1">
              <a:spcAft>
                <a:spcPct val="20000"/>
              </a:spcAft>
              <a:buClr>
                <a:schemeClr val="tx1"/>
              </a:buClr>
              <a:buSzPct val="70000"/>
              <a:buFont typeface="Wingdings" pitchFamily="2" charset="2"/>
              <a:buChar char="l"/>
            </a:pP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投资项目可行性研究指南</a:t>
            </a: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编写组</a:t>
            </a: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投资项目可行性研究指南（试用版）</a:t>
            </a: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中国电力出版社，</a:t>
            </a:r>
            <a:r>
              <a:rPr lang="en-US" altLang="zh-CN" sz="2000" b="1" dirty="0">
                <a:latin typeface="幼圆" pitchFamily="49" charset="-122"/>
                <a:ea typeface="幼圆" pitchFamily="49" charset="-122"/>
              </a:rPr>
              <a:t>2002.3</a:t>
            </a:r>
            <a:r>
              <a:rPr lang="zh-CN" altLang="en-US" sz="2000" b="1" dirty="0">
                <a:latin typeface="幼圆" pitchFamily="49" charset="-122"/>
                <a:ea typeface="幼圆" pitchFamily="49" charset="-122"/>
              </a:rPr>
              <a:t>；</a:t>
            </a:r>
          </a:p>
          <a:p>
            <a:pPr algn="just" eaLnBrk="1" hangingPunct="1">
              <a:spcAft>
                <a:spcPct val="20000"/>
              </a:spcAft>
              <a:buClr>
                <a:schemeClr val="tx1"/>
              </a:buClr>
              <a:buSzPct val="70000"/>
              <a:buFont typeface="Wingdings" pitchFamily="2" charset="2"/>
              <a:buChar char="l"/>
            </a:pPr>
            <a:r>
              <a:rPr lang="zh-CN" altLang="en-US" sz="2000" b="1" dirty="0">
                <a:latin typeface="幼圆" pitchFamily="49" charset="-122"/>
                <a:ea typeface="幼圆" pitchFamily="49" charset="-122"/>
              </a:rPr>
              <a:t>虞和锡</a:t>
            </a: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工程经济学</a:t>
            </a: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北京：中国计划出版社，</a:t>
            </a:r>
            <a:r>
              <a:rPr lang="en-US" altLang="zh-CN" sz="2000" b="1" dirty="0">
                <a:latin typeface="幼圆" pitchFamily="49" charset="-122"/>
                <a:ea typeface="幼圆" pitchFamily="49" charset="-122"/>
              </a:rPr>
              <a:t>2002.1</a:t>
            </a:r>
            <a:r>
              <a:rPr lang="zh-CN" altLang="en-US" sz="2000" b="1" dirty="0">
                <a:latin typeface="幼圆" pitchFamily="49" charset="-122"/>
                <a:ea typeface="幼圆" pitchFamily="49" charset="-122"/>
              </a:rPr>
              <a:t>。</a:t>
            </a:r>
            <a:endParaRPr lang="en-US" altLang="zh-CN" sz="2000" b="1" dirty="0">
              <a:latin typeface="幼圆" pitchFamily="49" charset="-122"/>
              <a:ea typeface="幼圆" pitchFamily="49" charset="-122"/>
            </a:endParaRPr>
          </a:p>
          <a:p>
            <a:pPr algn="just" eaLnBrk="1" hangingPunct="1">
              <a:spcAft>
                <a:spcPct val="20000"/>
              </a:spcAft>
              <a:buClr>
                <a:schemeClr val="tx1"/>
              </a:buClr>
              <a:buSzPct val="70000"/>
              <a:buFont typeface="Wingdings" pitchFamily="2" charset="2"/>
              <a:buChar char="l"/>
            </a:pPr>
            <a:r>
              <a:rPr lang="zh-CN" altLang="en-US" sz="2000" b="1" dirty="0">
                <a:latin typeface="幼圆" pitchFamily="49" charset="-122"/>
                <a:ea typeface="幼圆" pitchFamily="49" charset="-122"/>
              </a:rPr>
              <a:t>刘晓君</a:t>
            </a: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工程经济学</a:t>
            </a:r>
            <a:r>
              <a:rPr lang="en-US" altLang="zh-CN" sz="2000" b="1" dirty="0">
                <a:latin typeface="幼圆" pitchFamily="49" charset="-122"/>
                <a:ea typeface="幼圆" pitchFamily="49" charset="-122"/>
              </a:rPr>
              <a:t>.</a:t>
            </a:r>
            <a:r>
              <a:rPr lang="zh-CN" altLang="en-US" sz="2000" b="1" dirty="0">
                <a:latin typeface="幼圆" pitchFamily="49" charset="-122"/>
                <a:ea typeface="幼圆" pitchFamily="49" charset="-122"/>
              </a:rPr>
              <a:t>中国建筑工业出版社，</a:t>
            </a:r>
            <a:r>
              <a:rPr lang="en-US" altLang="zh-CN" sz="2000" b="1" dirty="0">
                <a:latin typeface="幼圆" pitchFamily="49" charset="-122"/>
                <a:ea typeface="幼圆" pitchFamily="49" charset="-122"/>
              </a:rPr>
              <a:t>2003.8</a:t>
            </a:r>
          </a:p>
          <a:p>
            <a:pPr algn="just" eaLnBrk="1" hangingPunct="1">
              <a:spcAft>
                <a:spcPct val="20000"/>
              </a:spcAft>
              <a:buClr>
                <a:schemeClr val="tx1"/>
              </a:buClr>
              <a:buSzPct val="70000"/>
              <a:buFont typeface="Wingdings" pitchFamily="2" charset="2"/>
              <a:buChar char="l"/>
            </a:pPr>
            <a:endParaRPr lang="zh-CN" altLang="en-US" sz="2000" b="1" dirty="0">
              <a:latin typeface="幼圆" pitchFamily="49" charset="-122"/>
              <a:ea typeface="幼圆" pitchFamily="49" charset="-122"/>
            </a:endParaRPr>
          </a:p>
        </p:txBody>
      </p:sp>
      <p:sp>
        <p:nvSpPr>
          <p:cNvPr id="29702" name="Rectangle 6">
            <a:extLst>
              <a:ext uri="{FF2B5EF4-FFF2-40B4-BE49-F238E27FC236}">
                <a16:creationId xmlns:a16="http://schemas.microsoft.com/office/drawing/2014/main" id="{4474190E-24D6-69C8-888D-127A51D0B35F}"/>
              </a:ext>
            </a:extLst>
          </p:cNvPr>
          <p:cNvSpPr>
            <a:spLocks noChangeArrowheads="1"/>
          </p:cNvSpPr>
          <p:nvPr/>
        </p:nvSpPr>
        <p:spPr bwMode="auto">
          <a:xfrm>
            <a:off x="2220913" y="920750"/>
            <a:ext cx="3435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r>
              <a:rPr lang="zh-CN" altLang="en-US" dirty="0">
                <a:solidFill>
                  <a:srgbClr val="036D7B"/>
                </a:solidFill>
                <a:ea typeface="隶书" pitchFamily="49" charset="-122"/>
              </a:rPr>
              <a:t>二、主要参考资料</a:t>
            </a:r>
          </a:p>
        </p:txBody>
      </p:sp>
      <p:sp>
        <p:nvSpPr>
          <p:cNvPr id="16388" name="Rectangle 11">
            <a:extLst>
              <a:ext uri="{FF2B5EF4-FFF2-40B4-BE49-F238E27FC236}">
                <a16:creationId xmlns:a16="http://schemas.microsoft.com/office/drawing/2014/main" id="{61A6758C-E4EB-2775-EAB9-188CF725751E}"/>
              </a:ext>
            </a:extLst>
          </p:cNvPr>
          <p:cNvSpPr>
            <a:spLocks noGrp="1" noChangeArrowheads="1"/>
          </p:cNvSpPr>
          <p:nvPr>
            <p:ph type="title"/>
          </p:nvPr>
        </p:nvSpPr>
        <p:spPr bwMode="auto">
          <a:xfrm>
            <a:off x="3214688" y="174625"/>
            <a:ext cx="6337300" cy="579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r>
              <a:rPr lang="en-US" altLang="zh-CN" sz="3200">
                <a:solidFill>
                  <a:srgbClr val="036D7B"/>
                </a:solidFill>
                <a:latin typeface="黑体" panose="02010609060101010101" pitchFamily="49" charset="-122"/>
                <a:ea typeface="黑体" panose="02010609060101010101" pitchFamily="49" charset="-122"/>
              </a:rPr>
              <a:t>§6 </a:t>
            </a:r>
            <a:r>
              <a:rPr lang="zh-CN" altLang="en-US" sz="3200">
                <a:solidFill>
                  <a:srgbClr val="036D7B"/>
                </a:solidFill>
                <a:latin typeface="黑体" panose="02010609060101010101" pitchFamily="49" charset="-122"/>
                <a:ea typeface="黑体" panose="02010609060101010101" pitchFamily="49" charset="-122"/>
              </a:rPr>
              <a:t>使用教材及主要参考资料</a:t>
            </a: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nodeType="clickEffect">
                                  <p:stCondLst>
                                    <p:cond delay="0"/>
                                  </p:stCondLst>
                                  <p:childTnLst>
                                    <p:set>
                                      <p:cBhvr>
                                        <p:cTn id="6" dur="1" fill="hold">
                                          <p:stCondLst>
                                            <p:cond delay="0"/>
                                          </p:stCondLst>
                                        </p:cTn>
                                        <p:tgtEl>
                                          <p:spTgt spid="29702"/>
                                        </p:tgtEl>
                                        <p:attrNameLst>
                                          <p:attrName>style.visibility</p:attrName>
                                        </p:attrNameLst>
                                      </p:cBhvr>
                                      <p:to>
                                        <p:strVal val="visible"/>
                                      </p:to>
                                    </p:set>
                                    <p:anim from="(-#ppt_w/2)" to="(#ppt_x)" calcmode="lin" valueType="num">
                                      <p:cBhvr>
                                        <p:cTn id="7" dur="600" fill="hold">
                                          <p:stCondLst>
                                            <p:cond delay="0"/>
                                          </p:stCondLst>
                                        </p:cTn>
                                        <p:tgtEl>
                                          <p:spTgt spid="29702"/>
                                        </p:tgtEl>
                                        <p:attrNameLst>
                                          <p:attrName>ppt_x</p:attrName>
                                        </p:attrNameLst>
                                      </p:cBhvr>
                                    </p:anim>
                                    <p:anim from="0" to="-1.0" calcmode="lin" valueType="num">
                                      <p:cBhvr>
                                        <p:cTn id="8" dur="200" decel="50000" autoRev="1" fill="hold">
                                          <p:stCondLst>
                                            <p:cond delay="600"/>
                                          </p:stCondLst>
                                        </p:cTn>
                                        <p:tgtEl>
                                          <p:spTgt spid="29702"/>
                                        </p:tgtEl>
                                        <p:attrNameLst>
                                          <p:attrName>xshear</p:attrName>
                                        </p:attrNameLst>
                                      </p:cBhvr>
                                    </p:anim>
                                    <p:animScale>
                                      <p:cBhvr>
                                        <p:cTn id="9" dur="200" decel="100000" autoRev="1" fill="hold">
                                          <p:stCondLst>
                                            <p:cond delay="600"/>
                                          </p:stCondLst>
                                        </p:cTn>
                                        <p:tgtEl>
                                          <p:spTgt spid="29702"/>
                                        </p:tgtEl>
                                      </p:cBhvr>
                                      <p:from x="100000" y="100000"/>
                                      <p:to x="80000" y="100000"/>
                                    </p:animScale>
                                    <p:anim by="(#ppt_h/3+#ppt_w*0.1)" calcmode="lin" valueType="num">
                                      <p:cBhvr additive="sum">
                                        <p:cTn id="10" dur="200" decel="100000" autoRev="1" fill="hold">
                                          <p:stCondLst>
                                            <p:cond delay="600"/>
                                          </p:stCondLst>
                                        </p:cTn>
                                        <p:tgtEl>
                                          <p:spTgt spid="29702"/>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9699">
                                            <p:txEl>
                                              <p:pRg st="0" end="0"/>
                                            </p:txEl>
                                          </p:spTgt>
                                        </p:tgtEl>
                                        <p:attrNameLst>
                                          <p:attrName>style.visibility</p:attrName>
                                        </p:attrNameLst>
                                      </p:cBhvr>
                                      <p:to>
                                        <p:strVal val="visible"/>
                                      </p:to>
                                    </p:set>
                                    <p:animEffect transition="in" filter="wipe(left)">
                                      <p:cBhvr>
                                        <p:cTn id="15" dur="500"/>
                                        <p:tgtEl>
                                          <p:spTgt spid="29699">
                                            <p:txEl>
                                              <p:pRg st="0" end="0"/>
                                            </p:txEl>
                                          </p:spTgt>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29699">
                                            <p:txEl>
                                              <p:pRg st="1" end="1"/>
                                            </p:txEl>
                                          </p:spTgt>
                                        </p:tgtEl>
                                        <p:attrNameLst>
                                          <p:attrName>style.visibility</p:attrName>
                                        </p:attrNameLst>
                                      </p:cBhvr>
                                      <p:to>
                                        <p:strVal val="visible"/>
                                      </p:to>
                                    </p:set>
                                    <p:animEffect transition="in" filter="wipe(left)">
                                      <p:cBhvr>
                                        <p:cTn id="19" dur="500"/>
                                        <p:tgtEl>
                                          <p:spTgt spid="29699">
                                            <p:txEl>
                                              <p:pRg st="1" end="1"/>
                                            </p:txEl>
                                          </p:spTgt>
                                        </p:tgtEl>
                                      </p:cBhvr>
                                    </p:animEffect>
                                  </p:childTnLst>
                                </p:cTn>
                              </p:par>
                            </p:childTnLst>
                          </p:cTn>
                        </p:par>
                        <p:par>
                          <p:cTn id="20" fill="hold" nodeType="afterGroup">
                            <p:stCondLst>
                              <p:cond delay="1000"/>
                            </p:stCondLst>
                            <p:childTnLst>
                              <p:par>
                                <p:cTn id="21" presetID="22" presetClass="entr" presetSubtype="8" fill="hold" nodeType="afterEffect">
                                  <p:stCondLst>
                                    <p:cond delay="0"/>
                                  </p:stCondLst>
                                  <p:childTnLst>
                                    <p:set>
                                      <p:cBhvr>
                                        <p:cTn id="22" dur="1" fill="hold">
                                          <p:stCondLst>
                                            <p:cond delay="0"/>
                                          </p:stCondLst>
                                        </p:cTn>
                                        <p:tgtEl>
                                          <p:spTgt spid="29699">
                                            <p:txEl>
                                              <p:pRg st="2" end="2"/>
                                            </p:txEl>
                                          </p:spTgt>
                                        </p:tgtEl>
                                        <p:attrNameLst>
                                          <p:attrName>style.visibility</p:attrName>
                                        </p:attrNameLst>
                                      </p:cBhvr>
                                      <p:to>
                                        <p:strVal val="visible"/>
                                      </p:to>
                                    </p:set>
                                    <p:animEffect transition="in" filter="wipe(left)">
                                      <p:cBhvr>
                                        <p:cTn id="23" dur="500"/>
                                        <p:tgtEl>
                                          <p:spTgt spid="29699">
                                            <p:txEl>
                                              <p:pRg st="2" end="2"/>
                                            </p:txEl>
                                          </p:spTgt>
                                        </p:tgtEl>
                                      </p:cBhvr>
                                    </p:animEffect>
                                  </p:childTnLst>
                                </p:cTn>
                              </p:par>
                            </p:childTnLst>
                          </p:cTn>
                        </p:par>
                        <p:par>
                          <p:cTn id="24" fill="hold" nodeType="afterGroup">
                            <p:stCondLst>
                              <p:cond delay="1500"/>
                            </p:stCondLst>
                            <p:childTnLst>
                              <p:par>
                                <p:cTn id="25" presetID="22" presetClass="entr" presetSubtype="8" fill="hold" nodeType="afterEffect">
                                  <p:stCondLst>
                                    <p:cond delay="0"/>
                                  </p:stCondLst>
                                  <p:childTnLst>
                                    <p:set>
                                      <p:cBhvr>
                                        <p:cTn id="26" dur="1" fill="hold">
                                          <p:stCondLst>
                                            <p:cond delay="0"/>
                                          </p:stCondLst>
                                        </p:cTn>
                                        <p:tgtEl>
                                          <p:spTgt spid="29699">
                                            <p:txEl>
                                              <p:pRg st="3" end="3"/>
                                            </p:txEl>
                                          </p:spTgt>
                                        </p:tgtEl>
                                        <p:attrNameLst>
                                          <p:attrName>style.visibility</p:attrName>
                                        </p:attrNameLst>
                                      </p:cBhvr>
                                      <p:to>
                                        <p:strVal val="visible"/>
                                      </p:to>
                                    </p:set>
                                    <p:animEffect transition="in" filter="wipe(left)">
                                      <p:cBhvr>
                                        <p:cTn id="27" dur="500"/>
                                        <p:tgtEl>
                                          <p:spTgt spid="29699">
                                            <p:txEl>
                                              <p:pRg st="3" end="3"/>
                                            </p:txEl>
                                          </p:spTgt>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29699">
                                            <p:txEl>
                                              <p:pRg st="4" end="4"/>
                                            </p:txEl>
                                          </p:spTgt>
                                        </p:tgtEl>
                                        <p:attrNameLst>
                                          <p:attrName>style.visibility</p:attrName>
                                        </p:attrNameLst>
                                      </p:cBhvr>
                                      <p:to>
                                        <p:strVal val="visible"/>
                                      </p:to>
                                    </p:set>
                                    <p:animEffect transition="in" filter="wipe(left)">
                                      <p:cBhvr>
                                        <p:cTn id="31" dur="500"/>
                                        <p:tgtEl>
                                          <p:spTgt spid="29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33">
            <a:extLst>
              <a:ext uri="{FF2B5EF4-FFF2-40B4-BE49-F238E27FC236}">
                <a16:creationId xmlns:a16="http://schemas.microsoft.com/office/drawing/2014/main" id="{095BAB0D-4988-ADF0-691C-8779C7E1A27E}"/>
              </a:ext>
            </a:extLst>
          </p:cNvPr>
          <p:cNvGrpSpPr>
            <a:grpSpLocks/>
          </p:cNvGrpSpPr>
          <p:nvPr/>
        </p:nvGrpSpPr>
        <p:grpSpPr bwMode="auto">
          <a:xfrm>
            <a:off x="3216275" y="2738439"/>
            <a:ext cx="5778500" cy="1474788"/>
            <a:chOff x="1066" y="1725"/>
            <a:chExt cx="3640" cy="929"/>
          </a:xfrm>
        </p:grpSpPr>
        <p:grpSp>
          <p:nvGrpSpPr>
            <p:cNvPr id="23555" name="Group 13">
              <a:extLst>
                <a:ext uri="{FF2B5EF4-FFF2-40B4-BE49-F238E27FC236}">
                  <a16:creationId xmlns:a16="http://schemas.microsoft.com/office/drawing/2014/main" id="{659F278E-FB8C-9249-DA95-EEB836F8C64D}"/>
                </a:ext>
              </a:extLst>
            </p:cNvPr>
            <p:cNvGrpSpPr>
              <a:grpSpLocks/>
            </p:cNvGrpSpPr>
            <p:nvPr/>
          </p:nvGrpSpPr>
          <p:grpSpPr bwMode="auto">
            <a:xfrm>
              <a:off x="1066" y="1725"/>
              <a:ext cx="3553" cy="900"/>
              <a:chOff x="1494" y="2350"/>
              <a:chExt cx="3553" cy="900"/>
            </a:xfrm>
          </p:grpSpPr>
          <p:grpSp>
            <p:nvGrpSpPr>
              <p:cNvPr id="23565" name="Group 14">
                <a:extLst>
                  <a:ext uri="{FF2B5EF4-FFF2-40B4-BE49-F238E27FC236}">
                    <a16:creationId xmlns:a16="http://schemas.microsoft.com/office/drawing/2014/main" id="{559FE77E-05F0-94AE-203C-622AD2465F97}"/>
                  </a:ext>
                </a:extLst>
              </p:cNvPr>
              <p:cNvGrpSpPr>
                <a:grpSpLocks/>
              </p:cNvGrpSpPr>
              <p:nvPr/>
            </p:nvGrpSpPr>
            <p:grpSpPr bwMode="auto">
              <a:xfrm>
                <a:off x="1494" y="2395"/>
                <a:ext cx="116" cy="847"/>
                <a:chOff x="1494" y="2395"/>
                <a:chExt cx="116" cy="847"/>
              </a:xfrm>
            </p:grpSpPr>
            <p:sp>
              <p:nvSpPr>
                <p:cNvPr id="23572" name="Freeform 15">
                  <a:extLst>
                    <a:ext uri="{FF2B5EF4-FFF2-40B4-BE49-F238E27FC236}">
                      <a16:creationId xmlns:a16="http://schemas.microsoft.com/office/drawing/2014/main" id="{701BC307-E738-B51B-2EBA-36882756F6E8}"/>
                    </a:ext>
                  </a:extLst>
                </p:cNvPr>
                <p:cNvSpPr>
                  <a:spLocks/>
                </p:cNvSpPr>
                <p:nvPr/>
              </p:nvSpPr>
              <p:spPr bwMode="auto">
                <a:xfrm>
                  <a:off x="1494" y="2395"/>
                  <a:ext cx="116" cy="291"/>
                </a:xfrm>
                <a:custGeom>
                  <a:avLst/>
                  <a:gdLst>
                    <a:gd name="T0" fmla="*/ 34 w 311"/>
                    <a:gd name="T1" fmla="*/ 438 h 444"/>
                    <a:gd name="T2" fmla="*/ 26 w 311"/>
                    <a:gd name="T3" fmla="*/ 430 h 444"/>
                    <a:gd name="T4" fmla="*/ 20 w 311"/>
                    <a:gd name="T5" fmla="*/ 422 h 444"/>
                    <a:gd name="T6" fmla="*/ 14 w 311"/>
                    <a:gd name="T7" fmla="*/ 415 h 444"/>
                    <a:gd name="T8" fmla="*/ 10 w 311"/>
                    <a:gd name="T9" fmla="*/ 409 h 444"/>
                    <a:gd name="T10" fmla="*/ 7 w 311"/>
                    <a:gd name="T11" fmla="*/ 403 h 444"/>
                    <a:gd name="T12" fmla="*/ 4 w 311"/>
                    <a:gd name="T13" fmla="*/ 397 h 444"/>
                    <a:gd name="T14" fmla="*/ 3 w 311"/>
                    <a:gd name="T15" fmla="*/ 390 h 444"/>
                    <a:gd name="T16" fmla="*/ 1 w 311"/>
                    <a:gd name="T17" fmla="*/ 384 h 444"/>
                    <a:gd name="T18" fmla="*/ 0 w 311"/>
                    <a:gd name="T19" fmla="*/ 377 h 444"/>
                    <a:gd name="T20" fmla="*/ 0 w 311"/>
                    <a:gd name="T21" fmla="*/ 370 h 444"/>
                    <a:gd name="T22" fmla="*/ 1 w 311"/>
                    <a:gd name="T23" fmla="*/ 362 h 444"/>
                    <a:gd name="T24" fmla="*/ 2 w 311"/>
                    <a:gd name="T25" fmla="*/ 355 h 444"/>
                    <a:gd name="T26" fmla="*/ 5 w 311"/>
                    <a:gd name="T27" fmla="*/ 349 h 444"/>
                    <a:gd name="T28" fmla="*/ 9 w 311"/>
                    <a:gd name="T29" fmla="*/ 343 h 444"/>
                    <a:gd name="T30" fmla="*/ 14 w 311"/>
                    <a:gd name="T31" fmla="*/ 336 h 444"/>
                    <a:gd name="T32" fmla="*/ 20 w 311"/>
                    <a:gd name="T33" fmla="*/ 331 h 444"/>
                    <a:gd name="T34" fmla="*/ 26 w 311"/>
                    <a:gd name="T35" fmla="*/ 326 h 444"/>
                    <a:gd name="T36" fmla="*/ 32 w 311"/>
                    <a:gd name="T37" fmla="*/ 321 h 444"/>
                    <a:gd name="T38" fmla="*/ 38 w 311"/>
                    <a:gd name="T39" fmla="*/ 317 h 444"/>
                    <a:gd name="T40" fmla="*/ 44 w 311"/>
                    <a:gd name="T41" fmla="*/ 313 h 444"/>
                    <a:gd name="T42" fmla="*/ 50 w 311"/>
                    <a:gd name="T43" fmla="*/ 310 h 444"/>
                    <a:gd name="T44" fmla="*/ 56 w 311"/>
                    <a:gd name="T45" fmla="*/ 307 h 444"/>
                    <a:gd name="T46" fmla="*/ 62 w 311"/>
                    <a:gd name="T47" fmla="*/ 305 h 444"/>
                    <a:gd name="T48" fmla="*/ 69 w 311"/>
                    <a:gd name="T49" fmla="*/ 303 h 444"/>
                    <a:gd name="T50" fmla="*/ 76 w 311"/>
                    <a:gd name="T51" fmla="*/ 301 h 444"/>
                    <a:gd name="T52" fmla="*/ 83 w 311"/>
                    <a:gd name="T53" fmla="*/ 299 h 444"/>
                    <a:gd name="T54" fmla="*/ 91 w 311"/>
                    <a:gd name="T55" fmla="*/ 298 h 444"/>
                    <a:gd name="T56" fmla="*/ 101 w 311"/>
                    <a:gd name="T57" fmla="*/ 298 h 444"/>
                    <a:gd name="T58" fmla="*/ 112 w 311"/>
                    <a:gd name="T59" fmla="*/ 299 h 444"/>
                    <a:gd name="T60" fmla="*/ 124 w 311"/>
                    <a:gd name="T61" fmla="*/ 300 h 444"/>
                    <a:gd name="T62" fmla="*/ 138 w 311"/>
                    <a:gd name="T63" fmla="*/ 302 h 444"/>
                    <a:gd name="T64" fmla="*/ 152 w 311"/>
                    <a:gd name="T65" fmla="*/ 305 h 444"/>
                    <a:gd name="T66" fmla="*/ 166 w 311"/>
                    <a:gd name="T67" fmla="*/ 309 h 444"/>
                    <a:gd name="T68" fmla="*/ 178 w 311"/>
                    <a:gd name="T69" fmla="*/ 312 h 444"/>
                    <a:gd name="T70" fmla="*/ 189 w 311"/>
                    <a:gd name="T71" fmla="*/ 316 h 444"/>
                    <a:gd name="T72" fmla="*/ 200 w 311"/>
                    <a:gd name="T73" fmla="*/ 320 h 444"/>
                    <a:gd name="T74" fmla="*/ 209 w 311"/>
                    <a:gd name="T75" fmla="*/ 324 h 444"/>
                    <a:gd name="T76" fmla="*/ 220 w 311"/>
                    <a:gd name="T77" fmla="*/ 330 h 444"/>
                    <a:gd name="T78" fmla="*/ 233 w 311"/>
                    <a:gd name="T79" fmla="*/ 337 h 444"/>
                    <a:gd name="T80" fmla="*/ 249 w 311"/>
                    <a:gd name="T81" fmla="*/ 347 h 444"/>
                    <a:gd name="T82" fmla="*/ 268 w 311"/>
                    <a:gd name="T83" fmla="*/ 357 h 444"/>
                    <a:gd name="T84" fmla="*/ 289 w 311"/>
                    <a:gd name="T85" fmla="*/ 370 h 444"/>
                    <a:gd name="T86" fmla="*/ 305 w 311"/>
                    <a:gd name="T87" fmla="*/ 375 h 444"/>
                    <a:gd name="T88" fmla="*/ 310 w 311"/>
                    <a:gd name="T89" fmla="*/ 363 h 444"/>
                    <a:gd name="T90" fmla="*/ 302 w 311"/>
                    <a:gd name="T91" fmla="*/ 336 h 444"/>
                    <a:gd name="T92" fmla="*/ 282 w 311"/>
                    <a:gd name="T93" fmla="*/ 293 h 444"/>
                    <a:gd name="T94" fmla="*/ 251 w 311"/>
                    <a:gd name="T95" fmla="*/ 233 h 444"/>
                    <a:gd name="T96" fmla="*/ 212 w 311"/>
                    <a:gd name="T97" fmla="*/ 164 h 444"/>
                    <a:gd name="T98" fmla="*/ 180 w 311"/>
                    <a:gd name="T99" fmla="*/ 106 h 444"/>
                    <a:gd name="T100" fmla="*/ 156 w 311"/>
                    <a:gd name="T101" fmla="*/ 60 h 444"/>
                    <a:gd name="T102" fmla="*/ 141 w 311"/>
                    <a:gd name="T103" fmla="*/ 27 h 444"/>
                    <a:gd name="T104" fmla="*/ 134 w 311"/>
                    <a:gd name="T105" fmla="*/ 6 h 4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11"/>
                    <a:gd name="T160" fmla="*/ 0 h 444"/>
                    <a:gd name="T161" fmla="*/ 311 w 311"/>
                    <a:gd name="T162" fmla="*/ 444 h 44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11" h="444">
                      <a:moveTo>
                        <a:pt x="40" y="443"/>
                      </a:moveTo>
                      <a:lnTo>
                        <a:pt x="37" y="441"/>
                      </a:lnTo>
                      <a:lnTo>
                        <a:pt x="34" y="438"/>
                      </a:lnTo>
                      <a:lnTo>
                        <a:pt x="31" y="435"/>
                      </a:lnTo>
                      <a:lnTo>
                        <a:pt x="29" y="432"/>
                      </a:lnTo>
                      <a:lnTo>
                        <a:pt x="26" y="430"/>
                      </a:lnTo>
                      <a:lnTo>
                        <a:pt x="24" y="427"/>
                      </a:lnTo>
                      <a:lnTo>
                        <a:pt x="22" y="425"/>
                      </a:lnTo>
                      <a:lnTo>
                        <a:pt x="20" y="422"/>
                      </a:lnTo>
                      <a:lnTo>
                        <a:pt x="18" y="420"/>
                      </a:lnTo>
                      <a:lnTo>
                        <a:pt x="16" y="417"/>
                      </a:lnTo>
                      <a:lnTo>
                        <a:pt x="14" y="415"/>
                      </a:lnTo>
                      <a:lnTo>
                        <a:pt x="13" y="413"/>
                      </a:lnTo>
                      <a:lnTo>
                        <a:pt x="11" y="411"/>
                      </a:lnTo>
                      <a:lnTo>
                        <a:pt x="10" y="409"/>
                      </a:lnTo>
                      <a:lnTo>
                        <a:pt x="9" y="407"/>
                      </a:lnTo>
                      <a:lnTo>
                        <a:pt x="8" y="405"/>
                      </a:lnTo>
                      <a:lnTo>
                        <a:pt x="7" y="403"/>
                      </a:lnTo>
                      <a:lnTo>
                        <a:pt x="6" y="401"/>
                      </a:lnTo>
                      <a:lnTo>
                        <a:pt x="5" y="399"/>
                      </a:lnTo>
                      <a:lnTo>
                        <a:pt x="4" y="397"/>
                      </a:lnTo>
                      <a:lnTo>
                        <a:pt x="4" y="394"/>
                      </a:lnTo>
                      <a:lnTo>
                        <a:pt x="3" y="392"/>
                      </a:lnTo>
                      <a:lnTo>
                        <a:pt x="3" y="390"/>
                      </a:lnTo>
                      <a:lnTo>
                        <a:pt x="2" y="388"/>
                      </a:lnTo>
                      <a:lnTo>
                        <a:pt x="2" y="386"/>
                      </a:lnTo>
                      <a:lnTo>
                        <a:pt x="1" y="384"/>
                      </a:lnTo>
                      <a:lnTo>
                        <a:pt x="1" y="381"/>
                      </a:lnTo>
                      <a:lnTo>
                        <a:pt x="1" y="379"/>
                      </a:lnTo>
                      <a:lnTo>
                        <a:pt x="0" y="377"/>
                      </a:lnTo>
                      <a:lnTo>
                        <a:pt x="0" y="374"/>
                      </a:lnTo>
                      <a:lnTo>
                        <a:pt x="0" y="372"/>
                      </a:lnTo>
                      <a:lnTo>
                        <a:pt x="0" y="370"/>
                      </a:lnTo>
                      <a:lnTo>
                        <a:pt x="0" y="367"/>
                      </a:lnTo>
                      <a:lnTo>
                        <a:pt x="0" y="365"/>
                      </a:lnTo>
                      <a:lnTo>
                        <a:pt x="1" y="362"/>
                      </a:lnTo>
                      <a:lnTo>
                        <a:pt x="1" y="360"/>
                      </a:lnTo>
                      <a:lnTo>
                        <a:pt x="2" y="358"/>
                      </a:lnTo>
                      <a:lnTo>
                        <a:pt x="2" y="355"/>
                      </a:lnTo>
                      <a:lnTo>
                        <a:pt x="3" y="353"/>
                      </a:lnTo>
                      <a:lnTo>
                        <a:pt x="4" y="351"/>
                      </a:lnTo>
                      <a:lnTo>
                        <a:pt x="5" y="349"/>
                      </a:lnTo>
                      <a:lnTo>
                        <a:pt x="6" y="347"/>
                      </a:lnTo>
                      <a:lnTo>
                        <a:pt x="8" y="345"/>
                      </a:lnTo>
                      <a:lnTo>
                        <a:pt x="9" y="343"/>
                      </a:lnTo>
                      <a:lnTo>
                        <a:pt x="10" y="340"/>
                      </a:lnTo>
                      <a:lnTo>
                        <a:pt x="12" y="338"/>
                      </a:lnTo>
                      <a:lnTo>
                        <a:pt x="14" y="336"/>
                      </a:lnTo>
                      <a:lnTo>
                        <a:pt x="16" y="334"/>
                      </a:lnTo>
                      <a:lnTo>
                        <a:pt x="18" y="333"/>
                      </a:lnTo>
                      <a:lnTo>
                        <a:pt x="20" y="331"/>
                      </a:lnTo>
                      <a:lnTo>
                        <a:pt x="22" y="329"/>
                      </a:lnTo>
                      <a:lnTo>
                        <a:pt x="24" y="327"/>
                      </a:lnTo>
                      <a:lnTo>
                        <a:pt x="26" y="326"/>
                      </a:lnTo>
                      <a:lnTo>
                        <a:pt x="28" y="324"/>
                      </a:lnTo>
                      <a:lnTo>
                        <a:pt x="30" y="322"/>
                      </a:lnTo>
                      <a:lnTo>
                        <a:pt x="32" y="321"/>
                      </a:lnTo>
                      <a:lnTo>
                        <a:pt x="34" y="319"/>
                      </a:lnTo>
                      <a:lnTo>
                        <a:pt x="36" y="318"/>
                      </a:lnTo>
                      <a:lnTo>
                        <a:pt x="38" y="317"/>
                      </a:lnTo>
                      <a:lnTo>
                        <a:pt x="40" y="316"/>
                      </a:lnTo>
                      <a:lnTo>
                        <a:pt x="42" y="314"/>
                      </a:lnTo>
                      <a:lnTo>
                        <a:pt x="44" y="313"/>
                      </a:lnTo>
                      <a:lnTo>
                        <a:pt x="46" y="312"/>
                      </a:lnTo>
                      <a:lnTo>
                        <a:pt x="48" y="311"/>
                      </a:lnTo>
                      <a:lnTo>
                        <a:pt x="50" y="310"/>
                      </a:lnTo>
                      <a:lnTo>
                        <a:pt x="52" y="309"/>
                      </a:lnTo>
                      <a:lnTo>
                        <a:pt x="54" y="308"/>
                      </a:lnTo>
                      <a:lnTo>
                        <a:pt x="56" y="307"/>
                      </a:lnTo>
                      <a:lnTo>
                        <a:pt x="58" y="307"/>
                      </a:lnTo>
                      <a:lnTo>
                        <a:pt x="60" y="306"/>
                      </a:lnTo>
                      <a:lnTo>
                        <a:pt x="62" y="305"/>
                      </a:lnTo>
                      <a:lnTo>
                        <a:pt x="64" y="304"/>
                      </a:lnTo>
                      <a:lnTo>
                        <a:pt x="67" y="304"/>
                      </a:lnTo>
                      <a:lnTo>
                        <a:pt x="69" y="303"/>
                      </a:lnTo>
                      <a:lnTo>
                        <a:pt x="71" y="302"/>
                      </a:lnTo>
                      <a:lnTo>
                        <a:pt x="73" y="302"/>
                      </a:lnTo>
                      <a:lnTo>
                        <a:pt x="76" y="301"/>
                      </a:lnTo>
                      <a:lnTo>
                        <a:pt x="78" y="300"/>
                      </a:lnTo>
                      <a:lnTo>
                        <a:pt x="81" y="300"/>
                      </a:lnTo>
                      <a:lnTo>
                        <a:pt x="83" y="299"/>
                      </a:lnTo>
                      <a:lnTo>
                        <a:pt x="86" y="299"/>
                      </a:lnTo>
                      <a:lnTo>
                        <a:pt x="88" y="299"/>
                      </a:lnTo>
                      <a:lnTo>
                        <a:pt x="91" y="298"/>
                      </a:lnTo>
                      <a:lnTo>
                        <a:pt x="94" y="298"/>
                      </a:lnTo>
                      <a:lnTo>
                        <a:pt x="97" y="298"/>
                      </a:lnTo>
                      <a:lnTo>
                        <a:pt x="101" y="298"/>
                      </a:lnTo>
                      <a:lnTo>
                        <a:pt x="104" y="298"/>
                      </a:lnTo>
                      <a:lnTo>
                        <a:pt x="108" y="298"/>
                      </a:lnTo>
                      <a:lnTo>
                        <a:pt x="112" y="299"/>
                      </a:lnTo>
                      <a:lnTo>
                        <a:pt x="116" y="299"/>
                      </a:lnTo>
                      <a:lnTo>
                        <a:pt x="120" y="300"/>
                      </a:lnTo>
                      <a:lnTo>
                        <a:pt x="124" y="300"/>
                      </a:lnTo>
                      <a:lnTo>
                        <a:pt x="128" y="301"/>
                      </a:lnTo>
                      <a:lnTo>
                        <a:pt x="133" y="302"/>
                      </a:lnTo>
                      <a:lnTo>
                        <a:pt x="138" y="302"/>
                      </a:lnTo>
                      <a:lnTo>
                        <a:pt x="143" y="303"/>
                      </a:lnTo>
                      <a:lnTo>
                        <a:pt x="147" y="304"/>
                      </a:lnTo>
                      <a:lnTo>
                        <a:pt x="152" y="305"/>
                      </a:lnTo>
                      <a:lnTo>
                        <a:pt x="157" y="306"/>
                      </a:lnTo>
                      <a:lnTo>
                        <a:pt x="161" y="307"/>
                      </a:lnTo>
                      <a:lnTo>
                        <a:pt x="166" y="309"/>
                      </a:lnTo>
                      <a:lnTo>
                        <a:pt x="170" y="310"/>
                      </a:lnTo>
                      <a:lnTo>
                        <a:pt x="174" y="311"/>
                      </a:lnTo>
                      <a:lnTo>
                        <a:pt x="178" y="312"/>
                      </a:lnTo>
                      <a:lnTo>
                        <a:pt x="182" y="313"/>
                      </a:lnTo>
                      <a:lnTo>
                        <a:pt x="186" y="315"/>
                      </a:lnTo>
                      <a:lnTo>
                        <a:pt x="189" y="316"/>
                      </a:lnTo>
                      <a:lnTo>
                        <a:pt x="193" y="317"/>
                      </a:lnTo>
                      <a:lnTo>
                        <a:pt x="196" y="319"/>
                      </a:lnTo>
                      <a:lnTo>
                        <a:pt x="200" y="320"/>
                      </a:lnTo>
                      <a:lnTo>
                        <a:pt x="203" y="321"/>
                      </a:lnTo>
                      <a:lnTo>
                        <a:pt x="206" y="323"/>
                      </a:lnTo>
                      <a:lnTo>
                        <a:pt x="209" y="324"/>
                      </a:lnTo>
                      <a:lnTo>
                        <a:pt x="212" y="326"/>
                      </a:lnTo>
                      <a:lnTo>
                        <a:pt x="216" y="328"/>
                      </a:lnTo>
                      <a:lnTo>
                        <a:pt x="220" y="330"/>
                      </a:lnTo>
                      <a:lnTo>
                        <a:pt x="224" y="332"/>
                      </a:lnTo>
                      <a:lnTo>
                        <a:pt x="229" y="335"/>
                      </a:lnTo>
                      <a:lnTo>
                        <a:pt x="233" y="337"/>
                      </a:lnTo>
                      <a:lnTo>
                        <a:pt x="238" y="340"/>
                      </a:lnTo>
                      <a:lnTo>
                        <a:pt x="244" y="343"/>
                      </a:lnTo>
                      <a:lnTo>
                        <a:pt x="249" y="347"/>
                      </a:lnTo>
                      <a:lnTo>
                        <a:pt x="255" y="350"/>
                      </a:lnTo>
                      <a:lnTo>
                        <a:pt x="261" y="353"/>
                      </a:lnTo>
                      <a:lnTo>
                        <a:pt x="268" y="357"/>
                      </a:lnTo>
                      <a:lnTo>
                        <a:pt x="275" y="361"/>
                      </a:lnTo>
                      <a:lnTo>
                        <a:pt x="282" y="365"/>
                      </a:lnTo>
                      <a:lnTo>
                        <a:pt x="289" y="370"/>
                      </a:lnTo>
                      <a:lnTo>
                        <a:pt x="296" y="373"/>
                      </a:lnTo>
                      <a:lnTo>
                        <a:pt x="301" y="375"/>
                      </a:lnTo>
                      <a:lnTo>
                        <a:pt x="305" y="375"/>
                      </a:lnTo>
                      <a:lnTo>
                        <a:pt x="308" y="373"/>
                      </a:lnTo>
                      <a:lnTo>
                        <a:pt x="309" y="369"/>
                      </a:lnTo>
                      <a:lnTo>
                        <a:pt x="310" y="363"/>
                      </a:lnTo>
                      <a:lnTo>
                        <a:pt x="308" y="356"/>
                      </a:lnTo>
                      <a:lnTo>
                        <a:pt x="306" y="347"/>
                      </a:lnTo>
                      <a:lnTo>
                        <a:pt x="302" y="336"/>
                      </a:lnTo>
                      <a:lnTo>
                        <a:pt x="297" y="324"/>
                      </a:lnTo>
                      <a:lnTo>
                        <a:pt x="290" y="309"/>
                      </a:lnTo>
                      <a:lnTo>
                        <a:pt x="282" y="293"/>
                      </a:lnTo>
                      <a:lnTo>
                        <a:pt x="273" y="275"/>
                      </a:lnTo>
                      <a:lnTo>
                        <a:pt x="263" y="255"/>
                      </a:lnTo>
                      <a:lnTo>
                        <a:pt x="251" y="233"/>
                      </a:lnTo>
                      <a:lnTo>
                        <a:pt x="237" y="210"/>
                      </a:lnTo>
                      <a:lnTo>
                        <a:pt x="224" y="186"/>
                      </a:lnTo>
                      <a:lnTo>
                        <a:pt x="212" y="164"/>
                      </a:lnTo>
                      <a:lnTo>
                        <a:pt x="200" y="143"/>
                      </a:lnTo>
                      <a:lnTo>
                        <a:pt x="190" y="124"/>
                      </a:lnTo>
                      <a:lnTo>
                        <a:pt x="180" y="106"/>
                      </a:lnTo>
                      <a:lnTo>
                        <a:pt x="171" y="89"/>
                      </a:lnTo>
                      <a:lnTo>
                        <a:pt x="163" y="74"/>
                      </a:lnTo>
                      <a:lnTo>
                        <a:pt x="156" y="60"/>
                      </a:lnTo>
                      <a:lnTo>
                        <a:pt x="150" y="48"/>
                      </a:lnTo>
                      <a:lnTo>
                        <a:pt x="145" y="37"/>
                      </a:lnTo>
                      <a:lnTo>
                        <a:pt x="141" y="27"/>
                      </a:lnTo>
                      <a:lnTo>
                        <a:pt x="138" y="19"/>
                      </a:lnTo>
                      <a:lnTo>
                        <a:pt x="136" y="12"/>
                      </a:lnTo>
                      <a:lnTo>
                        <a:pt x="134" y="6"/>
                      </a:lnTo>
                      <a:lnTo>
                        <a:pt x="134" y="2"/>
                      </a:lnTo>
                      <a:lnTo>
                        <a:pt x="135"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3573" name="Freeform 16">
                  <a:extLst>
                    <a:ext uri="{FF2B5EF4-FFF2-40B4-BE49-F238E27FC236}">
                      <a16:creationId xmlns:a16="http://schemas.microsoft.com/office/drawing/2014/main" id="{9D16C0E3-CE6E-FEA6-85D9-9111E2C96CDD}"/>
                    </a:ext>
                  </a:extLst>
                </p:cNvPr>
                <p:cNvSpPr>
                  <a:spLocks/>
                </p:cNvSpPr>
                <p:nvPr/>
              </p:nvSpPr>
              <p:spPr bwMode="auto">
                <a:xfrm>
                  <a:off x="1494" y="2951"/>
                  <a:ext cx="116" cy="291"/>
                </a:xfrm>
                <a:custGeom>
                  <a:avLst/>
                  <a:gdLst>
                    <a:gd name="T0" fmla="*/ 34 w 309"/>
                    <a:gd name="T1" fmla="*/ 6 h 437"/>
                    <a:gd name="T2" fmla="*/ 26 w 309"/>
                    <a:gd name="T3" fmla="*/ 14 h 437"/>
                    <a:gd name="T4" fmla="*/ 20 w 309"/>
                    <a:gd name="T5" fmla="*/ 23 h 437"/>
                    <a:gd name="T6" fmla="*/ 14 w 309"/>
                    <a:gd name="T7" fmla="*/ 30 h 437"/>
                    <a:gd name="T8" fmla="*/ 10 w 309"/>
                    <a:gd name="T9" fmla="*/ 38 h 437"/>
                    <a:gd name="T10" fmla="*/ 7 w 309"/>
                    <a:gd name="T11" fmla="*/ 45 h 437"/>
                    <a:gd name="T12" fmla="*/ 4 w 309"/>
                    <a:gd name="T13" fmla="*/ 53 h 437"/>
                    <a:gd name="T14" fmla="*/ 3 w 309"/>
                    <a:gd name="T15" fmla="*/ 59 h 437"/>
                    <a:gd name="T16" fmla="*/ 1 w 309"/>
                    <a:gd name="T17" fmla="*/ 66 h 437"/>
                    <a:gd name="T18" fmla="*/ 0 w 309"/>
                    <a:gd name="T19" fmla="*/ 72 h 437"/>
                    <a:gd name="T20" fmla="*/ 0 w 309"/>
                    <a:gd name="T21" fmla="*/ 78 h 437"/>
                    <a:gd name="T22" fmla="*/ 1 w 309"/>
                    <a:gd name="T23" fmla="*/ 84 h 437"/>
                    <a:gd name="T24" fmla="*/ 2 w 309"/>
                    <a:gd name="T25" fmla="*/ 90 h 437"/>
                    <a:gd name="T26" fmla="*/ 5 w 309"/>
                    <a:gd name="T27" fmla="*/ 97 h 437"/>
                    <a:gd name="T28" fmla="*/ 9 w 309"/>
                    <a:gd name="T29" fmla="*/ 104 h 437"/>
                    <a:gd name="T30" fmla="*/ 14 w 309"/>
                    <a:gd name="T31" fmla="*/ 111 h 437"/>
                    <a:gd name="T32" fmla="*/ 20 w 309"/>
                    <a:gd name="T33" fmla="*/ 118 h 437"/>
                    <a:gd name="T34" fmla="*/ 26 w 309"/>
                    <a:gd name="T35" fmla="*/ 124 h 437"/>
                    <a:gd name="T36" fmla="*/ 32 w 309"/>
                    <a:gd name="T37" fmla="*/ 129 h 437"/>
                    <a:gd name="T38" fmla="*/ 38 w 309"/>
                    <a:gd name="T39" fmla="*/ 132 h 437"/>
                    <a:gd name="T40" fmla="*/ 44 w 309"/>
                    <a:gd name="T41" fmla="*/ 135 h 437"/>
                    <a:gd name="T42" fmla="*/ 50 w 309"/>
                    <a:gd name="T43" fmla="*/ 137 h 437"/>
                    <a:gd name="T44" fmla="*/ 56 w 309"/>
                    <a:gd name="T45" fmla="*/ 138 h 437"/>
                    <a:gd name="T46" fmla="*/ 63 w 309"/>
                    <a:gd name="T47" fmla="*/ 140 h 437"/>
                    <a:gd name="T48" fmla="*/ 70 w 309"/>
                    <a:gd name="T49" fmla="*/ 141 h 437"/>
                    <a:gd name="T50" fmla="*/ 78 w 309"/>
                    <a:gd name="T51" fmla="*/ 143 h 437"/>
                    <a:gd name="T52" fmla="*/ 87 w 309"/>
                    <a:gd name="T53" fmla="*/ 144 h 437"/>
                    <a:gd name="T54" fmla="*/ 96 w 309"/>
                    <a:gd name="T55" fmla="*/ 145 h 437"/>
                    <a:gd name="T56" fmla="*/ 107 w 309"/>
                    <a:gd name="T57" fmla="*/ 145 h 437"/>
                    <a:gd name="T58" fmla="*/ 118 w 309"/>
                    <a:gd name="T59" fmla="*/ 145 h 437"/>
                    <a:gd name="T60" fmla="*/ 129 w 309"/>
                    <a:gd name="T61" fmla="*/ 143 h 437"/>
                    <a:gd name="T62" fmla="*/ 142 w 309"/>
                    <a:gd name="T63" fmla="*/ 141 h 437"/>
                    <a:gd name="T64" fmla="*/ 155 w 309"/>
                    <a:gd name="T65" fmla="*/ 138 h 437"/>
                    <a:gd name="T66" fmla="*/ 168 w 309"/>
                    <a:gd name="T67" fmla="*/ 135 h 437"/>
                    <a:gd name="T68" fmla="*/ 179 w 309"/>
                    <a:gd name="T69" fmla="*/ 133 h 437"/>
                    <a:gd name="T70" fmla="*/ 190 w 309"/>
                    <a:gd name="T71" fmla="*/ 130 h 437"/>
                    <a:gd name="T72" fmla="*/ 200 w 309"/>
                    <a:gd name="T73" fmla="*/ 127 h 437"/>
                    <a:gd name="T74" fmla="*/ 209 w 309"/>
                    <a:gd name="T75" fmla="*/ 124 h 437"/>
                    <a:gd name="T76" fmla="*/ 220 w 309"/>
                    <a:gd name="T77" fmla="*/ 119 h 437"/>
                    <a:gd name="T78" fmla="*/ 233 w 309"/>
                    <a:gd name="T79" fmla="*/ 113 h 437"/>
                    <a:gd name="T80" fmla="*/ 249 w 309"/>
                    <a:gd name="T81" fmla="*/ 104 h 437"/>
                    <a:gd name="T82" fmla="*/ 268 w 309"/>
                    <a:gd name="T83" fmla="*/ 94 h 437"/>
                    <a:gd name="T84" fmla="*/ 289 w 309"/>
                    <a:gd name="T85" fmla="*/ 82 h 437"/>
                    <a:gd name="T86" fmla="*/ 305 w 309"/>
                    <a:gd name="T87" fmla="*/ 76 h 437"/>
                    <a:gd name="T88" fmla="*/ 307 w 309"/>
                    <a:gd name="T89" fmla="*/ 86 h 437"/>
                    <a:gd name="T90" fmla="*/ 297 w 309"/>
                    <a:gd name="T91" fmla="*/ 110 h 437"/>
                    <a:gd name="T92" fmla="*/ 273 w 309"/>
                    <a:gd name="T93" fmla="*/ 150 h 437"/>
                    <a:gd name="T94" fmla="*/ 237 w 309"/>
                    <a:gd name="T95" fmla="*/ 204 h 437"/>
                    <a:gd name="T96" fmla="*/ 192 w 309"/>
                    <a:gd name="T97" fmla="*/ 268 h 437"/>
                    <a:gd name="T98" fmla="*/ 156 w 309"/>
                    <a:gd name="T99" fmla="*/ 323 h 437"/>
                    <a:gd name="T100" fmla="*/ 129 w 309"/>
                    <a:gd name="T101" fmla="*/ 368 h 437"/>
                    <a:gd name="T102" fmla="*/ 111 w 309"/>
                    <a:gd name="T103" fmla="*/ 402 h 437"/>
                    <a:gd name="T104" fmla="*/ 103 w 309"/>
                    <a:gd name="T105" fmla="*/ 426 h 4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9"/>
                    <a:gd name="T160" fmla="*/ 0 h 437"/>
                    <a:gd name="T161" fmla="*/ 309 w 309"/>
                    <a:gd name="T162" fmla="*/ 437 h 43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9" h="437">
                      <a:moveTo>
                        <a:pt x="40" y="0"/>
                      </a:moveTo>
                      <a:lnTo>
                        <a:pt x="37" y="3"/>
                      </a:lnTo>
                      <a:lnTo>
                        <a:pt x="34" y="6"/>
                      </a:lnTo>
                      <a:lnTo>
                        <a:pt x="31" y="9"/>
                      </a:lnTo>
                      <a:lnTo>
                        <a:pt x="29" y="12"/>
                      </a:lnTo>
                      <a:lnTo>
                        <a:pt x="26" y="14"/>
                      </a:lnTo>
                      <a:lnTo>
                        <a:pt x="24" y="17"/>
                      </a:lnTo>
                      <a:lnTo>
                        <a:pt x="22" y="20"/>
                      </a:lnTo>
                      <a:lnTo>
                        <a:pt x="20" y="23"/>
                      </a:lnTo>
                      <a:lnTo>
                        <a:pt x="18" y="25"/>
                      </a:lnTo>
                      <a:lnTo>
                        <a:pt x="16" y="28"/>
                      </a:lnTo>
                      <a:lnTo>
                        <a:pt x="14" y="30"/>
                      </a:lnTo>
                      <a:lnTo>
                        <a:pt x="13" y="33"/>
                      </a:lnTo>
                      <a:lnTo>
                        <a:pt x="11" y="36"/>
                      </a:lnTo>
                      <a:lnTo>
                        <a:pt x="10" y="38"/>
                      </a:lnTo>
                      <a:lnTo>
                        <a:pt x="9" y="41"/>
                      </a:lnTo>
                      <a:lnTo>
                        <a:pt x="8" y="43"/>
                      </a:lnTo>
                      <a:lnTo>
                        <a:pt x="7" y="45"/>
                      </a:lnTo>
                      <a:lnTo>
                        <a:pt x="6" y="48"/>
                      </a:lnTo>
                      <a:lnTo>
                        <a:pt x="5" y="50"/>
                      </a:lnTo>
                      <a:lnTo>
                        <a:pt x="4" y="53"/>
                      </a:lnTo>
                      <a:lnTo>
                        <a:pt x="4" y="55"/>
                      </a:lnTo>
                      <a:lnTo>
                        <a:pt x="3" y="57"/>
                      </a:lnTo>
                      <a:lnTo>
                        <a:pt x="3" y="59"/>
                      </a:lnTo>
                      <a:lnTo>
                        <a:pt x="2" y="62"/>
                      </a:lnTo>
                      <a:lnTo>
                        <a:pt x="2" y="64"/>
                      </a:lnTo>
                      <a:lnTo>
                        <a:pt x="1" y="66"/>
                      </a:lnTo>
                      <a:lnTo>
                        <a:pt x="1" y="68"/>
                      </a:lnTo>
                      <a:lnTo>
                        <a:pt x="1" y="70"/>
                      </a:lnTo>
                      <a:lnTo>
                        <a:pt x="0" y="72"/>
                      </a:lnTo>
                      <a:lnTo>
                        <a:pt x="0" y="74"/>
                      </a:lnTo>
                      <a:lnTo>
                        <a:pt x="0" y="76"/>
                      </a:lnTo>
                      <a:lnTo>
                        <a:pt x="0" y="78"/>
                      </a:lnTo>
                      <a:lnTo>
                        <a:pt x="0" y="80"/>
                      </a:lnTo>
                      <a:lnTo>
                        <a:pt x="0" y="82"/>
                      </a:lnTo>
                      <a:lnTo>
                        <a:pt x="1" y="84"/>
                      </a:lnTo>
                      <a:lnTo>
                        <a:pt x="1" y="86"/>
                      </a:lnTo>
                      <a:lnTo>
                        <a:pt x="2" y="88"/>
                      </a:lnTo>
                      <a:lnTo>
                        <a:pt x="2" y="90"/>
                      </a:lnTo>
                      <a:lnTo>
                        <a:pt x="3" y="92"/>
                      </a:lnTo>
                      <a:lnTo>
                        <a:pt x="4" y="95"/>
                      </a:lnTo>
                      <a:lnTo>
                        <a:pt x="5" y="97"/>
                      </a:lnTo>
                      <a:lnTo>
                        <a:pt x="6" y="99"/>
                      </a:lnTo>
                      <a:lnTo>
                        <a:pt x="8" y="101"/>
                      </a:lnTo>
                      <a:lnTo>
                        <a:pt x="9" y="104"/>
                      </a:lnTo>
                      <a:lnTo>
                        <a:pt x="10" y="106"/>
                      </a:lnTo>
                      <a:lnTo>
                        <a:pt x="12" y="108"/>
                      </a:lnTo>
                      <a:lnTo>
                        <a:pt x="14" y="111"/>
                      </a:lnTo>
                      <a:lnTo>
                        <a:pt x="16" y="113"/>
                      </a:lnTo>
                      <a:lnTo>
                        <a:pt x="18" y="115"/>
                      </a:lnTo>
                      <a:lnTo>
                        <a:pt x="20" y="118"/>
                      </a:lnTo>
                      <a:lnTo>
                        <a:pt x="22" y="120"/>
                      </a:lnTo>
                      <a:lnTo>
                        <a:pt x="24" y="122"/>
                      </a:lnTo>
                      <a:lnTo>
                        <a:pt x="26" y="124"/>
                      </a:lnTo>
                      <a:lnTo>
                        <a:pt x="28" y="125"/>
                      </a:lnTo>
                      <a:lnTo>
                        <a:pt x="30" y="127"/>
                      </a:lnTo>
                      <a:lnTo>
                        <a:pt x="32" y="129"/>
                      </a:lnTo>
                      <a:lnTo>
                        <a:pt x="34" y="130"/>
                      </a:lnTo>
                      <a:lnTo>
                        <a:pt x="36" y="131"/>
                      </a:lnTo>
                      <a:lnTo>
                        <a:pt x="38" y="132"/>
                      </a:lnTo>
                      <a:lnTo>
                        <a:pt x="40" y="134"/>
                      </a:lnTo>
                      <a:lnTo>
                        <a:pt x="42" y="134"/>
                      </a:lnTo>
                      <a:lnTo>
                        <a:pt x="44" y="135"/>
                      </a:lnTo>
                      <a:lnTo>
                        <a:pt x="46" y="136"/>
                      </a:lnTo>
                      <a:lnTo>
                        <a:pt x="48" y="136"/>
                      </a:lnTo>
                      <a:lnTo>
                        <a:pt x="50" y="137"/>
                      </a:lnTo>
                      <a:lnTo>
                        <a:pt x="52" y="137"/>
                      </a:lnTo>
                      <a:lnTo>
                        <a:pt x="54" y="138"/>
                      </a:lnTo>
                      <a:lnTo>
                        <a:pt x="56" y="138"/>
                      </a:lnTo>
                      <a:lnTo>
                        <a:pt x="58" y="139"/>
                      </a:lnTo>
                      <a:lnTo>
                        <a:pt x="61" y="139"/>
                      </a:lnTo>
                      <a:lnTo>
                        <a:pt x="63" y="140"/>
                      </a:lnTo>
                      <a:lnTo>
                        <a:pt x="65" y="140"/>
                      </a:lnTo>
                      <a:lnTo>
                        <a:pt x="68" y="141"/>
                      </a:lnTo>
                      <a:lnTo>
                        <a:pt x="70" y="141"/>
                      </a:lnTo>
                      <a:lnTo>
                        <a:pt x="73" y="142"/>
                      </a:lnTo>
                      <a:lnTo>
                        <a:pt x="76" y="142"/>
                      </a:lnTo>
                      <a:lnTo>
                        <a:pt x="78" y="143"/>
                      </a:lnTo>
                      <a:lnTo>
                        <a:pt x="81" y="143"/>
                      </a:lnTo>
                      <a:lnTo>
                        <a:pt x="84" y="144"/>
                      </a:lnTo>
                      <a:lnTo>
                        <a:pt x="87" y="144"/>
                      </a:lnTo>
                      <a:lnTo>
                        <a:pt x="90" y="145"/>
                      </a:lnTo>
                      <a:lnTo>
                        <a:pt x="93" y="145"/>
                      </a:lnTo>
                      <a:lnTo>
                        <a:pt x="96" y="145"/>
                      </a:lnTo>
                      <a:lnTo>
                        <a:pt x="100" y="145"/>
                      </a:lnTo>
                      <a:lnTo>
                        <a:pt x="103" y="145"/>
                      </a:lnTo>
                      <a:lnTo>
                        <a:pt x="107" y="145"/>
                      </a:lnTo>
                      <a:lnTo>
                        <a:pt x="110" y="145"/>
                      </a:lnTo>
                      <a:lnTo>
                        <a:pt x="114" y="145"/>
                      </a:lnTo>
                      <a:lnTo>
                        <a:pt x="118" y="145"/>
                      </a:lnTo>
                      <a:lnTo>
                        <a:pt x="121" y="145"/>
                      </a:lnTo>
                      <a:lnTo>
                        <a:pt x="125" y="144"/>
                      </a:lnTo>
                      <a:lnTo>
                        <a:pt x="129" y="143"/>
                      </a:lnTo>
                      <a:lnTo>
                        <a:pt x="134" y="143"/>
                      </a:lnTo>
                      <a:lnTo>
                        <a:pt x="138" y="142"/>
                      </a:lnTo>
                      <a:lnTo>
                        <a:pt x="142" y="141"/>
                      </a:lnTo>
                      <a:lnTo>
                        <a:pt x="146" y="140"/>
                      </a:lnTo>
                      <a:lnTo>
                        <a:pt x="151" y="139"/>
                      </a:lnTo>
                      <a:lnTo>
                        <a:pt x="155" y="138"/>
                      </a:lnTo>
                      <a:lnTo>
                        <a:pt x="159" y="137"/>
                      </a:lnTo>
                      <a:lnTo>
                        <a:pt x="164" y="136"/>
                      </a:lnTo>
                      <a:lnTo>
                        <a:pt x="168" y="135"/>
                      </a:lnTo>
                      <a:lnTo>
                        <a:pt x="172" y="134"/>
                      </a:lnTo>
                      <a:lnTo>
                        <a:pt x="175" y="134"/>
                      </a:lnTo>
                      <a:lnTo>
                        <a:pt x="179" y="133"/>
                      </a:lnTo>
                      <a:lnTo>
                        <a:pt x="183" y="132"/>
                      </a:lnTo>
                      <a:lnTo>
                        <a:pt x="186" y="131"/>
                      </a:lnTo>
                      <a:lnTo>
                        <a:pt x="190" y="130"/>
                      </a:lnTo>
                      <a:lnTo>
                        <a:pt x="193" y="129"/>
                      </a:lnTo>
                      <a:lnTo>
                        <a:pt x="197" y="128"/>
                      </a:lnTo>
                      <a:lnTo>
                        <a:pt x="200" y="127"/>
                      </a:lnTo>
                      <a:lnTo>
                        <a:pt x="203" y="126"/>
                      </a:lnTo>
                      <a:lnTo>
                        <a:pt x="206" y="125"/>
                      </a:lnTo>
                      <a:lnTo>
                        <a:pt x="209" y="124"/>
                      </a:lnTo>
                      <a:lnTo>
                        <a:pt x="212" y="122"/>
                      </a:lnTo>
                      <a:lnTo>
                        <a:pt x="216" y="121"/>
                      </a:lnTo>
                      <a:lnTo>
                        <a:pt x="220" y="119"/>
                      </a:lnTo>
                      <a:lnTo>
                        <a:pt x="224" y="117"/>
                      </a:lnTo>
                      <a:lnTo>
                        <a:pt x="229" y="115"/>
                      </a:lnTo>
                      <a:lnTo>
                        <a:pt x="233" y="113"/>
                      </a:lnTo>
                      <a:lnTo>
                        <a:pt x="238" y="110"/>
                      </a:lnTo>
                      <a:lnTo>
                        <a:pt x="244" y="107"/>
                      </a:lnTo>
                      <a:lnTo>
                        <a:pt x="249" y="104"/>
                      </a:lnTo>
                      <a:lnTo>
                        <a:pt x="255" y="101"/>
                      </a:lnTo>
                      <a:lnTo>
                        <a:pt x="261" y="98"/>
                      </a:lnTo>
                      <a:lnTo>
                        <a:pt x="268" y="94"/>
                      </a:lnTo>
                      <a:lnTo>
                        <a:pt x="275" y="90"/>
                      </a:lnTo>
                      <a:lnTo>
                        <a:pt x="282" y="86"/>
                      </a:lnTo>
                      <a:lnTo>
                        <a:pt x="289" y="82"/>
                      </a:lnTo>
                      <a:lnTo>
                        <a:pt x="296" y="78"/>
                      </a:lnTo>
                      <a:lnTo>
                        <a:pt x="301" y="77"/>
                      </a:lnTo>
                      <a:lnTo>
                        <a:pt x="305" y="76"/>
                      </a:lnTo>
                      <a:lnTo>
                        <a:pt x="307" y="78"/>
                      </a:lnTo>
                      <a:lnTo>
                        <a:pt x="308" y="81"/>
                      </a:lnTo>
                      <a:lnTo>
                        <a:pt x="307" y="86"/>
                      </a:lnTo>
                      <a:lnTo>
                        <a:pt x="305" y="92"/>
                      </a:lnTo>
                      <a:lnTo>
                        <a:pt x="302" y="100"/>
                      </a:lnTo>
                      <a:lnTo>
                        <a:pt x="297" y="110"/>
                      </a:lnTo>
                      <a:lnTo>
                        <a:pt x="290" y="122"/>
                      </a:lnTo>
                      <a:lnTo>
                        <a:pt x="283" y="135"/>
                      </a:lnTo>
                      <a:lnTo>
                        <a:pt x="273" y="150"/>
                      </a:lnTo>
                      <a:lnTo>
                        <a:pt x="263" y="166"/>
                      </a:lnTo>
                      <a:lnTo>
                        <a:pt x="250" y="185"/>
                      </a:lnTo>
                      <a:lnTo>
                        <a:pt x="237" y="204"/>
                      </a:lnTo>
                      <a:lnTo>
                        <a:pt x="222" y="226"/>
                      </a:lnTo>
                      <a:lnTo>
                        <a:pt x="206" y="248"/>
                      </a:lnTo>
                      <a:lnTo>
                        <a:pt x="192" y="268"/>
                      </a:lnTo>
                      <a:lnTo>
                        <a:pt x="179" y="288"/>
                      </a:lnTo>
                      <a:lnTo>
                        <a:pt x="167" y="306"/>
                      </a:lnTo>
                      <a:lnTo>
                        <a:pt x="156" y="323"/>
                      </a:lnTo>
                      <a:lnTo>
                        <a:pt x="146" y="339"/>
                      </a:lnTo>
                      <a:lnTo>
                        <a:pt x="137" y="354"/>
                      </a:lnTo>
                      <a:lnTo>
                        <a:pt x="129" y="368"/>
                      </a:lnTo>
                      <a:lnTo>
                        <a:pt x="122" y="381"/>
                      </a:lnTo>
                      <a:lnTo>
                        <a:pt x="116" y="392"/>
                      </a:lnTo>
                      <a:lnTo>
                        <a:pt x="111" y="402"/>
                      </a:lnTo>
                      <a:lnTo>
                        <a:pt x="107" y="411"/>
                      </a:lnTo>
                      <a:lnTo>
                        <a:pt x="105" y="419"/>
                      </a:lnTo>
                      <a:lnTo>
                        <a:pt x="103" y="426"/>
                      </a:lnTo>
                      <a:lnTo>
                        <a:pt x="102" y="432"/>
                      </a:lnTo>
                      <a:lnTo>
                        <a:pt x="103" y="436"/>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grpSp>
            <p:nvGrpSpPr>
              <p:cNvPr id="23566" name="Group 17">
                <a:extLst>
                  <a:ext uri="{FF2B5EF4-FFF2-40B4-BE49-F238E27FC236}">
                    <a16:creationId xmlns:a16="http://schemas.microsoft.com/office/drawing/2014/main" id="{E4762273-2800-97EF-1C41-619B55432CD4}"/>
                  </a:ext>
                </a:extLst>
              </p:cNvPr>
              <p:cNvGrpSpPr>
                <a:grpSpLocks/>
              </p:cNvGrpSpPr>
              <p:nvPr/>
            </p:nvGrpSpPr>
            <p:grpSpPr bwMode="auto">
              <a:xfrm>
                <a:off x="4918" y="2395"/>
                <a:ext cx="129" cy="855"/>
                <a:chOff x="4918" y="2395"/>
                <a:chExt cx="129" cy="855"/>
              </a:xfrm>
            </p:grpSpPr>
            <p:sp>
              <p:nvSpPr>
                <p:cNvPr id="23570" name="Freeform 18">
                  <a:extLst>
                    <a:ext uri="{FF2B5EF4-FFF2-40B4-BE49-F238E27FC236}">
                      <a16:creationId xmlns:a16="http://schemas.microsoft.com/office/drawing/2014/main" id="{C6CE5B0F-A235-FB01-8EA5-841EC05CD2CE}"/>
                    </a:ext>
                  </a:extLst>
                </p:cNvPr>
                <p:cNvSpPr>
                  <a:spLocks/>
                </p:cNvSpPr>
                <p:nvPr/>
              </p:nvSpPr>
              <p:spPr bwMode="auto">
                <a:xfrm>
                  <a:off x="4931" y="2395"/>
                  <a:ext cx="116" cy="291"/>
                </a:xfrm>
                <a:custGeom>
                  <a:avLst/>
                  <a:gdLst>
                    <a:gd name="T0" fmla="*/ 279 w 308"/>
                    <a:gd name="T1" fmla="*/ 453 h 460"/>
                    <a:gd name="T2" fmla="*/ 284 w 308"/>
                    <a:gd name="T3" fmla="*/ 445 h 460"/>
                    <a:gd name="T4" fmla="*/ 289 w 308"/>
                    <a:gd name="T5" fmla="*/ 437 h 460"/>
                    <a:gd name="T6" fmla="*/ 293 w 308"/>
                    <a:gd name="T7" fmla="*/ 429 h 460"/>
                    <a:gd name="T8" fmla="*/ 297 w 308"/>
                    <a:gd name="T9" fmla="*/ 421 h 460"/>
                    <a:gd name="T10" fmla="*/ 300 w 308"/>
                    <a:gd name="T11" fmla="*/ 414 h 460"/>
                    <a:gd name="T12" fmla="*/ 303 w 308"/>
                    <a:gd name="T13" fmla="*/ 407 h 460"/>
                    <a:gd name="T14" fmla="*/ 304 w 308"/>
                    <a:gd name="T15" fmla="*/ 400 h 460"/>
                    <a:gd name="T16" fmla="*/ 306 w 308"/>
                    <a:gd name="T17" fmla="*/ 394 h 460"/>
                    <a:gd name="T18" fmla="*/ 307 w 308"/>
                    <a:gd name="T19" fmla="*/ 387 h 460"/>
                    <a:gd name="T20" fmla="*/ 307 w 308"/>
                    <a:gd name="T21" fmla="*/ 381 h 460"/>
                    <a:gd name="T22" fmla="*/ 307 w 308"/>
                    <a:gd name="T23" fmla="*/ 375 h 460"/>
                    <a:gd name="T24" fmla="*/ 305 w 308"/>
                    <a:gd name="T25" fmla="*/ 369 h 460"/>
                    <a:gd name="T26" fmla="*/ 303 w 308"/>
                    <a:gd name="T27" fmla="*/ 363 h 460"/>
                    <a:gd name="T28" fmla="*/ 300 w 308"/>
                    <a:gd name="T29" fmla="*/ 356 h 460"/>
                    <a:gd name="T30" fmla="*/ 297 w 308"/>
                    <a:gd name="T31" fmla="*/ 349 h 460"/>
                    <a:gd name="T32" fmla="*/ 292 w 308"/>
                    <a:gd name="T33" fmla="*/ 342 h 460"/>
                    <a:gd name="T34" fmla="*/ 287 w 308"/>
                    <a:gd name="T35" fmla="*/ 335 h 460"/>
                    <a:gd name="T36" fmla="*/ 282 w 308"/>
                    <a:gd name="T37" fmla="*/ 330 h 460"/>
                    <a:gd name="T38" fmla="*/ 277 w 308"/>
                    <a:gd name="T39" fmla="*/ 325 h 460"/>
                    <a:gd name="T40" fmla="*/ 271 w 308"/>
                    <a:gd name="T41" fmla="*/ 321 h 460"/>
                    <a:gd name="T42" fmla="*/ 265 w 308"/>
                    <a:gd name="T43" fmla="*/ 318 h 460"/>
                    <a:gd name="T44" fmla="*/ 259 w 308"/>
                    <a:gd name="T45" fmla="*/ 316 h 460"/>
                    <a:gd name="T46" fmla="*/ 252 w 308"/>
                    <a:gd name="T47" fmla="*/ 314 h 460"/>
                    <a:gd name="T48" fmla="*/ 245 w 308"/>
                    <a:gd name="T49" fmla="*/ 312 h 460"/>
                    <a:gd name="T50" fmla="*/ 236 w 308"/>
                    <a:gd name="T51" fmla="*/ 312 h 460"/>
                    <a:gd name="T52" fmla="*/ 228 w 308"/>
                    <a:gd name="T53" fmla="*/ 311 h 460"/>
                    <a:gd name="T54" fmla="*/ 218 w 308"/>
                    <a:gd name="T55" fmla="*/ 312 h 460"/>
                    <a:gd name="T56" fmla="*/ 208 w 308"/>
                    <a:gd name="T57" fmla="*/ 312 h 460"/>
                    <a:gd name="T58" fmla="*/ 197 w 308"/>
                    <a:gd name="T59" fmla="*/ 314 h 460"/>
                    <a:gd name="T60" fmla="*/ 186 w 308"/>
                    <a:gd name="T61" fmla="*/ 316 h 460"/>
                    <a:gd name="T62" fmla="*/ 173 w 308"/>
                    <a:gd name="T63" fmla="*/ 318 h 460"/>
                    <a:gd name="T64" fmla="*/ 160 w 308"/>
                    <a:gd name="T65" fmla="*/ 321 h 460"/>
                    <a:gd name="T66" fmla="*/ 147 w 308"/>
                    <a:gd name="T67" fmla="*/ 324 h 460"/>
                    <a:gd name="T68" fmla="*/ 136 w 308"/>
                    <a:gd name="T69" fmla="*/ 327 h 460"/>
                    <a:gd name="T70" fmla="*/ 125 w 308"/>
                    <a:gd name="T71" fmla="*/ 330 h 460"/>
                    <a:gd name="T72" fmla="*/ 115 w 308"/>
                    <a:gd name="T73" fmla="*/ 333 h 460"/>
                    <a:gd name="T74" fmla="*/ 106 w 308"/>
                    <a:gd name="T75" fmla="*/ 336 h 460"/>
                    <a:gd name="T76" fmla="*/ 95 w 308"/>
                    <a:gd name="T77" fmla="*/ 340 h 460"/>
                    <a:gd name="T78" fmla="*/ 81 w 308"/>
                    <a:gd name="T79" fmla="*/ 347 h 460"/>
                    <a:gd name="T80" fmla="*/ 64 w 308"/>
                    <a:gd name="T81" fmla="*/ 355 h 460"/>
                    <a:gd name="T82" fmla="*/ 44 w 308"/>
                    <a:gd name="T83" fmla="*/ 365 h 460"/>
                    <a:gd name="T84" fmla="*/ 22 w 308"/>
                    <a:gd name="T85" fmla="*/ 378 h 460"/>
                    <a:gd name="T86" fmla="*/ 5 w 308"/>
                    <a:gd name="T87" fmla="*/ 383 h 460"/>
                    <a:gd name="T88" fmla="*/ 0 w 308"/>
                    <a:gd name="T89" fmla="*/ 371 h 460"/>
                    <a:gd name="T90" fmla="*/ 7 w 308"/>
                    <a:gd name="T91" fmla="*/ 344 h 460"/>
                    <a:gd name="T92" fmla="*/ 27 w 308"/>
                    <a:gd name="T93" fmla="*/ 301 h 460"/>
                    <a:gd name="T94" fmla="*/ 60 w 308"/>
                    <a:gd name="T95" fmla="*/ 241 h 460"/>
                    <a:gd name="T96" fmla="*/ 100 w 308"/>
                    <a:gd name="T97" fmla="*/ 172 h 460"/>
                    <a:gd name="T98" fmla="*/ 133 w 308"/>
                    <a:gd name="T99" fmla="*/ 113 h 460"/>
                    <a:gd name="T100" fmla="*/ 158 w 308"/>
                    <a:gd name="T101" fmla="*/ 66 h 460"/>
                    <a:gd name="T102" fmla="*/ 173 w 308"/>
                    <a:gd name="T103" fmla="*/ 31 h 460"/>
                    <a:gd name="T104" fmla="*/ 180 w 308"/>
                    <a:gd name="T105" fmla="*/ 9 h 46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8"/>
                    <a:gd name="T160" fmla="*/ 0 h 460"/>
                    <a:gd name="T161" fmla="*/ 308 w 308"/>
                    <a:gd name="T162" fmla="*/ 460 h 46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8" h="460">
                      <a:moveTo>
                        <a:pt x="275" y="459"/>
                      </a:moveTo>
                      <a:lnTo>
                        <a:pt x="277" y="456"/>
                      </a:lnTo>
                      <a:lnTo>
                        <a:pt x="279" y="453"/>
                      </a:lnTo>
                      <a:lnTo>
                        <a:pt x="281" y="451"/>
                      </a:lnTo>
                      <a:lnTo>
                        <a:pt x="283" y="448"/>
                      </a:lnTo>
                      <a:lnTo>
                        <a:pt x="284" y="445"/>
                      </a:lnTo>
                      <a:lnTo>
                        <a:pt x="286" y="442"/>
                      </a:lnTo>
                      <a:lnTo>
                        <a:pt x="288" y="440"/>
                      </a:lnTo>
                      <a:lnTo>
                        <a:pt x="289" y="437"/>
                      </a:lnTo>
                      <a:lnTo>
                        <a:pt x="291" y="434"/>
                      </a:lnTo>
                      <a:lnTo>
                        <a:pt x="292" y="432"/>
                      </a:lnTo>
                      <a:lnTo>
                        <a:pt x="293" y="429"/>
                      </a:lnTo>
                      <a:lnTo>
                        <a:pt x="295" y="426"/>
                      </a:lnTo>
                      <a:lnTo>
                        <a:pt x="296" y="424"/>
                      </a:lnTo>
                      <a:lnTo>
                        <a:pt x="297" y="421"/>
                      </a:lnTo>
                      <a:lnTo>
                        <a:pt x="298" y="419"/>
                      </a:lnTo>
                      <a:lnTo>
                        <a:pt x="299" y="416"/>
                      </a:lnTo>
                      <a:lnTo>
                        <a:pt x="300" y="414"/>
                      </a:lnTo>
                      <a:lnTo>
                        <a:pt x="301" y="412"/>
                      </a:lnTo>
                      <a:lnTo>
                        <a:pt x="302" y="409"/>
                      </a:lnTo>
                      <a:lnTo>
                        <a:pt x="303" y="407"/>
                      </a:lnTo>
                      <a:lnTo>
                        <a:pt x="303" y="405"/>
                      </a:lnTo>
                      <a:lnTo>
                        <a:pt x="304" y="402"/>
                      </a:lnTo>
                      <a:lnTo>
                        <a:pt x="304" y="400"/>
                      </a:lnTo>
                      <a:lnTo>
                        <a:pt x="305" y="398"/>
                      </a:lnTo>
                      <a:lnTo>
                        <a:pt x="305" y="396"/>
                      </a:lnTo>
                      <a:lnTo>
                        <a:pt x="306" y="394"/>
                      </a:lnTo>
                      <a:lnTo>
                        <a:pt x="306" y="392"/>
                      </a:lnTo>
                      <a:lnTo>
                        <a:pt x="306" y="389"/>
                      </a:lnTo>
                      <a:lnTo>
                        <a:pt x="307" y="387"/>
                      </a:lnTo>
                      <a:lnTo>
                        <a:pt x="307" y="385"/>
                      </a:lnTo>
                      <a:lnTo>
                        <a:pt x="307" y="383"/>
                      </a:lnTo>
                      <a:lnTo>
                        <a:pt x="307" y="381"/>
                      </a:lnTo>
                      <a:lnTo>
                        <a:pt x="307" y="379"/>
                      </a:lnTo>
                      <a:lnTo>
                        <a:pt x="307" y="377"/>
                      </a:lnTo>
                      <a:lnTo>
                        <a:pt x="307" y="375"/>
                      </a:lnTo>
                      <a:lnTo>
                        <a:pt x="306" y="373"/>
                      </a:lnTo>
                      <a:lnTo>
                        <a:pt x="306" y="371"/>
                      </a:lnTo>
                      <a:lnTo>
                        <a:pt x="305" y="369"/>
                      </a:lnTo>
                      <a:lnTo>
                        <a:pt x="305" y="367"/>
                      </a:lnTo>
                      <a:lnTo>
                        <a:pt x="304" y="365"/>
                      </a:lnTo>
                      <a:lnTo>
                        <a:pt x="303" y="363"/>
                      </a:lnTo>
                      <a:lnTo>
                        <a:pt x="302" y="360"/>
                      </a:lnTo>
                      <a:lnTo>
                        <a:pt x="301" y="358"/>
                      </a:lnTo>
                      <a:lnTo>
                        <a:pt x="300" y="356"/>
                      </a:lnTo>
                      <a:lnTo>
                        <a:pt x="299" y="354"/>
                      </a:lnTo>
                      <a:lnTo>
                        <a:pt x="298" y="351"/>
                      </a:lnTo>
                      <a:lnTo>
                        <a:pt x="297" y="349"/>
                      </a:lnTo>
                      <a:lnTo>
                        <a:pt x="295" y="346"/>
                      </a:lnTo>
                      <a:lnTo>
                        <a:pt x="294" y="344"/>
                      </a:lnTo>
                      <a:lnTo>
                        <a:pt x="292" y="342"/>
                      </a:lnTo>
                      <a:lnTo>
                        <a:pt x="290" y="339"/>
                      </a:lnTo>
                      <a:lnTo>
                        <a:pt x="289" y="337"/>
                      </a:lnTo>
                      <a:lnTo>
                        <a:pt x="287" y="335"/>
                      </a:lnTo>
                      <a:lnTo>
                        <a:pt x="286" y="333"/>
                      </a:lnTo>
                      <a:lnTo>
                        <a:pt x="284" y="332"/>
                      </a:lnTo>
                      <a:lnTo>
                        <a:pt x="282" y="330"/>
                      </a:lnTo>
                      <a:lnTo>
                        <a:pt x="280" y="328"/>
                      </a:lnTo>
                      <a:lnTo>
                        <a:pt x="279" y="327"/>
                      </a:lnTo>
                      <a:lnTo>
                        <a:pt x="277" y="325"/>
                      </a:lnTo>
                      <a:lnTo>
                        <a:pt x="275" y="324"/>
                      </a:lnTo>
                      <a:lnTo>
                        <a:pt x="273" y="322"/>
                      </a:lnTo>
                      <a:lnTo>
                        <a:pt x="271" y="321"/>
                      </a:lnTo>
                      <a:lnTo>
                        <a:pt x="269" y="320"/>
                      </a:lnTo>
                      <a:lnTo>
                        <a:pt x="267" y="319"/>
                      </a:lnTo>
                      <a:lnTo>
                        <a:pt x="265" y="318"/>
                      </a:lnTo>
                      <a:lnTo>
                        <a:pt x="263" y="317"/>
                      </a:lnTo>
                      <a:lnTo>
                        <a:pt x="261" y="316"/>
                      </a:lnTo>
                      <a:lnTo>
                        <a:pt x="259" y="316"/>
                      </a:lnTo>
                      <a:lnTo>
                        <a:pt x="257" y="315"/>
                      </a:lnTo>
                      <a:lnTo>
                        <a:pt x="254" y="314"/>
                      </a:lnTo>
                      <a:lnTo>
                        <a:pt x="252" y="314"/>
                      </a:lnTo>
                      <a:lnTo>
                        <a:pt x="250" y="313"/>
                      </a:lnTo>
                      <a:lnTo>
                        <a:pt x="247" y="313"/>
                      </a:lnTo>
                      <a:lnTo>
                        <a:pt x="245" y="312"/>
                      </a:lnTo>
                      <a:lnTo>
                        <a:pt x="242" y="312"/>
                      </a:lnTo>
                      <a:lnTo>
                        <a:pt x="239" y="312"/>
                      </a:lnTo>
                      <a:lnTo>
                        <a:pt x="236" y="312"/>
                      </a:lnTo>
                      <a:lnTo>
                        <a:pt x="234" y="311"/>
                      </a:lnTo>
                      <a:lnTo>
                        <a:pt x="231" y="311"/>
                      </a:lnTo>
                      <a:lnTo>
                        <a:pt x="228" y="311"/>
                      </a:lnTo>
                      <a:lnTo>
                        <a:pt x="225" y="311"/>
                      </a:lnTo>
                      <a:lnTo>
                        <a:pt x="222" y="311"/>
                      </a:lnTo>
                      <a:lnTo>
                        <a:pt x="218" y="312"/>
                      </a:lnTo>
                      <a:lnTo>
                        <a:pt x="215" y="312"/>
                      </a:lnTo>
                      <a:lnTo>
                        <a:pt x="212" y="312"/>
                      </a:lnTo>
                      <a:lnTo>
                        <a:pt x="208" y="312"/>
                      </a:lnTo>
                      <a:lnTo>
                        <a:pt x="205" y="313"/>
                      </a:lnTo>
                      <a:lnTo>
                        <a:pt x="201" y="313"/>
                      </a:lnTo>
                      <a:lnTo>
                        <a:pt x="197" y="314"/>
                      </a:lnTo>
                      <a:lnTo>
                        <a:pt x="193" y="314"/>
                      </a:lnTo>
                      <a:lnTo>
                        <a:pt x="190" y="315"/>
                      </a:lnTo>
                      <a:lnTo>
                        <a:pt x="186" y="316"/>
                      </a:lnTo>
                      <a:lnTo>
                        <a:pt x="181" y="316"/>
                      </a:lnTo>
                      <a:lnTo>
                        <a:pt x="177" y="317"/>
                      </a:lnTo>
                      <a:lnTo>
                        <a:pt x="173" y="318"/>
                      </a:lnTo>
                      <a:lnTo>
                        <a:pt x="168" y="319"/>
                      </a:lnTo>
                      <a:lnTo>
                        <a:pt x="164" y="320"/>
                      </a:lnTo>
                      <a:lnTo>
                        <a:pt x="160" y="321"/>
                      </a:lnTo>
                      <a:lnTo>
                        <a:pt x="156" y="322"/>
                      </a:lnTo>
                      <a:lnTo>
                        <a:pt x="151" y="323"/>
                      </a:lnTo>
                      <a:lnTo>
                        <a:pt x="147" y="324"/>
                      </a:lnTo>
                      <a:lnTo>
                        <a:pt x="143" y="325"/>
                      </a:lnTo>
                      <a:lnTo>
                        <a:pt x="140" y="326"/>
                      </a:lnTo>
                      <a:lnTo>
                        <a:pt x="136" y="327"/>
                      </a:lnTo>
                      <a:lnTo>
                        <a:pt x="132" y="328"/>
                      </a:lnTo>
                      <a:lnTo>
                        <a:pt x="129" y="329"/>
                      </a:lnTo>
                      <a:lnTo>
                        <a:pt x="125" y="330"/>
                      </a:lnTo>
                      <a:lnTo>
                        <a:pt x="122" y="331"/>
                      </a:lnTo>
                      <a:lnTo>
                        <a:pt x="118" y="332"/>
                      </a:lnTo>
                      <a:lnTo>
                        <a:pt x="115" y="333"/>
                      </a:lnTo>
                      <a:lnTo>
                        <a:pt x="112" y="334"/>
                      </a:lnTo>
                      <a:lnTo>
                        <a:pt x="109" y="335"/>
                      </a:lnTo>
                      <a:lnTo>
                        <a:pt x="106" y="336"/>
                      </a:lnTo>
                      <a:lnTo>
                        <a:pt x="103" y="337"/>
                      </a:lnTo>
                      <a:lnTo>
                        <a:pt x="99" y="339"/>
                      </a:lnTo>
                      <a:lnTo>
                        <a:pt x="95" y="340"/>
                      </a:lnTo>
                      <a:lnTo>
                        <a:pt x="90" y="342"/>
                      </a:lnTo>
                      <a:lnTo>
                        <a:pt x="86" y="344"/>
                      </a:lnTo>
                      <a:lnTo>
                        <a:pt x="81" y="347"/>
                      </a:lnTo>
                      <a:lnTo>
                        <a:pt x="75" y="349"/>
                      </a:lnTo>
                      <a:lnTo>
                        <a:pt x="70" y="352"/>
                      </a:lnTo>
                      <a:lnTo>
                        <a:pt x="64" y="355"/>
                      </a:lnTo>
                      <a:lnTo>
                        <a:pt x="58" y="358"/>
                      </a:lnTo>
                      <a:lnTo>
                        <a:pt x="51" y="362"/>
                      </a:lnTo>
                      <a:lnTo>
                        <a:pt x="44" y="365"/>
                      </a:lnTo>
                      <a:lnTo>
                        <a:pt x="37" y="369"/>
                      </a:lnTo>
                      <a:lnTo>
                        <a:pt x="30" y="373"/>
                      </a:lnTo>
                      <a:lnTo>
                        <a:pt x="22" y="378"/>
                      </a:lnTo>
                      <a:lnTo>
                        <a:pt x="15" y="381"/>
                      </a:lnTo>
                      <a:lnTo>
                        <a:pt x="9" y="383"/>
                      </a:lnTo>
                      <a:lnTo>
                        <a:pt x="5" y="383"/>
                      </a:lnTo>
                      <a:lnTo>
                        <a:pt x="1" y="381"/>
                      </a:lnTo>
                      <a:lnTo>
                        <a:pt x="0" y="377"/>
                      </a:lnTo>
                      <a:lnTo>
                        <a:pt x="0" y="371"/>
                      </a:lnTo>
                      <a:lnTo>
                        <a:pt x="1" y="364"/>
                      </a:lnTo>
                      <a:lnTo>
                        <a:pt x="3" y="355"/>
                      </a:lnTo>
                      <a:lnTo>
                        <a:pt x="7" y="344"/>
                      </a:lnTo>
                      <a:lnTo>
                        <a:pt x="12" y="332"/>
                      </a:lnTo>
                      <a:lnTo>
                        <a:pt x="19" y="317"/>
                      </a:lnTo>
                      <a:lnTo>
                        <a:pt x="27" y="301"/>
                      </a:lnTo>
                      <a:lnTo>
                        <a:pt x="37" y="283"/>
                      </a:lnTo>
                      <a:lnTo>
                        <a:pt x="48" y="263"/>
                      </a:lnTo>
                      <a:lnTo>
                        <a:pt x="60" y="241"/>
                      </a:lnTo>
                      <a:lnTo>
                        <a:pt x="73" y="218"/>
                      </a:lnTo>
                      <a:lnTo>
                        <a:pt x="87" y="194"/>
                      </a:lnTo>
                      <a:lnTo>
                        <a:pt x="100" y="172"/>
                      </a:lnTo>
                      <a:lnTo>
                        <a:pt x="112" y="151"/>
                      </a:lnTo>
                      <a:lnTo>
                        <a:pt x="123" y="131"/>
                      </a:lnTo>
                      <a:lnTo>
                        <a:pt x="133" y="113"/>
                      </a:lnTo>
                      <a:lnTo>
                        <a:pt x="142" y="96"/>
                      </a:lnTo>
                      <a:lnTo>
                        <a:pt x="150" y="80"/>
                      </a:lnTo>
                      <a:lnTo>
                        <a:pt x="158" y="66"/>
                      </a:lnTo>
                      <a:lnTo>
                        <a:pt x="164" y="53"/>
                      </a:lnTo>
                      <a:lnTo>
                        <a:pt x="169" y="42"/>
                      </a:lnTo>
                      <a:lnTo>
                        <a:pt x="173" y="31"/>
                      </a:lnTo>
                      <a:lnTo>
                        <a:pt x="177" y="22"/>
                      </a:lnTo>
                      <a:lnTo>
                        <a:pt x="179" y="15"/>
                      </a:lnTo>
                      <a:lnTo>
                        <a:pt x="180" y="9"/>
                      </a:lnTo>
                      <a:lnTo>
                        <a:pt x="181" y="4"/>
                      </a:lnTo>
                      <a:lnTo>
                        <a:pt x="180"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3571" name="Freeform 19">
                  <a:extLst>
                    <a:ext uri="{FF2B5EF4-FFF2-40B4-BE49-F238E27FC236}">
                      <a16:creationId xmlns:a16="http://schemas.microsoft.com/office/drawing/2014/main" id="{3CA61D9A-588C-9A1E-4C0F-BAAC6578AA4F}"/>
                    </a:ext>
                  </a:extLst>
                </p:cNvPr>
                <p:cNvSpPr>
                  <a:spLocks/>
                </p:cNvSpPr>
                <p:nvPr/>
              </p:nvSpPr>
              <p:spPr bwMode="auto">
                <a:xfrm>
                  <a:off x="4918" y="2959"/>
                  <a:ext cx="116" cy="291"/>
                </a:xfrm>
                <a:custGeom>
                  <a:avLst/>
                  <a:gdLst>
                    <a:gd name="T0" fmla="*/ 278 w 313"/>
                    <a:gd name="T1" fmla="*/ 4 h 437"/>
                    <a:gd name="T2" fmla="*/ 286 w 313"/>
                    <a:gd name="T3" fmla="*/ 10 h 437"/>
                    <a:gd name="T4" fmla="*/ 292 w 313"/>
                    <a:gd name="T5" fmla="*/ 17 h 437"/>
                    <a:gd name="T6" fmla="*/ 298 w 313"/>
                    <a:gd name="T7" fmla="*/ 23 h 437"/>
                    <a:gd name="T8" fmla="*/ 302 w 313"/>
                    <a:gd name="T9" fmla="*/ 30 h 437"/>
                    <a:gd name="T10" fmla="*/ 305 w 313"/>
                    <a:gd name="T11" fmla="*/ 37 h 437"/>
                    <a:gd name="T12" fmla="*/ 308 w 313"/>
                    <a:gd name="T13" fmla="*/ 45 h 437"/>
                    <a:gd name="T14" fmla="*/ 310 w 313"/>
                    <a:gd name="T15" fmla="*/ 52 h 437"/>
                    <a:gd name="T16" fmla="*/ 311 w 313"/>
                    <a:gd name="T17" fmla="*/ 59 h 437"/>
                    <a:gd name="T18" fmla="*/ 312 w 313"/>
                    <a:gd name="T19" fmla="*/ 67 h 437"/>
                    <a:gd name="T20" fmla="*/ 312 w 313"/>
                    <a:gd name="T21" fmla="*/ 74 h 437"/>
                    <a:gd name="T22" fmla="*/ 312 w 313"/>
                    <a:gd name="T23" fmla="*/ 81 h 437"/>
                    <a:gd name="T24" fmla="*/ 310 w 313"/>
                    <a:gd name="T25" fmla="*/ 88 h 437"/>
                    <a:gd name="T26" fmla="*/ 308 w 313"/>
                    <a:gd name="T27" fmla="*/ 95 h 437"/>
                    <a:gd name="T28" fmla="*/ 305 w 313"/>
                    <a:gd name="T29" fmla="*/ 101 h 437"/>
                    <a:gd name="T30" fmla="*/ 302 w 313"/>
                    <a:gd name="T31" fmla="*/ 107 h 437"/>
                    <a:gd name="T32" fmla="*/ 297 w 313"/>
                    <a:gd name="T33" fmla="*/ 113 h 437"/>
                    <a:gd name="T34" fmla="*/ 292 w 313"/>
                    <a:gd name="T35" fmla="*/ 118 h 437"/>
                    <a:gd name="T36" fmla="*/ 287 w 313"/>
                    <a:gd name="T37" fmla="*/ 123 h 437"/>
                    <a:gd name="T38" fmla="*/ 282 w 313"/>
                    <a:gd name="T39" fmla="*/ 127 h 437"/>
                    <a:gd name="T40" fmla="*/ 276 w 313"/>
                    <a:gd name="T41" fmla="*/ 130 h 437"/>
                    <a:gd name="T42" fmla="*/ 270 w 313"/>
                    <a:gd name="T43" fmla="*/ 133 h 437"/>
                    <a:gd name="T44" fmla="*/ 264 w 313"/>
                    <a:gd name="T45" fmla="*/ 136 h 437"/>
                    <a:gd name="T46" fmla="*/ 257 w 313"/>
                    <a:gd name="T47" fmla="*/ 138 h 437"/>
                    <a:gd name="T48" fmla="*/ 250 w 313"/>
                    <a:gd name="T49" fmla="*/ 141 h 437"/>
                    <a:gd name="T50" fmla="*/ 242 w 313"/>
                    <a:gd name="T51" fmla="*/ 142 h 437"/>
                    <a:gd name="T52" fmla="*/ 233 w 313"/>
                    <a:gd name="T53" fmla="*/ 144 h 437"/>
                    <a:gd name="T54" fmla="*/ 224 w 313"/>
                    <a:gd name="T55" fmla="*/ 145 h 437"/>
                    <a:gd name="T56" fmla="*/ 213 w 313"/>
                    <a:gd name="T57" fmla="*/ 146 h 437"/>
                    <a:gd name="T58" fmla="*/ 202 w 313"/>
                    <a:gd name="T59" fmla="*/ 146 h 437"/>
                    <a:gd name="T60" fmla="*/ 191 w 313"/>
                    <a:gd name="T61" fmla="*/ 145 h 437"/>
                    <a:gd name="T62" fmla="*/ 178 w 313"/>
                    <a:gd name="T63" fmla="*/ 144 h 437"/>
                    <a:gd name="T64" fmla="*/ 165 w 313"/>
                    <a:gd name="T65" fmla="*/ 143 h 437"/>
                    <a:gd name="T66" fmla="*/ 151 w 313"/>
                    <a:gd name="T67" fmla="*/ 140 h 437"/>
                    <a:gd name="T68" fmla="*/ 138 w 313"/>
                    <a:gd name="T69" fmla="*/ 136 h 437"/>
                    <a:gd name="T70" fmla="*/ 125 w 313"/>
                    <a:gd name="T71" fmla="*/ 131 h 437"/>
                    <a:gd name="T72" fmla="*/ 111 w 313"/>
                    <a:gd name="T73" fmla="*/ 125 h 437"/>
                    <a:gd name="T74" fmla="*/ 98 w 313"/>
                    <a:gd name="T75" fmla="*/ 118 h 437"/>
                    <a:gd name="T76" fmla="*/ 83 w 313"/>
                    <a:gd name="T77" fmla="*/ 110 h 437"/>
                    <a:gd name="T78" fmla="*/ 68 w 313"/>
                    <a:gd name="T79" fmla="*/ 101 h 437"/>
                    <a:gd name="T80" fmla="*/ 52 w 313"/>
                    <a:gd name="T81" fmla="*/ 92 h 437"/>
                    <a:gd name="T82" fmla="*/ 34 w 313"/>
                    <a:gd name="T83" fmla="*/ 81 h 437"/>
                    <a:gd name="T84" fmla="*/ 15 w 313"/>
                    <a:gd name="T85" fmla="*/ 70 h 437"/>
                    <a:gd name="T86" fmla="*/ 2 w 313"/>
                    <a:gd name="T87" fmla="*/ 66 h 437"/>
                    <a:gd name="T88" fmla="*/ 2 w 313"/>
                    <a:gd name="T89" fmla="*/ 78 h 437"/>
                    <a:gd name="T90" fmla="*/ 14 w 313"/>
                    <a:gd name="T91" fmla="*/ 105 h 437"/>
                    <a:gd name="T92" fmla="*/ 38 w 313"/>
                    <a:gd name="T93" fmla="*/ 148 h 437"/>
                    <a:gd name="T94" fmla="*/ 75 w 313"/>
                    <a:gd name="T95" fmla="*/ 207 h 437"/>
                    <a:gd name="T96" fmla="*/ 120 w 313"/>
                    <a:gd name="T97" fmla="*/ 275 h 437"/>
                    <a:gd name="T98" fmla="*/ 156 w 313"/>
                    <a:gd name="T99" fmla="*/ 332 h 437"/>
                    <a:gd name="T100" fmla="*/ 183 w 313"/>
                    <a:gd name="T101" fmla="*/ 377 h 437"/>
                    <a:gd name="T102" fmla="*/ 201 w 313"/>
                    <a:gd name="T103" fmla="*/ 409 h 437"/>
                    <a:gd name="T104" fmla="*/ 209 w 313"/>
                    <a:gd name="T105" fmla="*/ 429 h 4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13"/>
                    <a:gd name="T160" fmla="*/ 0 h 437"/>
                    <a:gd name="T161" fmla="*/ 313 w 313"/>
                    <a:gd name="T162" fmla="*/ 437 h 43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13" h="437">
                      <a:moveTo>
                        <a:pt x="272" y="0"/>
                      </a:moveTo>
                      <a:lnTo>
                        <a:pt x="275" y="2"/>
                      </a:lnTo>
                      <a:lnTo>
                        <a:pt x="278" y="4"/>
                      </a:lnTo>
                      <a:lnTo>
                        <a:pt x="281" y="6"/>
                      </a:lnTo>
                      <a:lnTo>
                        <a:pt x="283" y="8"/>
                      </a:lnTo>
                      <a:lnTo>
                        <a:pt x="286" y="10"/>
                      </a:lnTo>
                      <a:lnTo>
                        <a:pt x="288" y="12"/>
                      </a:lnTo>
                      <a:lnTo>
                        <a:pt x="290" y="14"/>
                      </a:lnTo>
                      <a:lnTo>
                        <a:pt x="292" y="17"/>
                      </a:lnTo>
                      <a:lnTo>
                        <a:pt x="294" y="19"/>
                      </a:lnTo>
                      <a:lnTo>
                        <a:pt x="296" y="21"/>
                      </a:lnTo>
                      <a:lnTo>
                        <a:pt x="298" y="23"/>
                      </a:lnTo>
                      <a:lnTo>
                        <a:pt x="299" y="26"/>
                      </a:lnTo>
                      <a:lnTo>
                        <a:pt x="301" y="28"/>
                      </a:lnTo>
                      <a:lnTo>
                        <a:pt x="302" y="30"/>
                      </a:lnTo>
                      <a:lnTo>
                        <a:pt x="303" y="33"/>
                      </a:lnTo>
                      <a:lnTo>
                        <a:pt x="304" y="35"/>
                      </a:lnTo>
                      <a:lnTo>
                        <a:pt x="305" y="37"/>
                      </a:lnTo>
                      <a:lnTo>
                        <a:pt x="306" y="40"/>
                      </a:lnTo>
                      <a:lnTo>
                        <a:pt x="307" y="42"/>
                      </a:lnTo>
                      <a:lnTo>
                        <a:pt x="308" y="45"/>
                      </a:lnTo>
                      <a:lnTo>
                        <a:pt x="308" y="47"/>
                      </a:lnTo>
                      <a:lnTo>
                        <a:pt x="309" y="50"/>
                      </a:lnTo>
                      <a:lnTo>
                        <a:pt x="310" y="52"/>
                      </a:lnTo>
                      <a:lnTo>
                        <a:pt x="310" y="54"/>
                      </a:lnTo>
                      <a:lnTo>
                        <a:pt x="311" y="57"/>
                      </a:lnTo>
                      <a:lnTo>
                        <a:pt x="311" y="59"/>
                      </a:lnTo>
                      <a:lnTo>
                        <a:pt x="311" y="62"/>
                      </a:lnTo>
                      <a:lnTo>
                        <a:pt x="312" y="64"/>
                      </a:lnTo>
                      <a:lnTo>
                        <a:pt x="312" y="67"/>
                      </a:lnTo>
                      <a:lnTo>
                        <a:pt x="312" y="69"/>
                      </a:lnTo>
                      <a:lnTo>
                        <a:pt x="312" y="72"/>
                      </a:lnTo>
                      <a:lnTo>
                        <a:pt x="312" y="74"/>
                      </a:lnTo>
                      <a:lnTo>
                        <a:pt x="312" y="76"/>
                      </a:lnTo>
                      <a:lnTo>
                        <a:pt x="312" y="79"/>
                      </a:lnTo>
                      <a:lnTo>
                        <a:pt x="312" y="81"/>
                      </a:lnTo>
                      <a:lnTo>
                        <a:pt x="311" y="83"/>
                      </a:lnTo>
                      <a:lnTo>
                        <a:pt x="311" y="86"/>
                      </a:lnTo>
                      <a:lnTo>
                        <a:pt x="310" y="88"/>
                      </a:lnTo>
                      <a:lnTo>
                        <a:pt x="310" y="90"/>
                      </a:lnTo>
                      <a:lnTo>
                        <a:pt x="309" y="92"/>
                      </a:lnTo>
                      <a:lnTo>
                        <a:pt x="308" y="95"/>
                      </a:lnTo>
                      <a:lnTo>
                        <a:pt x="307" y="97"/>
                      </a:lnTo>
                      <a:lnTo>
                        <a:pt x="306" y="99"/>
                      </a:lnTo>
                      <a:lnTo>
                        <a:pt x="305" y="101"/>
                      </a:lnTo>
                      <a:lnTo>
                        <a:pt x="304" y="103"/>
                      </a:lnTo>
                      <a:lnTo>
                        <a:pt x="303" y="105"/>
                      </a:lnTo>
                      <a:lnTo>
                        <a:pt x="302" y="107"/>
                      </a:lnTo>
                      <a:lnTo>
                        <a:pt x="300" y="109"/>
                      </a:lnTo>
                      <a:lnTo>
                        <a:pt x="299" y="111"/>
                      </a:lnTo>
                      <a:lnTo>
                        <a:pt x="297" y="113"/>
                      </a:lnTo>
                      <a:lnTo>
                        <a:pt x="296" y="115"/>
                      </a:lnTo>
                      <a:lnTo>
                        <a:pt x="294" y="116"/>
                      </a:lnTo>
                      <a:lnTo>
                        <a:pt x="292" y="118"/>
                      </a:lnTo>
                      <a:lnTo>
                        <a:pt x="291" y="120"/>
                      </a:lnTo>
                      <a:lnTo>
                        <a:pt x="289" y="121"/>
                      </a:lnTo>
                      <a:lnTo>
                        <a:pt x="287" y="123"/>
                      </a:lnTo>
                      <a:lnTo>
                        <a:pt x="286" y="124"/>
                      </a:lnTo>
                      <a:lnTo>
                        <a:pt x="284" y="125"/>
                      </a:lnTo>
                      <a:lnTo>
                        <a:pt x="282" y="127"/>
                      </a:lnTo>
                      <a:lnTo>
                        <a:pt x="280" y="128"/>
                      </a:lnTo>
                      <a:lnTo>
                        <a:pt x="278" y="129"/>
                      </a:lnTo>
                      <a:lnTo>
                        <a:pt x="276" y="130"/>
                      </a:lnTo>
                      <a:lnTo>
                        <a:pt x="274" y="131"/>
                      </a:lnTo>
                      <a:lnTo>
                        <a:pt x="272" y="132"/>
                      </a:lnTo>
                      <a:lnTo>
                        <a:pt x="270" y="133"/>
                      </a:lnTo>
                      <a:lnTo>
                        <a:pt x="268" y="134"/>
                      </a:lnTo>
                      <a:lnTo>
                        <a:pt x="266" y="135"/>
                      </a:lnTo>
                      <a:lnTo>
                        <a:pt x="264" y="136"/>
                      </a:lnTo>
                      <a:lnTo>
                        <a:pt x="262" y="137"/>
                      </a:lnTo>
                      <a:lnTo>
                        <a:pt x="259" y="138"/>
                      </a:lnTo>
                      <a:lnTo>
                        <a:pt x="257" y="138"/>
                      </a:lnTo>
                      <a:lnTo>
                        <a:pt x="255" y="139"/>
                      </a:lnTo>
                      <a:lnTo>
                        <a:pt x="252" y="140"/>
                      </a:lnTo>
                      <a:lnTo>
                        <a:pt x="250" y="141"/>
                      </a:lnTo>
                      <a:lnTo>
                        <a:pt x="247" y="141"/>
                      </a:lnTo>
                      <a:lnTo>
                        <a:pt x="244" y="142"/>
                      </a:lnTo>
                      <a:lnTo>
                        <a:pt x="242" y="142"/>
                      </a:lnTo>
                      <a:lnTo>
                        <a:pt x="239" y="143"/>
                      </a:lnTo>
                      <a:lnTo>
                        <a:pt x="236" y="143"/>
                      </a:lnTo>
                      <a:lnTo>
                        <a:pt x="233" y="144"/>
                      </a:lnTo>
                      <a:lnTo>
                        <a:pt x="230" y="144"/>
                      </a:lnTo>
                      <a:lnTo>
                        <a:pt x="227" y="145"/>
                      </a:lnTo>
                      <a:lnTo>
                        <a:pt x="224" y="145"/>
                      </a:lnTo>
                      <a:lnTo>
                        <a:pt x="220" y="145"/>
                      </a:lnTo>
                      <a:lnTo>
                        <a:pt x="217" y="146"/>
                      </a:lnTo>
                      <a:lnTo>
                        <a:pt x="213" y="146"/>
                      </a:lnTo>
                      <a:lnTo>
                        <a:pt x="210" y="146"/>
                      </a:lnTo>
                      <a:lnTo>
                        <a:pt x="206" y="146"/>
                      </a:lnTo>
                      <a:lnTo>
                        <a:pt x="202" y="146"/>
                      </a:lnTo>
                      <a:lnTo>
                        <a:pt x="199" y="146"/>
                      </a:lnTo>
                      <a:lnTo>
                        <a:pt x="195" y="146"/>
                      </a:lnTo>
                      <a:lnTo>
                        <a:pt x="191" y="145"/>
                      </a:lnTo>
                      <a:lnTo>
                        <a:pt x="186" y="145"/>
                      </a:lnTo>
                      <a:lnTo>
                        <a:pt x="182" y="145"/>
                      </a:lnTo>
                      <a:lnTo>
                        <a:pt x="178" y="144"/>
                      </a:lnTo>
                      <a:lnTo>
                        <a:pt x="174" y="144"/>
                      </a:lnTo>
                      <a:lnTo>
                        <a:pt x="169" y="143"/>
                      </a:lnTo>
                      <a:lnTo>
                        <a:pt x="165" y="143"/>
                      </a:lnTo>
                      <a:lnTo>
                        <a:pt x="160" y="142"/>
                      </a:lnTo>
                      <a:lnTo>
                        <a:pt x="156" y="141"/>
                      </a:lnTo>
                      <a:lnTo>
                        <a:pt x="151" y="140"/>
                      </a:lnTo>
                      <a:lnTo>
                        <a:pt x="147" y="139"/>
                      </a:lnTo>
                      <a:lnTo>
                        <a:pt x="142" y="138"/>
                      </a:lnTo>
                      <a:lnTo>
                        <a:pt x="138" y="136"/>
                      </a:lnTo>
                      <a:lnTo>
                        <a:pt x="133" y="135"/>
                      </a:lnTo>
                      <a:lnTo>
                        <a:pt x="129" y="133"/>
                      </a:lnTo>
                      <a:lnTo>
                        <a:pt x="125" y="131"/>
                      </a:lnTo>
                      <a:lnTo>
                        <a:pt x="120" y="129"/>
                      </a:lnTo>
                      <a:lnTo>
                        <a:pt x="116" y="127"/>
                      </a:lnTo>
                      <a:lnTo>
                        <a:pt x="111" y="125"/>
                      </a:lnTo>
                      <a:lnTo>
                        <a:pt x="107" y="123"/>
                      </a:lnTo>
                      <a:lnTo>
                        <a:pt x="102" y="121"/>
                      </a:lnTo>
                      <a:lnTo>
                        <a:pt x="98" y="118"/>
                      </a:lnTo>
                      <a:lnTo>
                        <a:pt x="93" y="116"/>
                      </a:lnTo>
                      <a:lnTo>
                        <a:pt x="88" y="113"/>
                      </a:lnTo>
                      <a:lnTo>
                        <a:pt x="83" y="110"/>
                      </a:lnTo>
                      <a:lnTo>
                        <a:pt x="78" y="107"/>
                      </a:lnTo>
                      <a:lnTo>
                        <a:pt x="73" y="104"/>
                      </a:lnTo>
                      <a:lnTo>
                        <a:pt x="68" y="101"/>
                      </a:lnTo>
                      <a:lnTo>
                        <a:pt x="63" y="98"/>
                      </a:lnTo>
                      <a:lnTo>
                        <a:pt x="57" y="95"/>
                      </a:lnTo>
                      <a:lnTo>
                        <a:pt x="52" y="92"/>
                      </a:lnTo>
                      <a:lnTo>
                        <a:pt x="46" y="88"/>
                      </a:lnTo>
                      <a:lnTo>
                        <a:pt x="40" y="85"/>
                      </a:lnTo>
                      <a:lnTo>
                        <a:pt x="34" y="81"/>
                      </a:lnTo>
                      <a:lnTo>
                        <a:pt x="28" y="78"/>
                      </a:lnTo>
                      <a:lnTo>
                        <a:pt x="22" y="74"/>
                      </a:lnTo>
                      <a:lnTo>
                        <a:pt x="15" y="70"/>
                      </a:lnTo>
                      <a:lnTo>
                        <a:pt x="9" y="67"/>
                      </a:lnTo>
                      <a:lnTo>
                        <a:pt x="5" y="66"/>
                      </a:lnTo>
                      <a:lnTo>
                        <a:pt x="2" y="66"/>
                      </a:lnTo>
                      <a:lnTo>
                        <a:pt x="1" y="68"/>
                      </a:lnTo>
                      <a:lnTo>
                        <a:pt x="0" y="72"/>
                      </a:lnTo>
                      <a:lnTo>
                        <a:pt x="2" y="78"/>
                      </a:lnTo>
                      <a:lnTo>
                        <a:pt x="4" y="85"/>
                      </a:lnTo>
                      <a:lnTo>
                        <a:pt x="8" y="94"/>
                      </a:lnTo>
                      <a:lnTo>
                        <a:pt x="14" y="105"/>
                      </a:lnTo>
                      <a:lnTo>
                        <a:pt x="20" y="118"/>
                      </a:lnTo>
                      <a:lnTo>
                        <a:pt x="29" y="132"/>
                      </a:lnTo>
                      <a:lnTo>
                        <a:pt x="38" y="148"/>
                      </a:lnTo>
                      <a:lnTo>
                        <a:pt x="49" y="166"/>
                      </a:lnTo>
                      <a:lnTo>
                        <a:pt x="62" y="185"/>
                      </a:lnTo>
                      <a:lnTo>
                        <a:pt x="75" y="207"/>
                      </a:lnTo>
                      <a:lnTo>
                        <a:pt x="90" y="230"/>
                      </a:lnTo>
                      <a:lnTo>
                        <a:pt x="106" y="253"/>
                      </a:lnTo>
                      <a:lnTo>
                        <a:pt x="120" y="275"/>
                      </a:lnTo>
                      <a:lnTo>
                        <a:pt x="133" y="295"/>
                      </a:lnTo>
                      <a:lnTo>
                        <a:pt x="145" y="314"/>
                      </a:lnTo>
                      <a:lnTo>
                        <a:pt x="156" y="332"/>
                      </a:lnTo>
                      <a:lnTo>
                        <a:pt x="166" y="348"/>
                      </a:lnTo>
                      <a:lnTo>
                        <a:pt x="175" y="363"/>
                      </a:lnTo>
                      <a:lnTo>
                        <a:pt x="183" y="377"/>
                      </a:lnTo>
                      <a:lnTo>
                        <a:pt x="190" y="389"/>
                      </a:lnTo>
                      <a:lnTo>
                        <a:pt x="196" y="400"/>
                      </a:lnTo>
                      <a:lnTo>
                        <a:pt x="201" y="409"/>
                      </a:lnTo>
                      <a:lnTo>
                        <a:pt x="205" y="417"/>
                      </a:lnTo>
                      <a:lnTo>
                        <a:pt x="207" y="424"/>
                      </a:lnTo>
                      <a:lnTo>
                        <a:pt x="209" y="429"/>
                      </a:lnTo>
                      <a:lnTo>
                        <a:pt x="210" y="433"/>
                      </a:lnTo>
                      <a:lnTo>
                        <a:pt x="209" y="436"/>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grpSp>
            <p:nvGrpSpPr>
              <p:cNvPr id="23567" name="Group 20">
                <a:extLst>
                  <a:ext uri="{FF2B5EF4-FFF2-40B4-BE49-F238E27FC236}">
                    <a16:creationId xmlns:a16="http://schemas.microsoft.com/office/drawing/2014/main" id="{3A4B5C4E-DC92-218B-836E-549B7628AF2C}"/>
                  </a:ext>
                </a:extLst>
              </p:cNvPr>
              <p:cNvGrpSpPr>
                <a:grpSpLocks/>
              </p:cNvGrpSpPr>
              <p:nvPr/>
            </p:nvGrpSpPr>
            <p:grpSpPr bwMode="auto">
              <a:xfrm>
                <a:off x="2082" y="2350"/>
                <a:ext cx="2403" cy="291"/>
                <a:chOff x="2082" y="2350"/>
                <a:chExt cx="2403" cy="291"/>
              </a:xfrm>
            </p:grpSpPr>
            <p:sp>
              <p:nvSpPr>
                <p:cNvPr id="23568" name="Freeform 21">
                  <a:extLst>
                    <a:ext uri="{FF2B5EF4-FFF2-40B4-BE49-F238E27FC236}">
                      <a16:creationId xmlns:a16="http://schemas.microsoft.com/office/drawing/2014/main" id="{79A37450-428B-E3D5-B6F1-F700A4A92D32}"/>
                    </a:ext>
                  </a:extLst>
                </p:cNvPr>
                <p:cNvSpPr>
                  <a:spLocks/>
                </p:cNvSpPr>
                <p:nvPr/>
              </p:nvSpPr>
              <p:spPr bwMode="auto">
                <a:xfrm>
                  <a:off x="2082" y="2350"/>
                  <a:ext cx="116" cy="291"/>
                </a:xfrm>
                <a:custGeom>
                  <a:avLst/>
                  <a:gdLst>
                    <a:gd name="T0" fmla="*/ 277 w 278"/>
                    <a:gd name="T1" fmla="*/ 164 h 165"/>
                    <a:gd name="T2" fmla="*/ 158 w 278"/>
                    <a:gd name="T3" fmla="*/ 164 h 165"/>
                    <a:gd name="T4" fmla="*/ 95 w 278"/>
                    <a:gd name="T5" fmla="*/ 156 h 165"/>
                    <a:gd name="T6" fmla="*/ 55 w 278"/>
                    <a:gd name="T7" fmla="*/ 140 h 165"/>
                    <a:gd name="T8" fmla="*/ 24 w 278"/>
                    <a:gd name="T9" fmla="*/ 125 h 165"/>
                    <a:gd name="T10" fmla="*/ 0 w 278"/>
                    <a:gd name="T11" fmla="*/ 86 h 165"/>
                    <a:gd name="T12" fmla="*/ 24 w 278"/>
                    <a:gd name="T13" fmla="*/ 55 h 165"/>
                    <a:gd name="T14" fmla="*/ 79 w 278"/>
                    <a:gd name="T15" fmla="*/ 39 h 165"/>
                    <a:gd name="T16" fmla="*/ 182 w 278"/>
                    <a:gd name="T17" fmla="*/ 31 h 165"/>
                    <a:gd name="T18" fmla="*/ 245 w 278"/>
                    <a:gd name="T19" fmla="*/ 16 h 165"/>
                    <a:gd name="T20" fmla="*/ 277 w 278"/>
                    <a:gd name="T21" fmla="*/ 0 h 165"/>
                    <a:gd name="T22" fmla="*/ 277 w 278"/>
                    <a:gd name="T23" fmla="*/ 164 h 165"/>
                    <a:gd name="T24" fmla="*/ 277 w 278"/>
                    <a:gd name="T25" fmla="*/ 164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8"/>
                    <a:gd name="T40" fmla="*/ 0 h 165"/>
                    <a:gd name="T41" fmla="*/ 278 w 278"/>
                    <a:gd name="T42" fmla="*/ 165 h 1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8" h="165">
                      <a:moveTo>
                        <a:pt x="277" y="164"/>
                      </a:moveTo>
                      <a:lnTo>
                        <a:pt x="158" y="164"/>
                      </a:lnTo>
                      <a:lnTo>
                        <a:pt x="95" y="156"/>
                      </a:lnTo>
                      <a:lnTo>
                        <a:pt x="55" y="140"/>
                      </a:lnTo>
                      <a:lnTo>
                        <a:pt x="24" y="125"/>
                      </a:lnTo>
                      <a:lnTo>
                        <a:pt x="0" y="86"/>
                      </a:lnTo>
                      <a:lnTo>
                        <a:pt x="24" y="55"/>
                      </a:lnTo>
                      <a:lnTo>
                        <a:pt x="79" y="39"/>
                      </a:lnTo>
                      <a:lnTo>
                        <a:pt x="182" y="31"/>
                      </a:lnTo>
                      <a:lnTo>
                        <a:pt x="245" y="16"/>
                      </a:lnTo>
                      <a:lnTo>
                        <a:pt x="277" y="0"/>
                      </a:lnTo>
                      <a:lnTo>
                        <a:pt x="277" y="164"/>
                      </a:lnTo>
                      <a:close/>
                    </a:path>
                  </a:pathLst>
                </a:custGeom>
                <a:solidFill>
                  <a:srgbClr val="888888"/>
                </a:solidFill>
                <a:ln w="6350">
                  <a:solidFill>
                    <a:srgbClr val="000000"/>
                  </a:solidFill>
                  <a:round/>
                  <a:headEnd/>
                  <a:tailEnd/>
                </a:ln>
              </p:spPr>
              <p:txBody>
                <a:bodyPr wrap="none" anchor="ctr">
                  <a:spAutoFit/>
                </a:bodyP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3569" name="Freeform 22">
                  <a:extLst>
                    <a:ext uri="{FF2B5EF4-FFF2-40B4-BE49-F238E27FC236}">
                      <a16:creationId xmlns:a16="http://schemas.microsoft.com/office/drawing/2014/main" id="{0FB3502C-9EF6-32FB-B3F0-B13881C36A1F}"/>
                    </a:ext>
                  </a:extLst>
                </p:cNvPr>
                <p:cNvSpPr>
                  <a:spLocks/>
                </p:cNvSpPr>
                <p:nvPr/>
              </p:nvSpPr>
              <p:spPr bwMode="auto">
                <a:xfrm>
                  <a:off x="4369" y="2350"/>
                  <a:ext cx="116" cy="291"/>
                </a:xfrm>
                <a:custGeom>
                  <a:avLst/>
                  <a:gdLst>
                    <a:gd name="T0" fmla="*/ 0 w 286"/>
                    <a:gd name="T1" fmla="*/ 164 h 165"/>
                    <a:gd name="T2" fmla="*/ 95 w 286"/>
                    <a:gd name="T3" fmla="*/ 164 h 165"/>
                    <a:gd name="T4" fmla="*/ 174 w 286"/>
                    <a:gd name="T5" fmla="*/ 164 h 165"/>
                    <a:gd name="T6" fmla="*/ 238 w 286"/>
                    <a:gd name="T7" fmla="*/ 148 h 165"/>
                    <a:gd name="T8" fmla="*/ 277 w 286"/>
                    <a:gd name="T9" fmla="*/ 117 h 165"/>
                    <a:gd name="T10" fmla="*/ 285 w 286"/>
                    <a:gd name="T11" fmla="*/ 86 h 165"/>
                    <a:gd name="T12" fmla="*/ 269 w 286"/>
                    <a:gd name="T13" fmla="*/ 62 h 165"/>
                    <a:gd name="T14" fmla="*/ 230 w 286"/>
                    <a:gd name="T15" fmla="*/ 47 h 165"/>
                    <a:gd name="T16" fmla="*/ 159 w 286"/>
                    <a:gd name="T17" fmla="*/ 39 h 165"/>
                    <a:gd name="T18" fmla="*/ 95 w 286"/>
                    <a:gd name="T19" fmla="*/ 31 h 165"/>
                    <a:gd name="T20" fmla="*/ 32 w 286"/>
                    <a:gd name="T21" fmla="*/ 16 h 165"/>
                    <a:gd name="T22" fmla="*/ 0 w 286"/>
                    <a:gd name="T23" fmla="*/ 0 h 165"/>
                    <a:gd name="T24" fmla="*/ 0 w 286"/>
                    <a:gd name="T25" fmla="*/ 164 h 165"/>
                    <a:gd name="T26" fmla="*/ 0 w 286"/>
                    <a:gd name="T27" fmla="*/ 164 h 1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6"/>
                    <a:gd name="T43" fmla="*/ 0 h 165"/>
                    <a:gd name="T44" fmla="*/ 286 w 286"/>
                    <a:gd name="T45" fmla="*/ 165 h 1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6" h="165">
                      <a:moveTo>
                        <a:pt x="0" y="164"/>
                      </a:moveTo>
                      <a:lnTo>
                        <a:pt x="95" y="164"/>
                      </a:lnTo>
                      <a:lnTo>
                        <a:pt x="174" y="164"/>
                      </a:lnTo>
                      <a:lnTo>
                        <a:pt x="238" y="148"/>
                      </a:lnTo>
                      <a:lnTo>
                        <a:pt x="277" y="117"/>
                      </a:lnTo>
                      <a:lnTo>
                        <a:pt x="285" y="86"/>
                      </a:lnTo>
                      <a:lnTo>
                        <a:pt x="269" y="62"/>
                      </a:lnTo>
                      <a:lnTo>
                        <a:pt x="230" y="47"/>
                      </a:lnTo>
                      <a:lnTo>
                        <a:pt x="159" y="39"/>
                      </a:lnTo>
                      <a:lnTo>
                        <a:pt x="95" y="31"/>
                      </a:lnTo>
                      <a:lnTo>
                        <a:pt x="32" y="16"/>
                      </a:lnTo>
                      <a:lnTo>
                        <a:pt x="0" y="0"/>
                      </a:lnTo>
                      <a:lnTo>
                        <a:pt x="0" y="164"/>
                      </a:lnTo>
                      <a:close/>
                    </a:path>
                  </a:pathLst>
                </a:custGeom>
                <a:solidFill>
                  <a:srgbClr val="888888"/>
                </a:solidFill>
                <a:ln w="6350">
                  <a:solidFill>
                    <a:srgbClr val="000000"/>
                  </a:solidFill>
                  <a:round/>
                  <a:headEnd/>
                  <a:tailEnd/>
                </a:ln>
              </p:spPr>
              <p:txBody>
                <a:bodyPr wrap="none" anchor="ctr">
                  <a:spAutoFit/>
                </a:bodyP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grpSp>
        <p:grpSp>
          <p:nvGrpSpPr>
            <p:cNvPr id="23556" name="Group 23">
              <a:extLst>
                <a:ext uri="{FF2B5EF4-FFF2-40B4-BE49-F238E27FC236}">
                  <a16:creationId xmlns:a16="http://schemas.microsoft.com/office/drawing/2014/main" id="{744932AD-3177-511E-C221-30DD990BA866}"/>
                </a:ext>
              </a:extLst>
            </p:cNvPr>
            <p:cNvGrpSpPr>
              <a:grpSpLocks/>
            </p:cNvGrpSpPr>
            <p:nvPr/>
          </p:nvGrpSpPr>
          <p:grpSpPr bwMode="auto">
            <a:xfrm>
              <a:off x="1179" y="2044"/>
              <a:ext cx="3527" cy="457"/>
              <a:chOff x="1607" y="2669"/>
              <a:chExt cx="3527" cy="457"/>
            </a:xfrm>
          </p:grpSpPr>
          <p:sp>
            <p:nvSpPr>
              <p:cNvPr id="37912" name="Freeform 24">
                <a:extLst>
                  <a:ext uri="{FF2B5EF4-FFF2-40B4-BE49-F238E27FC236}">
                    <a16:creationId xmlns:a16="http://schemas.microsoft.com/office/drawing/2014/main" id="{AE036865-C95C-EADB-E604-D3C67FA312D7}"/>
                  </a:ext>
                </a:extLst>
              </p:cNvPr>
              <p:cNvSpPr>
                <a:spLocks/>
              </p:cNvSpPr>
              <p:nvPr/>
            </p:nvSpPr>
            <p:spPr bwMode="auto">
              <a:xfrm>
                <a:off x="1670" y="2669"/>
                <a:ext cx="116" cy="291"/>
              </a:xfrm>
              <a:custGeom>
                <a:avLst/>
                <a:gdLst/>
                <a:ahLst/>
                <a:cxnLst>
                  <a:cxn ang="0">
                    <a:pos x="412" y="148"/>
                  </a:cxn>
                  <a:cxn ang="0">
                    <a:pos x="436" y="117"/>
                  </a:cxn>
                  <a:cxn ang="0">
                    <a:pos x="475" y="109"/>
                  </a:cxn>
                  <a:cxn ang="0">
                    <a:pos x="530" y="101"/>
                  </a:cxn>
                  <a:cxn ang="0">
                    <a:pos x="594" y="93"/>
                  </a:cxn>
                  <a:cxn ang="0">
                    <a:pos x="657" y="78"/>
                  </a:cxn>
                  <a:cxn ang="0">
                    <a:pos x="689" y="62"/>
                  </a:cxn>
                  <a:cxn ang="0">
                    <a:pos x="689" y="31"/>
                  </a:cxn>
                  <a:cxn ang="0">
                    <a:pos x="657" y="8"/>
                  </a:cxn>
                  <a:cxn ang="0">
                    <a:pos x="610" y="0"/>
                  </a:cxn>
                  <a:cxn ang="0">
                    <a:pos x="523" y="8"/>
                  </a:cxn>
                  <a:cxn ang="0">
                    <a:pos x="443" y="23"/>
                  </a:cxn>
                  <a:cxn ang="0">
                    <a:pos x="325" y="39"/>
                  </a:cxn>
                  <a:cxn ang="0">
                    <a:pos x="214" y="39"/>
                  </a:cxn>
                  <a:cxn ang="0">
                    <a:pos x="0" y="8"/>
                  </a:cxn>
                  <a:cxn ang="0">
                    <a:pos x="277" y="483"/>
                  </a:cxn>
                  <a:cxn ang="0">
                    <a:pos x="0" y="887"/>
                  </a:cxn>
                  <a:cxn ang="0">
                    <a:pos x="95" y="918"/>
                  </a:cxn>
                  <a:cxn ang="0">
                    <a:pos x="222" y="926"/>
                  </a:cxn>
                  <a:cxn ang="0">
                    <a:pos x="293" y="926"/>
                  </a:cxn>
                  <a:cxn ang="0">
                    <a:pos x="356" y="926"/>
                  </a:cxn>
                  <a:cxn ang="0">
                    <a:pos x="410" y="913"/>
                  </a:cxn>
                  <a:cxn ang="0">
                    <a:pos x="416" y="913"/>
                  </a:cxn>
                  <a:cxn ang="0">
                    <a:pos x="412" y="148"/>
                  </a:cxn>
                  <a:cxn ang="0">
                    <a:pos x="412" y="148"/>
                  </a:cxn>
                </a:cxnLst>
                <a:rect l="0" t="0" r="r" b="b"/>
                <a:pathLst>
                  <a:path w="690" h="927">
                    <a:moveTo>
                      <a:pt x="412" y="148"/>
                    </a:moveTo>
                    <a:lnTo>
                      <a:pt x="436" y="117"/>
                    </a:lnTo>
                    <a:lnTo>
                      <a:pt x="475" y="109"/>
                    </a:lnTo>
                    <a:lnTo>
                      <a:pt x="530" y="101"/>
                    </a:lnTo>
                    <a:lnTo>
                      <a:pt x="594" y="93"/>
                    </a:lnTo>
                    <a:lnTo>
                      <a:pt x="657" y="78"/>
                    </a:lnTo>
                    <a:lnTo>
                      <a:pt x="689" y="62"/>
                    </a:lnTo>
                    <a:lnTo>
                      <a:pt x="689" y="31"/>
                    </a:lnTo>
                    <a:lnTo>
                      <a:pt x="657" y="8"/>
                    </a:lnTo>
                    <a:lnTo>
                      <a:pt x="610" y="0"/>
                    </a:lnTo>
                    <a:lnTo>
                      <a:pt x="523" y="8"/>
                    </a:lnTo>
                    <a:lnTo>
                      <a:pt x="443" y="23"/>
                    </a:lnTo>
                    <a:lnTo>
                      <a:pt x="325" y="39"/>
                    </a:lnTo>
                    <a:lnTo>
                      <a:pt x="214" y="39"/>
                    </a:lnTo>
                    <a:lnTo>
                      <a:pt x="0" y="8"/>
                    </a:lnTo>
                    <a:lnTo>
                      <a:pt x="277" y="483"/>
                    </a:lnTo>
                    <a:lnTo>
                      <a:pt x="0" y="887"/>
                    </a:lnTo>
                    <a:lnTo>
                      <a:pt x="95" y="918"/>
                    </a:lnTo>
                    <a:lnTo>
                      <a:pt x="222" y="926"/>
                    </a:lnTo>
                    <a:lnTo>
                      <a:pt x="293" y="926"/>
                    </a:lnTo>
                    <a:lnTo>
                      <a:pt x="356" y="926"/>
                    </a:lnTo>
                    <a:lnTo>
                      <a:pt x="410" y="913"/>
                    </a:lnTo>
                    <a:lnTo>
                      <a:pt x="416" y="913"/>
                    </a:lnTo>
                    <a:lnTo>
                      <a:pt x="412" y="148"/>
                    </a:lnTo>
                    <a:close/>
                  </a:path>
                </a:pathLst>
              </a:custGeom>
              <a:gradFill rotWithShape="1">
                <a:gsLst>
                  <a:gs pos="0">
                    <a:schemeClr val="accent1"/>
                  </a:gs>
                  <a:gs pos="50000">
                    <a:schemeClr val="accent1">
                      <a:gamma/>
                      <a:tint val="50980"/>
                      <a:invGamma/>
                    </a:schemeClr>
                  </a:gs>
                  <a:gs pos="100000">
                    <a:schemeClr val="accent1"/>
                  </a:gs>
                </a:gsLst>
                <a:lin ang="5400000" scaled="1"/>
              </a:gradFill>
              <a:ln w="6350" cap="flat">
                <a:solidFill>
                  <a:srgbClr val="000000"/>
                </a:solidFill>
                <a:prstDash val="solid"/>
                <a:round/>
                <a:headEnd/>
                <a:tailEnd/>
              </a:ln>
              <a:effectLst/>
            </p:spPr>
            <p:txBody>
              <a:bodyPr wrap="none" anchor="ctr">
                <a:spAutoFit/>
              </a:bodyPr>
              <a:lstStyle/>
              <a:p>
                <a:pPr fontAlgn="base">
                  <a:spcBef>
                    <a:spcPct val="0"/>
                  </a:spcBef>
                  <a:spcAft>
                    <a:spcPct val="0"/>
                  </a:spcAft>
                  <a:defRPr/>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37913" name="Freeform 25">
                <a:extLst>
                  <a:ext uri="{FF2B5EF4-FFF2-40B4-BE49-F238E27FC236}">
                    <a16:creationId xmlns:a16="http://schemas.microsoft.com/office/drawing/2014/main" id="{90A9224C-A94B-9000-236F-8C36C7818206}"/>
                  </a:ext>
                </a:extLst>
              </p:cNvPr>
              <p:cNvSpPr>
                <a:spLocks/>
              </p:cNvSpPr>
              <p:nvPr/>
            </p:nvSpPr>
            <p:spPr bwMode="auto">
              <a:xfrm>
                <a:off x="1773" y="2677"/>
                <a:ext cx="116" cy="291"/>
              </a:xfrm>
              <a:custGeom>
                <a:avLst/>
                <a:gdLst/>
                <a:ahLst/>
                <a:cxnLst>
                  <a:cxn ang="0">
                    <a:pos x="119" y="31"/>
                  </a:cxn>
                  <a:cxn ang="0">
                    <a:pos x="24" y="0"/>
                  </a:cxn>
                  <a:cxn ang="0">
                    <a:pos x="0" y="0"/>
                  </a:cxn>
                  <a:cxn ang="0">
                    <a:pos x="0" y="54"/>
                  </a:cxn>
                  <a:cxn ang="0">
                    <a:pos x="24" y="70"/>
                  </a:cxn>
                  <a:cxn ang="0">
                    <a:pos x="119" y="31"/>
                  </a:cxn>
                  <a:cxn ang="0">
                    <a:pos x="119" y="31"/>
                  </a:cxn>
                </a:cxnLst>
                <a:rect l="0" t="0" r="r" b="b"/>
                <a:pathLst>
                  <a:path w="120" h="71">
                    <a:moveTo>
                      <a:pt x="119" y="31"/>
                    </a:moveTo>
                    <a:lnTo>
                      <a:pt x="24" y="0"/>
                    </a:lnTo>
                    <a:lnTo>
                      <a:pt x="0" y="0"/>
                    </a:lnTo>
                    <a:lnTo>
                      <a:pt x="0" y="54"/>
                    </a:lnTo>
                    <a:lnTo>
                      <a:pt x="24" y="70"/>
                    </a:lnTo>
                    <a:lnTo>
                      <a:pt x="119" y="31"/>
                    </a:lnTo>
                    <a:close/>
                  </a:path>
                </a:pathLst>
              </a:custGeom>
              <a:gradFill rotWithShape="1">
                <a:gsLst>
                  <a:gs pos="0">
                    <a:schemeClr val="accent1"/>
                  </a:gs>
                  <a:gs pos="50000">
                    <a:schemeClr val="accent1">
                      <a:gamma/>
                      <a:tint val="50980"/>
                      <a:invGamma/>
                    </a:schemeClr>
                  </a:gs>
                  <a:gs pos="100000">
                    <a:schemeClr val="accent1"/>
                  </a:gs>
                </a:gsLst>
                <a:lin ang="5400000" scaled="1"/>
              </a:gradFill>
              <a:ln w="6350" cap="flat">
                <a:solidFill>
                  <a:srgbClr val="000000"/>
                </a:solidFill>
                <a:prstDash val="solid"/>
                <a:round/>
                <a:headEnd/>
                <a:tailEnd/>
              </a:ln>
              <a:effectLst/>
            </p:spPr>
            <p:txBody>
              <a:bodyPr wrap="none" anchor="ctr">
                <a:spAutoFit/>
              </a:bodyPr>
              <a:lstStyle/>
              <a:p>
                <a:pPr fontAlgn="base">
                  <a:spcBef>
                    <a:spcPct val="0"/>
                  </a:spcBef>
                  <a:spcAft>
                    <a:spcPct val="0"/>
                  </a:spcAft>
                  <a:defRPr/>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37914" name="Freeform 26">
                <a:extLst>
                  <a:ext uri="{FF2B5EF4-FFF2-40B4-BE49-F238E27FC236}">
                    <a16:creationId xmlns:a16="http://schemas.microsoft.com/office/drawing/2014/main" id="{CFC7EA78-FAED-9232-9545-F779085D2B1A}"/>
                  </a:ext>
                </a:extLst>
              </p:cNvPr>
              <p:cNvSpPr>
                <a:spLocks/>
              </p:cNvSpPr>
              <p:nvPr/>
            </p:nvSpPr>
            <p:spPr bwMode="auto">
              <a:xfrm>
                <a:off x="4844" y="2677"/>
                <a:ext cx="116" cy="291"/>
              </a:xfrm>
              <a:custGeom>
                <a:avLst/>
                <a:gdLst/>
                <a:ahLst/>
                <a:cxnLst>
                  <a:cxn ang="0">
                    <a:pos x="0" y="31"/>
                  </a:cxn>
                  <a:cxn ang="0">
                    <a:pos x="95" y="0"/>
                  </a:cxn>
                  <a:cxn ang="0">
                    <a:pos x="119" y="15"/>
                  </a:cxn>
                  <a:cxn ang="0">
                    <a:pos x="119" y="54"/>
                  </a:cxn>
                  <a:cxn ang="0">
                    <a:pos x="87" y="70"/>
                  </a:cxn>
                  <a:cxn ang="0">
                    <a:pos x="0" y="31"/>
                  </a:cxn>
                  <a:cxn ang="0">
                    <a:pos x="0" y="31"/>
                  </a:cxn>
                </a:cxnLst>
                <a:rect l="0" t="0" r="r" b="b"/>
                <a:pathLst>
                  <a:path w="120" h="71">
                    <a:moveTo>
                      <a:pt x="0" y="31"/>
                    </a:moveTo>
                    <a:lnTo>
                      <a:pt x="95" y="0"/>
                    </a:lnTo>
                    <a:lnTo>
                      <a:pt x="119" y="15"/>
                    </a:lnTo>
                    <a:lnTo>
                      <a:pt x="119" y="54"/>
                    </a:lnTo>
                    <a:lnTo>
                      <a:pt x="87" y="70"/>
                    </a:lnTo>
                    <a:lnTo>
                      <a:pt x="0" y="31"/>
                    </a:lnTo>
                    <a:close/>
                  </a:path>
                </a:pathLst>
              </a:custGeom>
              <a:gradFill rotWithShape="1">
                <a:gsLst>
                  <a:gs pos="0">
                    <a:schemeClr val="accent1"/>
                  </a:gs>
                  <a:gs pos="50000">
                    <a:schemeClr val="accent1">
                      <a:gamma/>
                      <a:tint val="50980"/>
                      <a:invGamma/>
                    </a:schemeClr>
                  </a:gs>
                  <a:gs pos="100000">
                    <a:schemeClr val="accent1"/>
                  </a:gs>
                </a:gsLst>
                <a:lin ang="5400000" scaled="1"/>
              </a:gradFill>
              <a:ln w="6350" cap="flat">
                <a:solidFill>
                  <a:srgbClr val="000000"/>
                </a:solidFill>
                <a:prstDash val="solid"/>
                <a:round/>
                <a:headEnd/>
                <a:tailEnd/>
              </a:ln>
              <a:effectLst/>
            </p:spPr>
            <p:txBody>
              <a:bodyPr wrap="none" anchor="ctr">
                <a:spAutoFit/>
              </a:bodyPr>
              <a:lstStyle/>
              <a:p>
                <a:pPr fontAlgn="base">
                  <a:spcBef>
                    <a:spcPct val="0"/>
                  </a:spcBef>
                  <a:spcAft>
                    <a:spcPct val="0"/>
                  </a:spcAft>
                  <a:defRPr/>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37915" name="Freeform 27">
                <a:extLst>
                  <a:ext uri="{FF2B5EF4-FFF2-40B4-BE49-F238E27FC236}">
                    <a16:creationId xmlns:a16="http://schemas.microsoft.com/office/drawing/2014/main" id="{1760DA1C-B7D3-DF57-059B-25B26F8C532F}"/>
                  </a:ext>
                </a:extLst>
              </p:cNvPr>
              <p:cNvSpPr>
                <a:spLocks/>
              </p:cNvSpPr>
              <p:nvPr/>
            </p:nvSpPr>
            <p:spPr bwMode="auto">
              <a:xfrm>
                <a:off x="1607" y="2689"/>
                <a:ext cx="116" cy="291"/>
              </a:xfrm>
              <a:custGeom>
                <a:avLst/>
                <a:gdLst/>
                <a:ahLst/>
                <a:cxnLst>
                  <a:cxn ang="0">
                    <a:pos x="87" y="86"/>
                  </a:cxn>
                  <a:cxn ang="0">
                    <a:pos x="47" y="0"/>
                  </a:cxn>
                  <a:cxn ang="0">
                    <a:pos x="47" y="54"/>
                  </a:cxn>
                  <a:cxn ang="0">
                    <a:pos x="0" y="78"/>
                  </a:cxn>
                  <a:cxn ang="0">
                    <a:pos x="47" y="93"/>
                  </a:cxn>
                  <a:cxn ang="0">
                    <a:pos x="47" y="171"/>
                  </a:cxn>
                  <a:cxn ang="0">
                    <a:pos x="87" y="86"/>
                  </a:cxn>
                  <a:cxn ang="0">
                    <a:pos x="103" y="86"/>
                  </a:cxn>
                  <a:cxn ang="0">
                    <a:pos x="87" y="86"/>
                  </a:cxn>
                  <a:cxn ang="0">
                    <a:pos x="87" y="86"/>
                  </a:cxn>
                </a:cxnLst>
                <a:rect l="0" t="0" r="r" b="b"/>
                <a:pathLst>
                  <a:path w="104" h="172">
                    <a:moveTo>
                      <a:pt x="87" y="86"/>
                    </a:moveTo>
                    <a:lnTo>
                      <a:pt x="47" y="0"/>
                    </a:lnTo>
                    <a:lnTo>
                      <a:pt x="47" y="54"/>
                    </a:lnTo>
                    <a:lnTo>
                      <a:pt x="0" y="78"/>
                    </a:lnTo>
                    <a:lnTo>
                      <a:pt x="47" y="93"/>
                    </a:lnTo>
                    <a:lnTo>
                      <a:pt x="47" y="171"/>
                    </a:lnTo>
                    <a:lnTo>
                      <a:pt x="87" y="86"/>
                    </a:lnTo>
                    <a:lnTo>
                      <a:pt x="103" y="86"/>
                    </a:lnTo>
                    <a:lnTo>
                      <a:pt x="87" y="86"/>
                    </a:lnTo>
                    <a:close/>
                  </a:path>
                </a:pathLst>
              </a:custGeom>
              <a:gradFill rotWithShape="1">
                <a:gsLst>
                  <a:gs pos="0">
                    <a:schemeClr val="accent1"/>
                  </a:gs>
                  <a:gs pos="50000">
                    <a:schemeClr val="accent1">
                      <a:gamma/>
                      <a:tint val="50980"/>
                      <a:invGamma/>
                    </a:schemeClr>
                  </a:gs>
                  <a:gs pos="100000">
                    <a:schemeClr val="accent1"/>
                  </a:gs>
                </a:gsLst>
                <a:lin ang="5400000" scaled="1"/>
              </a:gradFill>
              <a:ln w="6350" cap="flat">
                <a:solidFill>
                  <a:srgbClr val="000000"/>
                </a:solidFill>
                <a:prstDash val="solid"/>
                <a:round/>
                <a:headEnd/>
                <a:tailEnd/>
              </a:ln>
              <a:effectLst/>
            </p:spPr>
            <p:txBody>
              <a:bodyPr wrap="none" anchor="ctr">
                <a:spAutoFit/>
              </a:bodyPr>
              <a:lstStyle/>
              <a:p>
                <a:pPr fontAlgn="base">
                  <a:spcBef>
                    <a:spcPct val="0"/>
                  </a:spcBef>
                  <a:spcAft>
                    <a:spcPct val="0"/>
                  </a:spcAft>
                  <a:defRPr/>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37916" name="Freeform 28">
                <a:extLst>
                  <a:ext uri="{FF2B5EF4-FFF2-40B4-BE49-F238E27FC236}">
                    <a16:creationId xmlns:a16="http://schemas.microsoft.com/office/drawing/2014/main" id="{6DD37BD3-7A2B-49BC-2DCC-F7926D4FD0A3}"/>
                  </a:ext>
                </a:extLst>
              </p:cNvPr>
              <p:cNvSpPr>
                <a:spLocks/>
              </p:cNvSpPr>
              <p:nvPr/>
            </p:nvSpPr>
            <p:spPr bwMode="auto">
              <a:xfrm>
                <a:off x="5018" y="2689"/>
                <a:ext cx="116" cy="291"/>
              </a:xfrm>
              <a:custGeom>
                <a:avLst/>
                <a:gdLst/>
                <a:ahLst/>
                <a:cxnLst>
                  <a:cxn ang="0">
                    <a:pos x="24" y="86"/>
                  </a:cxn>
                  <a:cxn ang="0">
                    <a:pos x="56" y="0"/>
                  </a:cxn>
                  <a:cxn ang="0">
                    <a:pos x="56" y="62"/>
                  </a:cxn>
                  <a:cxn ang="0">
                    <a:pos x="103" y="78"/>
                  </a:cxn>
                  <a:cxn ang="0">
                    <a:pos x="64" y="101"/>
                  </a:cxn>
                  <a:cxn ang="0">
                    <a:pos x="64" y="171"/>
                  </a:cxn>
                  <a:cxn ang="0">
                    <a:pos x="24" y="86"/>
                  </a:cxn>
                  <a:cxn ang="0">
                    <a:pos x="0" y="86"/>
                  </a:cxn>
                  <a:cxn ang="0">
                    <a:pos x="24" y="86"/>
                  </a:cxn>
                  <a:cxn ang="0">
                    <a:pos x="24" y="86"/>
                  </a:cxn>
                </a:cxnLst>
                <a:rect l="0" t="0" r="r" b="b"/>
                <a:pathLst>
                  <a:path w="104" h="172">
                    <a:moveTo>
                      <a:pt x="24" y="86"/>
                    </a:moveTo>
                    <a:lnTo>
                      <a:pt x="56" y="0"/>
                    </a:lnTo>
                    <a:lnTo>
                      <a:pt x="56" y="62"/>
                    </a:lnTo>
                    <a:lnTo>
                      <a:pt x="103" y="78"/>
                    </a:lnTo>
                    <a:lnTo>
                      <a:pt x="64" y="101"/>
                    </a:lnTo>
                    <a:lnTo>
                      <a:pt x="64" y="171"/>
                    </a:lnTo>
                    <a:lnTo>
                      <a:pt x="24" y="86"/>
                    </a:lnTo>
                    <a:lnTo>
                      <a:pt x="0" y="86"/>
                    </a:lnTo>
                    <a:lnTo>
                      <a:pt x="24" y="86"/>
                    </a:lnTo>
                    <a:close/>
                  </a:path>
                </a:pathLst>
              </a:custGeom>
              <a:gradFill rotWithShape="1">
                <a:gsLst>
                  <a:gs pos="0">
                    <a:schemeClr val="accent1"/>
                  </a:gs>
                  <a:gs pos="50000">
                    <a:schemeClr val="accent1">
                      <a:gamma/>
                      <a:tint val="50980"/>
                      <a:invGamma/>
                    </a:schemeClr>
                  </a:gs>
                  <a:gs pos="100000">
                    <a:schemeClr val="accent1"/>
                  </a:gs>
                </a:gsLst>
                <a:lin ang="5400000" scaled="1"/>
              </a:gradFill>
              <a:ln w="6350" cap="flat">
                <a:solidFill>
                  <a:srgbClr val="000000"/>
                </a:solidFill>
                <a:prstDash val="solid"/>
                <a:round/>
                <a:headEnd/>
                <a:tailEnd/>
              </a:ln>
              <a:effectLst/>
            </p:spPr>
            <p:txBody>
              <a:bodyPr wrap="none" anchor="ctr">
                <a:spAutoFit/>
              </a:bodyPr>
              <a:lstStyle/>
              <a:p>
                <a:pPr fontAlgn="base">
                  <a:spcBef>
                    <a:spcPct val="0"/>
                  </a:spcBef>
                  <a:spcAft>
                    <a:spcPct val="0"/>
                  </a:spcAft>
                  <a:defRPr/>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37917" name="Freeform 29">
                <a:extLst>
                  <a:ext uri="{FF2B5EF4-FFF2-40B4-BE49-F238E27FC236}">
                    <a16:creationId xmlns:a16="http://schemas.microsoft.com/office/drawing/2014/main" id="{A35995A0-DB71-98DA-C726-4C798CBDDFE0}"/>
                  </a:ext>
                </a:extLst>
              </p:cNvPr>
              <p:cNvSpPr>
                <a:spLocks/>
              </p:cNvSpPr>
              <p:nvPr/>
            </p:nvSpPr>
            <p:spPr bwMode="auto">
              <a:xfrm>
                <a:off x="2076" y="2835"/>
                <a:ext cx="116" cy="291"/>
              </a:xfrm>
              <a:custGeom>
                <a:avLst/>
                <a:gdLst/>
                <a:ahLst/>
                <a:cxnLst>
                  <a:cxn ang="0">
                    <a:pos x="1304" y="968"/>
                  </a:cxn>
                  <a:cxn ang="0">
                    <a:pos x="140" y="968"/>
                  </a:cxn>
                  <a:cxn ang="0">
                    <a:pos x="77" y="960"/>
                  </a:cxn>
                  <a:cxn ang="0">
                    <a:pos x="37" y="945"/>
                  </a:cxn>
                  <a:cxn ang="0">
                    <a:pos x="6" y="914"/>
                  </a:cxn>
                  <a:cxn ang="0">
                    <a:pos x="6" y="3"/>
                  </a:cxn>
                  <a:cxn ang="0">
                    <a:pos x="0" y="0"/>
                  </a:cxn>
                  <a:cxn ang="0">
                    <a:pos x="61" y="57"/>
                  </a:cxn>
                  <a:cxn ang="0">
                    <a:pos x="109" y="73"/>
                  </a:cxn>
                  <a:cxn ang="0">
                    <a:pos x="164" y="81"/>
                  </a:cxn>
                  <a:cxn ang="0">
                    <a:pos x="1328" y="81"/>
                  </a:cxn>
                  <a:cxn ang="0">
                    <a:pos x="1304" y="81"/>
                  </a:cxn>
                  <a:cxn ang="0">
                    <a:pos x="2396" y="81"/>
                  </a:cxn>
                  <a:cxn ang="0">
                    <a:pos x="2412" y="81"/>
                  </a:cxn>
                  <a:cxn ang="0">
                    <a:pos x="2452" y="73"/>
                  </a:cxn>
                  <a:cxn ang="0">
                    <a:pos x="2467" y="73"/>
                  </a:cxn>
                  <a:cxn ang="0">
                    <a:pos x="2507" y="65"/>
                  </a:cxn>
                  <a:cxn ang="0">
                    <a:pos x="2523" y="57"/>
                  </a:cxn>
                  <a:cxn ang="0">
                    <a:pos x="2547" y="34"/>
                  </a:cxn>
                  <a:cxn ang="0">
                    <a:pos x="2562" y="18"/>
                  </a:cxn>
                  <a:cxn ang="0">
                    <a:pos x="2578" y="3"/>
                  </a:cxn>
                  <a:cxn ang="0">
                    <a:pos x="2578" y="914"/>
                  </a:cxn>
                  <a:cxn ang="0">
                    <a:pos x="2539" y="945"/>
                  </a:cxn>
                  <a:cxn ang="0">
                    <a:pos x="2483" y="960"/>
                  </a:cxn>
                  <a:cxn ang="0">
                    <a:pos x="2436" y="968"/>
                  </a:cxn>
                  <a:cxn ang="0">
                    <a:pos x="1280" y="968"/>
                  </a:cxn>
                  <a:cxn ang="0">
                    <a:pos x="1304" y="968"/>
                  </a:cxn>
                  <a:cxn ang="0">
                    <a:pos x="1304" y="968"/>
                  </a:cxn>
                </a:cxnLst>
                <a:rect l="0" t="0" r="r" b="b"/>
                <a:pathLst>
                  <a:path w="2579" h="969">
                    <a:moveTo>
                      <a:pt x="1304" y="968"/>
                    </a:moveTo>
                    <a:lnTo>
                      <a:pt x="140" y="968"/>
                    </a:lnTo>
                    <a:lnTo>
                      <a:pt x="77" y="960"/>
                    </a:lnTo>
                    <a:lnTo>
                      <a:pt x="37" y="945"/>
                    </a:lnTo>
                    <a:lnTo>
                      <a:pt x="6" y="914"/>
                    </a:lnTo>
                    <a:lnTo>
                      <a:pt x="6" y="3"/>
                    </a:lnTo>
                    <a:lnTo>
                      <a:pt x="0" y="0"/>
                    </a:lnTo>
                    <a:lnTo>
                      <a:pt x="61" y="57"/>
                    </a:lnTo>
                    <a:lnTo>
                      <a:pt x="109" y="73"/>
                    </a:lnTo>
                    <a:lnTo>
                      <a:pt x="164" y="81"/>
                    </a:lnTo>
                    <a:lnTo>
                      <a:pt x="1328" y="81"/>
                    </a:lnTo>
                    <a:lnTo>
                      <a:pt x="1304" y="81"/>
                    </a:lnTo>
                    <a:lnTo>
                      <a:pt x="2396" y="81"/>
                    </a:lnTo>
                    <a:lnTo>
                      <a:pt x="2412" y="81"/>
                    </a:lnTo>
                    <a:lnTo>
                      <a:pt x="2452" y="73"/>
                    </a:lnTo>
                    <a:lnTo>
                      <a:pt x="2467" y="73"/>
                    </a:lnTo>
                    <a:lnTo>
                      <a:pt x="2507" y="65"/>
                    </a:lnTo>
                    <a:lnTo>
                      <a:pt x="2523" y="57"/>
                    </a:lnTo>
                    <a:lnTo>
                      <a:pt x="2547" y="34"/>
                    </a:lnTo>
                    <a:lnTo>
                      <a:pt x="2562" y="18"/>
                    </a:lnTo>
                    <a:lnTo>
                      <a:pt x="2578" y="3"/>
                    </a:lnTo>
                    <a:lnTo>
                      <a:pt x="2578" y="914"/>
                    </a:lnTo>
                    <a:lnTo>
                      <a:pt x="2539" y="945"/>
                    </a:lnTo>
                    <a:lnTo>
                      <a:pt x="2483" y="960"/>
                    </a:lnTo>
                    <a:lnTo>
                      <a:pt x="2436" y="968"/>
                    </a:lnTo>
                    <a:lnTo>
                      <a:pt x="1280" y="968"/>
                    </a:lnTo>
                    <a:lnTo>
                      <a:pt x="1304" y="968"/>
                    </a:lnTo>
                    <a:close/>
                  </a:path>
                </a:pathLst>
              </a:custGeom>
              <a:gradFill rotWithShape="1">
                <a:gsLst>
                  <a:gs pos="0">
                    <a:schemeClr val="accent1"/>
                  </a:gs>
                  <a:gs pos="50000">
                    <a:schemeClr val="accent1">
                      <a:gamma/>
                      <a:tint val="50980"/>
                      <a:invGamma/>
                    </a:schemeClr>
                  </a:gs>
                  <a:gs pos="100000">
                    <a:schemeClr val="accent1"/>
                  </a:gs>
                </a:gsLst>
                <a:lin ang="5400000" scaled="1"/>
              </a:gradFill>
              <a:ln w="6350" cap="flat">
                <a:solidFill>
                  <a:srgbClr val="000000"/>
                </a:solidFill>
                <a:prstDash val="solid"/>
                <a:round/>
                <a:headEnd/>
                <a:tailEnd/>
              </a:ln>
              <a:effectLst/>
            </p:spPr>
            <p:txBody>
              <a:bodyPr wrap="none" anchor="ctr">
                <a:spAutoFit/>
              </a:bodyPr>
              <a:lstStyle/>
              <a:p>
                <a:pPr fontAlgn="base">
                  <a:spcBef>
                    <a:spcPct val="0"/>
                  </a:spcBef>
                  <a:spcAft>
                    <a:spcPct val="0"/>
                  </a:spcAft>
                  <a:defRPr/>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37918" name="Freeform 30">
                <a:extLst>
                  <a:ext uri="{FF2B5EF4-FFF2-40B4-BE49-F238E27FC236}">
                    <a16:creationId xmlns:a16="http://schemas.microsoft.com/office/drawing/2014/main" id="{BEA347B0-F1E8-F7CF-9EA0-606317F6C29F}"/>
                  </a:ext>
                </a:extLst>
              </p:cNvPr>
              <p:cNvSpPr>
                <a:spLocks/>
              </p:cNvSpPr>
              <p:nvPr/>
            </p:nvSpPr>
            <p:spPr bwMode="auto">
              <a:xfrm>
                <a:off x="4369" y="2669"/>
                <a:ext cx="116" cy="291"/>
              </a:xfrm>
              <a:custGeom>
                <a:avLst/>
                <a:gdLst/>
                <a:ahLst/>
                <a:cxnLst>
                  <a:cxn ang="0">
                    <a:pos x="285" y="148"/>
                  </a:cxn>
                  <a:cxn ang="0">
                    <a:pos x="254" y="117"/>
                  </a:cxn>
                  <a:cxn ang="0">
                    <a:pos x="214" y="109"/>
                  </a:cxn>
                  <a:cxn ang="0">
                    <a:pos x="143" y="101"/>
                  </a:cxn>
                  <a:cxn ang="0">
                    <a:pos x="87" y="93"/>
                  </a:cxn>
                  <a:cxn ang="0">
                    <a:pos x="32" y="78"/>
                  </a:cxn>
                  <a:cxn ang="0">
                    <a:pos x="0" y="62"/>
                  </a:cxn>
                  <a:cxn ang="0">
                    <a:pos x="0" y="39"/>
                  </a:cxn>
                  <a:cxn ang="0">
                    <a:pos x="16" y="15"/>
                  </a:cxn>
                  <a:cxn ang="0">
                    <a:pos x="56" y="0"/>
                  </a:cxn>
                  <a:cxn ang="0">
                    <a:pos x="119" y="0"/>
                  </a:cxn>
                  <a:cxn ang="0">
                    <a:pos x="198" y="8"/>
                  </a:cxn>
                  <a:cxn ang="0">
                    <a:pos x="277" y="23"/>
                  </a:cxn>
                  <a:cxn ang="0">
                    <a:pos x="388" y="39"/>
                  </a:cxn>
                  <a:cxn ang="0">
                    <a:pos x="475" y="39"/>
                  </a:cxn>
                  <a:cxn ang="0">
                    <a:pos x="586" y="23"/>
                  </a:cxn>
                  <a:cxn ang="0">
                    <a:pos x="713" y="0"/>
                  </a:cxn>
                  <a:cxn ang="0">
                    <a:pos x="412" y="483"/>
                  </a:cxn>
                  <a:cxn ang="0">
                    <a:pos x="681" y="887"/>
                  </a:cxn>
                  <a:cxn ang="0">
                    <a:pos x="634" y="903"/>
                  </a:cxn>
                  <a:cxn ang="0">
                    <a:pos x="515" y="918"/>
                  </a:cxn>
                  <a:cxn ang="0">
                    <a:pos x="396" y="926"/>
                  </a:cxn>
                  <a:cxn ang="0">
                    <a:pos x="333" y="926"/>
                  </a:cxn>
                  <a:cxn ang="0">
                    <a:pos x="285" y="911"/>
                  </a:cxn>
                  <a:cxn ang="0">
                    <a:pos x="285" y="148"/>
                  </a:cxn>
                  <a:cxn ang="0">
                    <a:pos x="285" y="148"/>
                  </a:cxn>
                </a:cxnLst>
                <a:rect l="0" t="0" r="r" b="b"/>
                <a:pathLst>
                  <a:path w="714" h="927">
                    <a:moveTo>
                      <a:pt x="285" y="148"/>
                    </a:moveTo>
                    <a:lnTo>
                      <a:pt x="254" y="117"/>
                    </a:lnTo>
                    <a:lnTo>
                      <a:pt x="214" y="109"/>
                    </a:lnTo>
                    <a:lnTo>
                      <a:pt x="143" y="101"/>
                    </a:lnTo>
                    <a:lnTo>
                      <a:pt x="87" y="93"/>
                    </a:lnTo>
                    <a:lnTo>
                      <a:pt x="32" y="78"/>
                    </a:lnTo>
                    <a:lnTo>
                      <a:pt x="0" y="62"/>
                    </a:lnTo>
                    <a:lnTo>
                      <a:pt x="0" y="39"/>
                    </a:lnTo>
                    <a:lnTo>
                      <a:pt x="16" y="15"/>
                    </a:lnTo>
                    <a:lnTo>
                      <a:pt x="56" y="0"/>
                    </a:lnTo>
                    <a:lnTo>
                      <a:pt x="119" y="0"/>
                    </a:lnTo>
                    <a:lnTo>
                      <a:pt x="198" y="8"/>
                    </a:lnTo>
                    <a:lnTo>
                      <a:pt x="277" y="23"/>
                    </a:lnTo>
                    <a:lnTo>
                      <a:pt x="388" y="39"/>
                    </a:lnTo>
                    <a:lnTo>
                      <a:pt x="475" y="39"/>
                    </a:lnTo>
                    <a:lnTo>
                      <a:pt x="586" y="23"/>
                    </a:lnTo>
                    <a:lnTo>
                      <a:pt x="713" y="0"/>
                    </a:lnTo>
                    <a:lnTo>
                      <a:pt x="412" y="483"/>
                    </a:lnTo>
                    <a:lnTo>
                      <a:pt x="681" y="887"/>
                    </a:lnTo>
                    <a:lnTo>
                      <a:pt x="634" y="903"/>
                    </a:lnTo>
                    <a:lnTo>
                      <a:pt x="515" y="918"/>
                    </a:lnTo>
                    <a:lnTo>
                      <a:pt x="396" y="926"/>
                    </a:lnTo>
                    <a:lnTo>
                      <a:pt x="333" y="926"/>
                    </a:lnTo>
                    <a:lnTo>
                      <a:pt x="285" y="911"/>
                    </a:lnTo>
                    <a:lnTo>
                      <a:pt x="285" y="148"/>
                    </a:lnTo>
                    <a:close/>
                  </a:path>
                </a:pathLst>
              </a:custGeom>
              <a:gradFill rotWithShape="1">
                <a:gsLst>
                  <a:gs pos="0">
                    <a:schemeClr val="accent1"/>
                  </a:gs>
                  <a:gs pos="50000">
                    <a:schemeClr val="accent1">
                      <a:gamma/>
                      <a:tint val="50980"/>
                      <a:invGamma/>
                    </a:schemeClr>
                  </a:gs>
                  <a:gs pos="100000">
                    <a:schemeClr val="accent1"/>
                  </a:gs>
                </a:gsLst>
                <a:lin ang="5400000" scaled="1"/>
              </a:gradFill>
              <a:ln w="6350" cap="flat">
                <a:solidFill>
                  <a:srgbClr val="000000"/>
                </a:solidFill>
                <a:prstDash val="solid"/>
                <a:round/>
                <a:headEnd/>
                <a:tailEnd/>
              </a:ln>
              <a:effectLst/>
            </p:spPr>
            <p:txBody>
              <a:bodyPr wrap="none" anchor="ctr">
                <a:spAutoFit/>
              </a:bodyPr>
              <a:lstStyle/>
              <a:p>
                <a:pPr fontAlgn="base">
                  <a:spcBef>
                    <a:spcPct val="0"/>
                  </a:spcBef>
                  <a:spcAft>
                    <a:spcPct val="0"/>
                  </a:spcAft>
                  <a:defRPr/>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sp>
          <p:nvSpPr>
            <p:cNvPr id="23557" name="Text Box 31">
              <a:extLst>
                <a:ext uri="{FF2B5EF4-FFF2-40B4-BE49-F238E27FC236}">
                  <a16:creationId xmlns:a16="http://schemas.microsoft.com/office/drawing/2014/main" id="{278CC00E-583C-6C90-F0D8-3AC5ACB2188F}"/>
                </a:ext>
              </a:extLst>
            </p:cNvPr>
            <p:cNvSpPr txBox="1">
              <a:spLocks noChangeArrowheads="1"/>
            </p:cNvSpPr>
            <p:nvPr/>
          </p:nvSpPr>
          <p:spPr bwMode="auto">
            <a:xfrm>
              <a:off x="1973" y="2125"/>
              <a:ext cx="2086"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50000"/>
                </a:spcBef>
                <a:spcAft>
                  <a:spcPct val="0"/>
                </a:spcAft>
                <a:buClr>
                  <a:srgbClr val="FF3300"/>
                </a:buClr>
                <a:buSzPct val="70000"/>
                <a:buNone/>
              </a:pPr>
              <a:r>
                <a:rPr kumimoji="1" lang="zh-CN" altLang="en-US" sz="5400" b="1">
                  <a:solidFill>
                    <a:srgbClr val="000000"/>
                  </a:solidFill>
                  <a:latin typeface="Times New Roman" panose="02020603050405020304" pitchFamily="18" charset="0"/>
                  <a:ea typeface="隶书" pitchFamily="49" charset="-122"/>
                </a:rPr>
                <a:t>前言结束</a:t>
              </a:r>
            </a:p>
          </p:txBody>
        </p:sp>
      </p:grpSp>
    </p:spTree>
  </p:cSld>
  <p:clrMapOvr>
    <a:masterClrMapping/>
  </p:clrMapOvr>
  <p:transition spd="med">
    <p:diamon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DDC72A9-EEA2-76C2-01A0-F209A1988041}"/>
              </a:ext>
            </a:extLst>
          </p:cNvPr>
          <p:cNvSpPr>
            <a:spLocks noGrp="1" noChangeArrowheads="1"/>
          </p:cNvSpPr>
          <p:nvPr>
            <p:ph type="ctrTitle"/>
          </p:nvPr>
        </p:nvSpPr>
        <p:spPr>
          <a:xfrm>
            <a:off x="2209800" y="415926"/>
            <a:ext cx="7772400" cy="1128713"/>
          </a:xfrm>
        </p:spPr>
        <p:txBody>
          <a:bodyPr/>
          <a:lstStyle/>
          <a:p>
            <a:pPr eaLnBrk="1" hangingPunct="1"/>
            <a:r>
              <a:rPr lang="zh-CN" altLang="en-US" sz="6600"/>
              <a:t>技术经济学</a:t>
            </a:r>
          </a:p>
        </p:txBody>
      </p:sp>
      <p:sp>
        <p:nvSpPr>
          <p:cNvPr id="5123" name="Rectangle 3">
            <a:extLst>
              <a:ext uri="{FF2B5EF4-FFF2-40B4-BE49-F238E27FC236}">
                <a16:creationId xmlns:a16="http://schemas.microsoft.com/office/drawing/2014/main" id="{D7FC40D0-FB95-02D5-E815-6800ACCCD881}"/>
              </a:ext>
            </a:extLst>
          </p:cNvPr>
          <p:cNvSpPr>
            <a:spLocks noGrp="1" noChangeArrowheads="1"/>
          </p:cNvSpPr>
          <p:nvPr>
            <p:ph type="subTitle" idx="1"/>
          </p:nvPr>
        </p:nvSpPr>
        <p:spPr>
          <a:xfrm>
            <a:off x="2495550" y="2276475"/>
            <a:ext cx="6624638" cy="3168650"/>
          </a:xfrm>
        </p:spPr>
        <p:txBody>
          <a:bodyPr/>
          <a:lstStyle/>
          <a:p>
            <a:pPr marL="0" indent="0" algn="l" eaLnBrk="1" hangingPunct="1"/>
            <a:r>
              <a:rPr lang="zh-CN" altLang="en-US"/>
              <a:t>本讲内容</a:t>
            </a:r>
            <a:r>
              <a:rPr lang="en-US" altLang="zh-CN"/>
              <a:t>--</a:t>
            </a:r>
            <a:r>
              <a:rPr lang="zh-CN" altLang="en-US">
                <a:solidFill>
                  <a:schemeClr val="tx1"/>
                </a:solidFill>
              </a:rPr>
              <a:t>绪    论</a:t>
            </a:r>
          </a:p>
          <a:p>
            <a:pPr lvl="1" algn="l" eaLnBrk="1" hangingPunct="1"/>
            <a:r>
              <a:rPr lang="zh-CN" altLang="en-US"/>
              <a:t>技术实践活动及其要素</a:t>
            </a:r>
          </a:p>
          <a:p>
            <a:pPr lvl="1" algn="l" eaLnBrk="1" hangingPunct="1"/>
            <a:r>
              <a:rPr lang="zh-CN" altLang="en-US"/>
              <a:t>技术经济学及其原理</a:t>
            </a:r>
          </a:p>
          <a:p>
            <a:pPr lvl="1" algn="l" eaLnBrk="1" hangingPunct="1"/>
            <a:r>
              <a:rPr lang="zh-CN" altLang="en-US"/>
              <a:t>技术经济分析的过程和步骤</a:t>
            </a:r>
          </a:p>
          <a:p>
            <a:pPr lvl="1" algn="l" eaLnBrk="1" hangingPunct="1"/>
            <a:r>
              <a:rPr lang="zh-CN" altLang="en-US"/>
              <a:t>技术经济分析人员应具备的知识和能力</a:t>
            </a:r>
          </a:p>
        </p:txBody>
      </p:sp>
      <p:sp>
        <p:nvSpPr>
          <p:cNvPr id="2" name="文本框 1">
            <a:extLst>
              <a:ext uri="{FF2B5EF4-FFF2-40B4-BE49-F238E27FC236}">
                <a16:creationId xmlns:a16="http://schemas.microsoft.com/office/drawing/2014/main" id="{18D3166B-EFDD-4B33-AFE9-506621429F45}"/>
              </a:ext>
            </a:extLst>
          </p:cNvPr>
          <p:cNvSpPr txBox="1"/>
          <p:nvPr/>
        </p:nvSpPr>
        <p:spPr>
          <a:xfrm>
            <a:off x="2906514" y="5946129"/>
            <a:ext cx="7075687" cy="369332"/>
          </a:xfrm>
          <a:prstGeom prst="rect">
            <a:avLst/>
          </a:prstGeom>
          <a:noFill/>
        </p:spPr>
        <p:txBody>
          <a:bodyPr wrap="square" rtlCol="0">
            <a:spAutoFit/>
          </a:bodyPr>
          <a:lstStyle/>
          <a:p>
            <a:pPr eaLnBrk="0" fontAlgn="base" hangingPunct="0">
              <a:spcBef>
                <a:spcPct val="0"/>
              </a:spcBef>
              <a:spcAft>
                <a:spcPct val="0"/>
              </a:spcAft>
            </a:pPr>
            <a:r>
              <a:rPr lang="zh-CN" altLang="en-US" dirty="0">
                <a:solidFill>
                  <a:srgbClr val="000000"/>
                </a:solidFill>
                <a:latin typeface="Tahoma" panose="020B0604030504040204" pitchFamily="34" charset="0"/>
                <a:ea typeface="宋体" panose="02010600030101010101" pitchFamily="2" charset="-122"/>
              </a:rPr>
              <a:t>主讲人：</a:t>
            </a:r>
            <a:r>
              <a:rPr kumimoji="1" lang="zh-CN" altLang="en-US" dirty="0">
                <a:solidFill>
                  <a:srgbClr val="000000"/>
                </a:solidFill>
                <a:latin typeface="+mn-ea"/>
                <a:ea typeface="隶书"/>
              </a:rPr>
              <a:t>邓田娟</a:t>
            </a:r>
            <a:r>
              <a:rPr lang="zh-CN" altLang="en-US" dirty="0">
                <a:solidFill>
                  <a:srgbClr val="000000"/>
                </a:solidFill>
                <a:latin typeface="Tahoma" panose="020B0604030504040204" pitchFamily="34" charset="0"/>
                <a:ea typeface="宋体" panose="02010600030101010101" pitchFamily="2" charset="-122"/>
              </a:rPr>
              <a:t>       </a:t>
            </a:r>
            <a:r>
              <a:rPr kumimoji="1" lang="zh-CN" altLang="en-US" dirty="0">
                <a:solidFill>
                  <a:srgbClr val="000000"/>
                </a:solidFill>
                <a:latin typeface="Tahoma" panose="020B0604030504040204" pitchFamily="34" charset="0"/>
                <a:ea typeface="宋体" panose="02010600030101010101" pitchFamily="2" charset="-122"/>
              </a:rPr>
              <a:t>联系方式：</a:t>
            </a:r>
            <a:r>
              <a:rPr kumimoji="1" lang="zh-CN" altLang="en-US" dirty="0">
                <a:solidFill>
                  <a:srgbClr val="000000"/>
                </a:solidFill>
                <a:latin typeface="华文行楷"/>
                <a:ea typeface="华文行楷"/>
              </a:rPr>
              <a:t>飞书（最推荐！）</a:t>
            </a:r>
          </a:p>
        </p:txBody>
      </p:sp>
    </p:spTree>
  </p:cSld>
  <p:clrMapOvr>
    <a:masterClrMapping/>
  </p:clrMapOvr>
  <p:transition spd="slow">
    <p:pull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a:extLst>
              <a:ext uri="{FF2B5EF4-FFF2-40B4-BE49-F238E27FC236}">
                <a16:creationId xmlns:a16="http://schemas.microsoft.com/office/drawing/2014/main" id="{8C236391-3CB0-B2C7-2467-9FF4951DB5E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1EF9922F-EE55-B842-ACD8-EA5D105AD7E2}"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16</a:t>
            </a:fld>
            <a:endParaRPr kumimoji="0" lang="en-US" altLang="zh-CN" sz="1000">
              <a:solidFill>
                <a:srgbClr val="808080"/>
              </a:solidFill>
              <a:ea typeface="华文行楷" panose="02010800040101010101" pitchFamily="2" charset="-122"/>
            </a:endParaRPr>
          </a:p>
        </p:txBody>
      </p:sp>
      <p:sp>
        <p:nvSpPr>
          <p:cNvPr id="6147" name="Rectangle 2">
            <a:extLst>
              <a:ext uri="{FF2B5EF4-FFF2-40B4-BE49-F238E27FC236}">
                <a16:creationId xmlns:a16="http://schemas.microsoft.com/office/drawing/2014/main" id="{50E29BDD-72C2-01C7-71CE-08F50F11CCE0}"/>
              </a:ext>
            </a:extLst>
          </p:cNvPr>
          <p:cNvSpPr>
            <a:spLocks noGrp="1" noChangeArrowheads="1"/>
          </p:cNvSpPr>
          <p:nvPr>
            <p:ph type="title"/>
          </p:nvPr>
        </p:nvSpPr>
        <p:spPr/>
        <p:txBody>
          <a:bodyPr/>
          <a:lstStyle/>
          <a:p>
            <a:pPr eaLnBrk="1" hangingPunct="1"/>
            <a:r>
              <a:rPr lang="zh-CN" altLang="en-US"/>
              <a:t>技术经济活动及其要素</a:t>
            </a:r>
          </a:p>
        </p:txBody>
      </p:sp>
      <p:sp>
        <p:nvSpPr>
          <p:cNvPr id="6148" name="Rectangle 3">
            <a:extLst>
              <a:ext uri="{FF2B5EF4-FFF2-40B4-BE49-F238E27FC236}">
                <a16:creationId xmlns:a16="http://schemas.microsoft.com/office/drawing/2014/main" id="{31F71044-316B-3295-8EC3-74EF9C1267BA}"/>
              </a:ext>
            </a:extLst>
          </p:cNvPr>
          <p:cNvSpPr>
            <a:spLocks noGrp="1" noChangeArrowheads="1"/>
          </p:cNvSpPr>
          <p:nvPr>
            <p:ph type="body" idx="1"/>
          </p:nvPr>
        </p:nvSpPr>
        <p:spPr/>
        <p:txBody>
          <a:bodyPr/>
          <a:lstStyle/>
          <a:p>
            <a:pPr marL="0" indent="0" eaLnBrk="1" hangingPunct="1">
              <a:buNone/>
            </a:pPr>
            <a:r>
              <a:rPr lang="zh-CN" altLang="en-US" dirty="0"/>
              <a:t>一、技术的含义</a:t>
            </a:r>
          </a:p>
        </p:txBody>
      </p:sp>
      <p:grpSp>
        <p:nvGrpSpPr>
          <p:cNvPr id="2" name="Group 4">
            <a:extLst>
              <a:ext uri="{FF2B5EF4-FFF2-40B4-BE49-F238E27FC236}">
                <a16:creationId xmlns:a16="http://schemas.microsoft.com/office/drawing/2014/main" id="{54B84E52-C42D-BFA3-EAE5-79CE28C8E274}"/>
              </a:ext>
            </a:extLst>
          </p:cNvPr>
          <p:cNvGrpSpPr>
            <a:grpSpLocks/>
          </p:cNvGrpSpPr>
          <p:nvPr/>
        </p:nvGrpSpPr>
        <p:grpSpPr bwMode="auto">
          <a:xfrm>
            <a:off x="6685673" y="1791886"/>
            <a:ext cx="3468192" cy="2059705"/>
            <a:chOff x="3152" y="1838"/>
            <a:chExt cx="1315" cy="1673"/>
          </a:xfrm>
        </p:grpSpPr>
        <p:sp>
          <p:nvSpPr>
            <p:cNvPr id="6158" name="Freeform 5">
              <a:extLst>
                <a:ext uri="{FF2B5EF4-FFF2-40B4-BE49-F238E27FC236}">
                  <a16:creationId xmlns:a16="http://schemas.microsoft.com/office/drawing/2014/main" id="{5B2201D8-98D6-3EC8-581D-195ED98E2BB8}"/>
                </a:ext>
              </a:extLst>
            </p:cNvPr>
            <p:cNvSpPr>
              <a:spLocks/>
            </p:cNvSpPr>
            <p:nvPr/>
          </p:nvSpPr>
          <p:spPr bwMode="auto">
            <a:xfrm>
              <a:off x="3152" y="2965"/>
              <a:ext cx="1315" cy="225"/>
            </a:xfrm>
            <a:custGeom>
              <a:avLst/>
              <a:gdLst>
                <a:gd name="T0" fmla="*/ 0 w 2475"/>
                <a:gd name="T1" fmla="*/ 0 h 2076"/>
                <a:gd name="T2" fmla="*/ 346 w 2475"/>
                <a:gd name="T3" fmla="*/ 33 h 2076"/>
                <a:gd name="T4" fmla="*/ 699 w 2475"/>
                <a:gd name="T5" fmla="*/ 0 h 2076"/>
                <a:gd name="T6" fmla="*/ 699 w 2475"/>
                <a:gd name="T7" fmla="*/ 1397 h 2076"/>
                <a:gd name="T8" fmla="*/ 0 w 2475"/>
                <a:gd name="T9" fmla="*/ 1397 h 2076"/>
                <a:gd name="T10" fmla="*/ 0 w 2475"/>
                <a:gd name="T11" fmla="*/ 0 h 2076"/>
                <a:gd name="T12" fmla="*/ 0 60000 65536"/>
                <a:gd name="T13" fmla="*/ 0 60000 65536"/>
                <a:gd name="T14" fmla="*/ 0 60000 65536"/>
                <a:gd name="T15" fmla="*/ 0 60000 65536"/>
                <a:gd name="T16" fmla="*/ 0 60000 65536"/>
                <a:gd name="T17" fmla="*/ 0 60000 65536"/>
                <a:gd name="T18" fmla="*/ 0 w 2475"/>
                <a:gd name="T19" fmla="*/ 0 h 2076"/>
                <a:gd name="T20" fmla="*/ 2475 w 2475"/>
                <a:gd name="T21" fmla="*/ 2076 h 2076"/>
              </a:gdLst>
              <a:ahLst/>
              <a:cxnLst>
                <a:cxn ang="T12">
                  <a:pos x="T0" y="T1"/>
                </a:cxn>
                <a:cxn ang="T13">
                  <a:pos x="T2" y="T3"/>
                </a:cxn>
                <a:cxn ang="T14">
                  <a:pos x="T4" y="T5"/>
                </a:cxn>
                <a:cxn ang="T15">
                  <a:pos x="T6" y="T7"/>
                </a:cxn>
                <a:cxn ang="T16">
                  <a:pos x="T8" y="T9"/>
                </a:cxn>
                <a:cxn ang="T17">
                  <a:pos x="T10" y="T11"/>
                </a:cxn>
              </a:cxnLst>
              <a:rect l="T18" t="T19" r="T20" b="T21"/>
              <a:pathLst>
                <a:path w="2475" h="2076">
                  <a:moveTo>
                    <a:pt x="0" y="0"/>
                  </a:moveTo>
                  <a:lnTo>
                    <a:pt x="1228" y="49"/>
                  </a:lnTo>
                  <a:lnTo>
                    <a:pt x="2475" y="0"/>
                  </a:lnTo>
                  <a:lnTo>
                    <a:pt x="2475" y="2076"/>
                  </a:lnTo>
                  <a:lnTo>
                    <a:pt x="0" y="2076"/>
                  </a:lnTo>
                  <a:lnTo>
                    <a:pt x="0" y="0"/>
                  </a:lnTo>
                  <a:close/>
                </a:path>
              </a:pathLst>
            </a:custGeom>
            <a:gradFill rotWithShape="1">
              <a:gsLst>
                <a:gs pos="0">
                  <a:srgbClr val="E7F1F9"/>
                </a:gs>
                <a:gs pos="100000">
                  <a:srgbClr val="F7FAFD"/>
                </a:gs>
              </a:gsLst>
              <a:lin ang="5400000" scaled="1"/>
            </a:gradFill>
            <a:ln w="6350">
              <a:solidFill>
                <a:schemeClr val="tx1"/>
              </a:solidFill>
              <a:round/>
              <a:headEnd/>
              <a:tailEnd/>
            </a:ln>
          </p:spPr>
          <p:txBody>
            <a:bodyPr lIns="0" tIns="0" rIns="0" bIns="0" anchor="ctr">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159" name="Rectangle 6">
              <a:extLst>
                <a:ext uri="{FF2B5EF4-FFF2-40B4-BE49-F238E27FC236}">
                  <a16:creationId xmlns:a16="http://schemas.microsoft.com/office/drawing/2014/main" id="{518C4E21-5344-F72B-4BF5-84B5862041EF}"/>
                </a:ext>
              </a:extLst>
            </p:cNvPr>
            <p:cNvSpPr>
              <a:spLocks noChangeArrowheads="1"/>
            </p:cNvSpPr>
            <p:nvPr/>
          </p:nvSpPr>
          <p:spPr bwMode="auto">
            <a:xfrm>
              <a:off x="3152" y="2295"/>
              <a:ext cx="1315" cy="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30000"/>
                </a:lnSpc>
                <a:spcBef>
                  <a:spcPct val="0"/>
                </a:spcBef>
                <a:spcAft>
                  <a:spcPct val="0"/>
                </a:spcAft>
                <a:buClrTx/>
                <a:buSzPct val="70000"/>
                <a:buFont typeface="Wingdings" pitchFamily="2" charset="2"/>
                <a:buChar char="l"/>
              </a:pPr>
              <a:r>
                <a:rPr kumimoji="0" lang="zh-CN" altLang="en-US" sz="1800" b="1" dirty="0">
                  <a:solidFill>
                    <a:srgbClr val="000000"/>
                  </a:solidFill>
                  <a:latin typeface="幼圆" pitchFamily="49" charset="-122"/>
                  <a:ea typeface="幼圆" pitchFamily="49" charset="-122"/>
                </a:rPr>
                <a:t>指技术的表现形态，包括体现为机器、设备等的物质技术，与体现为工艺、方法等的非物质技术</a:t>
              </a:r>
            </a:p>
          </p:txBody>
        </p:sp>
        <p:sp>
          <p:nvSpPr>
            <p:cNvPr id="6160" name="AutoShape 7">
              <a:extLst>
                <a:ext uri="{FF2B5EF4-FFF2-40B4-BE49-F238E27FC236}">
                  <a16:creationId xmlns:a16="http://schemas.microsoft.com/office/drawing/2014/main" id="{1F3877FC-CCCC-C1B0-DF9F-D47F9AF45EBF}"/>
                </a:ext>
              </a:extLst>
            </p:cNvPr>
            <p:cNvSpPr>
              <a:spLocks noChangeArrowheads="1"/>
            </p:cNvSpPr>
            <p:nvPr/>
          </p:nvSpPr>
          <p:spPr bwMode="auto">
            <a:xfrm rot="5400000">
              <a:off x="3655" y="1351"/>
              <a:ext cx="296" cy="1269"/>
            </a:xfrm>
            <a:prstGeom prst="homePlate">
              <a:avLst>
                <a:gd name="adj" fmla="val 15185"/>
              </a:avLst>
            </a:prstGeom>
            <a:gradFill rotWithShape="1">
              <a:gsLst>
                <a:gs pos="0">
                  <a:srgbClr val="013239"/>
                </a:gs>
                <a:gs pos="100000">
                  <a:srgbClr val="036D7B"/>
                </a:gs>
              </a:gsLst>
              <a:lin ang="5400000" scaled="1"/>
            </a:gradFill>
            <a:ln>
              <a:noFill/>
            </a:ln>
            <a:effectLst>
              <a:prstShdw prst="shdw17" dist="17961" dir="2700000">
                <a:srgbClr val="02414A"/>
              </a:prstShdw>
            </a:effectLst>
            <a:extLst>
              <a:ext uri="{91240B29-F687-4F45-9708-019B960494DF}">
                <a14:hiddenLine xmlns:a14="http://schemas.microsoft.com/office/drawing/2010/main" w="6350" algn="ctr">
                  <a:solidFill>
                    <a:srgbClr val="000000"/>
                  </a:solidFill>
                  <a:miter lim="800000"/>
                  <a:headEnd/>
                  <a:tailEnd/>
                </a14:hiddenLine>
              </a:ext>
            </a:extLst>
          </p:spPr>
          <p:txBody>
            <a:bodyPr rot="10800000" vert="eaVert"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2200" b="1" dirty="0">
                  <a:solidFill>
                    <a:srgbClr val="FFFFFF"/>
                  </a:solidFill>
                  <a:latin typeface="幼圆" pitchFamily="49" charset="-122"/>
                  <a:ea typeface="幼圆" pitchFamily="49" charset="-122"/>
                </a:rPr>
                <a:t>狭义的技术</a:t>
              </a:r>
            </a:p>
          </p:txBody>
        </p:sp>
      </p:grpSp>
      <p:grpSp>
        <p:nvGrpSpPr>
          <p:cNvPr id="3" name="Group 8">
            <a:extLst>
              <a:ext uri="{FF2B5EF4-FFF2-40B4-BE49-F238E27FC236}">
                <a16:creationId xmlns:a16="http://schemas.microsoft.com/office/drawing/2014/main" id="{DAFD7C1C-9019-FBEB-264F-A47F2C139CA6}"/>
              </a:ext>
            </a:extLst>
          </p:cNvPr>
          <p:cNvGrpSpPr>
            <a:grpSpLocks/>
          </p:cNvGrpSpPr>
          <p:nvPr/>
        </p:nvGrpSpPr>
        <p:grpSpPr bwMode="auto">
          <a:xfrm>
            <a:off x="2994446" y="1791807"/>
            <a:ext cx="3149004" cy="2089852"/>
            <a:chOff x="3145" y="1841"/>
            <a:chExt cx="1322" cy="1695"/>
          </a:xfrm>
        </p:grpSpPr>
        <p:sp>
          <p:nvSpPr>
            <p:cNvPr id="6155" name="Freeform 9">
              <a:extLst>
                <a:ext uri="{FF2B5EF4-FFF2-40B4-BE49-F238E27FC236}">
                  <a16:creationId xmlns:a16="http://schemas.microsoft.com/office/drawing/2014/main" id="{D880A5FC-A468-234F-EDFF-C785CDD0497E}"/>
                </a:ext>
              </a:extLst>
            </p:cNvPr>
            <p:cNvSpPr>
              <a:spLocks/>
            </p:cNvSpPr>
            <p:nvPr/>
          </p:nvSpPr>
          <p:spPr bwMode="auto">
            <a:xfrm>
              <a:off x="3152" y="2965"/>
              <a:ext cx="1315" cy="225"/>
            </a:xfrm>
            <a:custGeom>
              <a:avLst/>
              <a:gdLst>
                <a:gd name="T0" fmla="*/ 0 w 2475"/>
                <a:gd name="T1" fmla="*/ 0 h 2076"/>
                <a:gd name="T2" fmla="*/ 346 w 2475"/>
                <a:gd name="T3" fmla="*/ 33 h 2076"/>
                <a:gd name="T4" fmla="*/ 699 w 2475"/>
                <a:gd name="T5" fmla="*/ 0 h 2076"/>
                <a:gd name="T6" fmla="*/ 699 w 2475"/>
                <a:gd name="T7" fmla="*/ 1397 h 2076"/>
                <a:gd name="T8" fmla="*/ 0 w 2475"/>
                <a:gd name="T9" fmla="*/ 1397 h 2076"/>
                <a:gd name="T10" fmla="*/ 0 w 2475"/>
                <a:gd name="T11" fmla="*/ 0 h 2076"/>
                <a:gd name="T12" fmla="*/ 0 60000 65536"/>
                <a:gd name="T13" fmla="*/ 0 60000 65536"/>
                <a:gd name="T14" fmla="*/ 0 60000 65536"/>
                <a:gd name="T15" fmla="*/ 0 60000 65536"/>
                <a:gd name="T16" fmla="*/ 0 60000 65536"/>
                <a:gd name="T17" fmla="*/ 0 60000 65536"/>
                <a:gd name="T18" fmla="*/ 0 w 2475"/>
                <a:gd name="T19" fmla="*/ 0 h 2076"/>
                <a:gd name="T20" fmla="*/ 2475 w 2475"/>
                <a:gd name="T21" fmla="*/ 2076 h 2076"/>
              </a:gdLst>
              <a:ahLst/>
              <a:cxnLst>
                <a:cxn ang="T12">
                  <a:pos x="T0" y="T1"/>
                </a:cxn>
                <a:cxn ang="T13">
                  <a:pos x="T2" y="T3"/>
                </a:cxn>
                <a:cxn ang="T14">
                  <a:pos x="T4" y="T5"/>
                </a:cxn>
                <a:cxn ang="T15">
                  <a:pos x="T6" y="T7"/>
                </a:cxn>
                <a:cxn ang="T16">
                  <a:pos x="T8" y="T9"/>
                </a:cxn>
                <a:cxn ang="T17">
                  <a:pos x="T10" y="T11"/>
                </a:cxn>
              </a:cxnLst>
              <a:rect l="T18" t="T19" r="T20" b="T21"/>
              <a:pathLst>
                <a:path w="2475" h="2076">
                  <a:moveTo>
                    <a:pt x="0" y="0"/>
                  </a:moveTo>
                  <a:lnTo>
                    <a:pt x="1228" y="49"/>
                  </a:lnTo>
                  <a:lnTo>
                    <a:pt x="2475" y="0"/>
                  </a:lnTo>
                  <a:lnTo>
                    <a:pt x="2475" y="2076"/>
                  </a:lnTo>
                  <a:lnTo>
                    <a:pt x="0" y="2076"/>
                  </a:lnTo>
                  <a:lnTo>
                    <a:pt x="0" y="0"/>
                  </a:lnTo>
                  <a:close/>
                </a:path>
              </a:pathLst>
            </a:custGeom>
            <a:gradFill rotWithShape="1">
              <a:gsLst>
                <a:gs pos="0">
                  <a:srgbClr val="E7F1F9"/>
                </a:gs>
                <a:gs pos="100000">
                  <a:srgbClr val="F7FAFD"/>
                </a:gs>
              </a:gsLst>
              <a:lin ang="5400000" scaled="1"/>
            </a:gradFill>
            <a:ln w="6350">
              <a:solidFill>
                <a:schemeClr val="tx1"/>
              </a:solidFill>
              <a:round/>
              <a:headEnd/>
              <a:tailEnd/>
            </a:ln>
          </p:spPr>
          <p:txBody>
            <a:bodyPr lIns="0" tIns="0" rIns="0" bIns="0" anchor="ctr">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156" name="Rectangle 10">
              <a:extLst>
                <a:ext uri="{FF2B5EF4-FFF2-40B4-BE49-F238E27FC236}">
                  <a16:creationId xmlns:a16="http://schemas.microsoft.com/office/drawing/2014/main" id="{7FC660FB-0321-2A34-73CF-2B8C1DB3E1FD}"/>
                </a:ext>
              </a:extLst>
            </p:cNvPr>
            <p:cNvSpPr>
              <a:spLocks noChangeArrowheads="1"/>
            </p:cNvSpPr>
            <p:nvPr/>
          </p:nvSpPr>
          <p:spPr bwMode="auto">
            <a:xfrm>
              <a:off x="3145" y="2321"/>
              <a:ext cx="1315"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30000"/>
                </a:lnSpc>
                <a:spcBef>
                  <a:spcPct val="0"/>
                </a:spcBef>
                <a:spcAft>
                  <a:spcPct val="0"/>
                </a:spcAft>
                <a:buClrTx/>
                <a:buSzPct val="70000"/>
                <a:buFont typeface="Wingdings" pitchFamily="2" charset="2"/>
                <a:buChar char="l"/>
              </a:pPr>
              <a:r>
                <a:rPr kumimoji="0" lang="zh-CN" altLang="en-US" sz="1800" b="1" dirty="0">
                  <a:solidFill>
                    <a:srgbClr val="000000"/>
                  </a:solidFill>
                  <a:latin typeface="幼圆" pitchFamily="49" charset="-122"/>
                  <a:ea typeface="幼圆" pitchFamily="49" charset="-122"/>
                </a:rPr>
                <a:t>科学知识、技术能力和物质手段等要素结合所形成的一个能够改造自然的运动系统</a:t>
              </a:r>
            </a:p>
          </p:txBody>
        </p:sp>
        <p:sp>
          <p:nvSpPr>
            <p:cNvPr id="6157" name="AutoShape 11">
              <a:extLst>
                <a:ext uri="{FF2B5EF4-FFF2-40B4-BE49-F238E27FC236}">
                  <a16:creationId xmlns:a16="http://schemas.microsoft.com/office/drawing/2014/main" id="{42AA979D-5578-C6CF-4C3C-F394DF4FC865}"/>
                </a:ext>
              </a:extLst>
            </p:cNvPr>
            <p:cNvSpPr>
              <a:spLocks noChangeArrowheads="1"/>
            </p:cNvSpPr>
            <p:nvPr/>
          </p:nvSpPr>
          <p:spPr bwMode="auto">
            <a:xfrm rot="5400000">
              <a:off x="3656" y="1354"/>
              <a:ext cx="296" cy="1269"/>
            </a:xfrm>
            <a:prstGeom prst="homePlate">
              <a:avLst>
                <a:gd name="adj" fmla="val 15185"/>
              </a:avLst>
            </a:prstGeom>
            <a:gradFill rotWithShape="1">
              <a:gsLst>
                <a:gs pos="0">
                  <a:srgbClr val="013239"/>
                </a:gs>
                <a:gs pos="100000">
                  <a:srgbClr val="036D7B"/>
                </a:gs>
              </a:gsLst>
              <a:lin ang="5400000" scaled="1"/>
            </a:gradFill>
            <a:ln>
              <a:noFill/>
            </a:ln>
            <a:effectLst>
              <a:prstShdw prst="shdw17" dist="17961" dir="2700000">
                <a:srgbClr val="02414A"/>
              </a:prstShdw>
            </a:effectLst>
            <a:extLst>
              <a:ext uri="{91240B29-F687-4F45-9708-019B960494DF}">
                <a14:hiddenLine xmlns:a14="http://schemas.microsoft.com/office/drawing/2010/main" w="6350" algn="ctr">
                  <a:solidFill>
                    <a:srgbClr val="000000"/>
                  </a:solidFill>
                  <a:miter lim="800000"/>
                  <a:headEnd/>
                  <a:tailEnd/>
                </a14:hiddenLine>
              </a:ext>
            </a:extLst>
          </p:spPr>
          <p:txBody>
            <a:bodyPr rot="10800000" vert="eaVert"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2200" b="1">
                  <a:solidFill>
                    <a:srgbClr val="FFFFFF"/>
                  </a:solidFill>
                  <a:latin typeface="幼圆" pitchFamily="49" charset="-122"/>
                  <a:ea typeface="幼圆" pitchFamily="49" charset="-122"/>
                </a:rPr>
                <a:t>广义的技术</a:t>
              </a:r>
            </a:p>
          </p:txBody>
        </p:sp>
      </p:grpSp>
      <p:grpSp>
        <p:nvGrpSpPr>
          <p:cNvPr id="4" name="Group 12">
            <a:extLst>
              <a:ext uri="{FF2B5EF4-FFF2-40B4-BE49-F238E27FC236}">
                <a16:creationId xmlns:a16="http://schemas.microsoft.com/office/drawing/2014/main" id="{75B19430-20C5-EDBA-5F76-488B87929430}"/>
              </a:ext>
            </a:extLst>
          </p:cNvPr>
          <p:cNvGrpSpPr>
            <a:grpSpLocks/>
          </p:cNvGrpSpPr>
          <p:nvPr/>
        </p:nvGrpSpPr>
        <p:grpSpPr bwMode="auto">
          <a:xfrm>
            <a:off x="3791744" y="4510672"/>
            <a:ext cx="5351428" cy="2211878"/>
            <a:chOff x="3152" y="1881"/>
            <a:chExt cx="1315" cy="1277"/>
          </a:xfrm>
        </p:grpSpPr>
        <p:sp>
          <p:nvSpPr>
            <p:cNvPr id="6152" name="Freeform 13">
              <a:extLst>
                <a:ext uri="{FF2B5EF4-FFF2-40B4-BE49-F238E27FC236}">
                  <a16:creationId xmlns:a16="http://schemas.microsoft.com/office/drawing/2014/main" id="{1D54EA61-302C-EB17-5ABD-064A5FD3B5C4}"/>
                </a:ext>
              </a:extLst>
            </p:cNvPr>
            <p:cNvSpPr>
              <a:spLocks/>
            </p:cNvSpPr>
            <p:nvPr/>
          </p:nvSpPr>
          <p:spPr bwMode="auto">
            <a:xfrm>
              <a:off x="3152" y="2998"/>
              <a:ext cx="1315" cy="160"/>
            </a:xfrm>
            <a:custGeom>
              <a:avLst/>
              <a:gdLst>
                <a:gd name="T0" fmla="*/ 0 w 2475"/>
                <a:gd name="T1" fmla="*/ 0 h 2076"/>
                <a:gd name="T2" fmla="*/ 346 w 2475"/>
                <a:gd name="T3" fmla="*/ 33 h 2076"/>
                <a:gd name="T4" fmla="*/ 699 w 2475"/>
                <a:gd name="T5" fmla="*/ 0 h 2076"/>
                <a:gd name="T6" fmla="*/ 699 w 2475"/>
                <a:gd name="T7" fmla="*/ 1397 h 2076"/>
                <a:gd name="T8" fmla="*/ 0 w 2475"/>
                <a:gd name="T9" fmla="*/ 1397 h 2076"/>
                <a:gd name="T10" fmla="*/ 0 w 2475"/>
                <a:gd name="T11" fmla="*/ 0 h 2076"/>
                <a:gd name="T12" fmla="*/ 0 60000 65536"/>
                <a:gd name="T13" fmla="*/ 0 60000 65536"/>
                <a:gd name="T14" fmla="*/ 0 60000 65536"/>
                <a:gd name="T15" fmla="*/ 0 60000 65536"/>
                <a:gd name="T16" fmla="*/ 0 60000 65536"/>
                <a:gd name="T17" fmla="*/ 0 60000 65536"/>
                <a:gd name="T18" fmla="*/ 0 w 2475"/>
                <a:gd name="T19" fmla="*/ 0 h 2076"/>
                <a:gd name="T20" fmla="*/ 2475 w 2475"/>
                <a:gd name="T21" fmla="*/ 2076 h 2076"/>
              </a:gdLst>
              <a:ahLst/>
              <a:cxnLst>
                <a:cxn ang="T12">
                  <a:pos x="T0" y="T1"/>
                </a:cxn>
                <a:cxn ang="T13">
                  <a:pos x="T2" y="T3"/>
                </a:cxn>
                <a:cxn ang="T14">
                  <a:pos x="T4" y="T5"/>
                </a:cxn>
                <a:cxn ang="T15">
                  <a:pos x="T6" y="T7"/>
                </a:cxn>
                <a:cxn ang="T16">
                  <a:pos x="T8" y="T9"/>
                </a:cxn>
                <a:cxn ang="T17">
                  <a:pos x="T10" y="T11"/>
                </a:cxn>
              </a:cxnLst>
              <a:rect l="T18" t="T19" r="T20" b="T21"/>
              <a:pathLst>
                <a:path w="2475" h="2076">
                  <a:moveTo>
                    <a:pt x="0" y="0"/>
                  </a:moveTo>
                  <a:lnTo>
                    <a:pt x="1228" y="49"/>
                  </a:lnTo>
                  <a:lnTo>
                    <a:pt x="2475" y="0"/>
                  </a:lnTo>
                  <a:lnTo>
                    <a:pt x="2475" y="2076"/>
                  </a:lnTo>
                  <a:lnTo>
                    <a:pt x="0" y="2076"/>
                  </a:lnTo>
                  <a:lnTo>
                    <a:pt x="0" y="0"/>
                  </a:lnTo>
                  <a:close/>
                </a:path>
              </a:pathLst>
            </a:custGeom>
            <a:gradFill rotWithShape="1">
              <a:gsLst>
                <a:gs pos="0">
                  <a:srgbClr val="E7F1F9"/>
                </a:gs>
                <a:gs pos="100000">
                  <a:srgbClr val="F7FAFD"/>
                </a:gs>
              </a:gsLst>
              <a:lin ang="5400000" scaled="1"/>
            </a:gradFill>
            <a:ln w="6350">
              <a:solidFill>
                <a:schemeClr val="tx1"/>
              </a:solidFill>
              <a:round/>
              <a:headEnd/>
              <a:tailEnd/>
            </a:ln>
          </p:spPr>
          <p:txBody>
            <a:bodyPr lIns="0" tIns="0" rIns="0" bIns="0" anchor="ctr">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153" name="Rectangle 14">
              <a:extLst>
                <a:ext uri="{FF2B5EF4-FFF2-40B4-BE49-F238E27FC236}">
                  <a16:creationId xmlns:a16="http://schemas.microsoft.com/office/drawing/2014/main" id="{13535834-63A1-74AB-113E-7121EB7AD14C}"/>
                </a:ext>
              </a:extLst>
            </p:cNvPr>
            <p:cNvSpPr>
              <a:spLocks noChangeArrowheads="1"/>
            </p:cNvSpPr>
            <p:nvPr/>
          </p:nvSpPr>
          <p:spPr bwMode="auto">
            <a:xfrm>
              <a:off x="3203" y="2306"/>
              <a:ext cx="1212"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30000"/>
                </a:lnSpc>
                <a:spcBef>
                  <a:spcPct val="0"/>
                </a:spcBef>
                <a:spcAft>
                  <a:spcPct val="0"/>
                </a:spcAft>
                <a:buClrTx/>
                <a:buSzPct val="70000"/>
                <a:buFont typeface="Wingdings" pitchFamily="2" charset="2"/>
                <a:buChar char="l"/>
              </a:pPr>
              <a:r>
                <a:rPr kumimoji="0" lang="zh-CN" altLang="en-US" sz="1800" b="1" dirty="0">
                  <a:solidFill>
                    <a:srgbClr val="000000"/>
                  </a:solidFill>
                  <a:latin typeface="幼圆" pitchFamily="49" charset="-122"/>
                  <a:ea typeface="幼圆" pitchFamily="49" charset="-122"/>
                </a:rPr>
                <a:t>工程是依靠诸多技术的复杂组合来实现其预定目标，工程方案会带来什么影响需要依靠技术来判断</a:t>
              </a:r>
            </a:p>
          </p:txBody>
        </p:sp>
        <p:sp>
          <p:nvSpPr>
            <p:cNvPr id="6154" name="AutoShape 15">
              <a:extLst>
                <a:ext uri="{FF2B5EF4-FFF2-40B4-BE49-F238E27FC236}">
                  <a16:creationId xmlns:a16="http://schemas.microsoft.com/office/drawing/2014/main" id="{77CC22B4-3150-AA42-24B3-B6C63B083C58}"/>
                </a:ext>
              </a:extLst>
            </p:cNvPr>
            <p:cNvSpPr>
              <a:spLocks noChangeArrowheads="1"/>
            </p:cNvSpPr>
            <p:nvPr/>
          </p:nvSpPr>
          <p:spPr bwMode="auto">
            <a:xfrm rot="5400000">
              <a:off x="3698" y="1352"/>
              <a:ext cx="211" cy="1269"/>
            </a:xfrm>
            <a:prstGeom prst="homePlate">
              <a:avLst>
                <a:gd name="adj" fmla="val 15185"/>
              </a:avLst>
            </a:prstGeom>
            <a:gradFill rotWithShape="1">
              <a:gsLst>
                <a:gs pos="0">
                  <a:srgbClr val="013239"/>
                </a:gs>
                <a:gs pos="100000">
                  <a:srgbClr val="036D7B"/>
                </a:gs>
              </a:gsLst>
              <a:lin ang="5400000" scaled="1"/>
            </a:gradFill>
            <a:ln>
              <a:noFill/>
            </a:ln>
            <a:effectLst>
              <a:prstShdw prst="shdw17" dist="17961" dir="2700000">
                <a:srgbClr val="02414A"/>
              </a:prstShdw>
            </a:effectLst>
            <a:extLst>
              <a:ext uri="{91240B29-F687-4F45-9708-019B960494DF}">
                <a14:hiddenLine xmlns:a14="http://schemas.microsoft.com/office/drawing/2010/main" w="6350" algn="ctr">
                  <a:solidFill>
                    <a:srgbClr val="000000"/>
                  </a:solidFill>
                  <a:miter lim="800000"/>
                  <a:headEnd/>
                  <a:tailEnd/>
                </a14:hiddenLine>
              </a:ext>
            </a:extLst>
          </p:spPr>
          <p:txBody>
            <a:bodyPr rot="10800000" vert="eaVert"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2200" b="1" dirty="0">
                  <a:solidFill>
                    <a:srgbClr val="FFFFFF"/>
                  </a:solidFill>
                  <a:latin typeface="幼圆" pitchFamily="49" charset="-122"/>
                  <a:ea typeface="幼圆" pitchFamily="49" charset="-122"/>
                </a:rPr>
                <a:t>工程</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0" dur="1000" fill="hold"/>
                                        <p:tgtEl>
                                          <p:spTgt spid="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gtEl>
                                      </p:cBhvr>
                                    </p:animEffect>
                                  </p:childTnLst>
                                </p:cTn>
                              </p:par>
                            </p:childTnLst>
                          </p:cTn>
                        </p:par>
                        <p:par>
                          <p:cTn id="15" fill="hold" nodeType="afterGroup">
                            <p:stCondLst>
                              <p:cond delay="2000"/>
                            </p:stCondLst>
                            <p:childTnLst>
                              <p:par>
                                <p:cTn id="16" presetID="25" presetClass="entr" presetSubtype="0" fill="hold" nodeType="afterEffect">
                                  <p:stCondLst>
                                    <p:cond delay="500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1" dur="1000" fill="hold"/>
                                        <p:tgtEl>
                                          <p:spTgt spid="2"/>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2"/>
                                        </p:tgtEl>
                                      </p:cBhvr>
                                    </p:animEffect>
                                  </p:childTnLst>
                                </p:cTn>
                              </p:par>
                            </p:childTnLst>
                          </p:cTn>
                        </p:par>
                        <p:par>
                          <p:cTn id="26" fill="hold" nodeType="afterGroup">
                            <p:stCondLst>
                              <p:cond delay="8000"/>
                            </p:stCondLst>
                            <p:childTnLst>
                              <p:par>
                                <p:cTn id="27" presetID="25" presetClass="entr" presetSubtype="0" fill="hold" nodeType="afterEffect">
                                  <p:stCondLst>
                                    <p:cond delay="500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2" dur="1000" fill="hold"/>
                                        <p:tgtEl>
                                          <p:spTgt spid="4"/>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a:extLst>
              <a:ext uri="{FF2B5EF4-FFF2-40B4-BE49-F238E27FC236}">
                <a16:creationId xmlns:a16="http://schemas.microsoft.com/office/drawing/2014/main" id="{A0410BCA-09CB-5863-F107-EF745E03DC1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D5E9028F-68E9-CA4E-BCFA-412C8141FC9A}"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17</a:t>
            </a:fld>
            <a:endParaRPr kumimoji="0" lang="en-US" altLang="zh-CN" sz="1000">
              <a:solidFill>
                <a:srgbClr val="808080"/>
              </a:solidFill>
              <a:ea typeface="华文行楷" panose="02010800040101010101" pitchFamily="2" charset="-122"/>
            </a:endParaRPr>
          </a:p>
        </p:txBody>
      </p:sp>
      <p:sp>
        <p:nvSpPr>
          <p:cNvPr id="7171" name="Rectangle 2">
            <a:extLst>
              <a:ext uri="{FF2B5EF4-FFF2-40B4-BE49-F238E27FC236}">
                <a16:creationId xmlns:a16="http://schemas.microsoft.com/office/drawing/2014/main" id="{C8069FD2-A21A-CD20-4DB7-B60A22AB177B}"/>
              </a:ext>
            </a:extLst>
          </p:cNvPr>
          <p:cNvSpPr>
            <a:spLocks noGrp="1" noChangeArrowheads="1"/>
          </p:cNvSpPr>
          <p:nvPr>
            <p:ph type="title"/>
          </p:nvPr>
        </p:nvSpPr>
        <p:spPr/>
        <p:txBody>
          <a:bodyPr/>
          <a:lstStyle/>
          <a:p>
            <a:pPr eaLnBrk="1" hangingPunct="1"/>
            <a:r>
              <a:rPr lang="zh-CN" altLang="en-US"/>
              <a:t>技术经济活动及其要素</a:t>
            </a:r>
          </a:p>
        </p:txBody>
      </p:sp>
      <p:sp>
        <p:nvSpPr>
          <p:cNvPr id="7172" name="Rectangle 3">
            <a:extLst>
              <a:ext uri="{FF2B5EF4-FFF2-40B4-BE49-F238E27FC236}">
                <a16:creationId xmlns:a16="http://schemas.microsoft.com/office/drawing/2014/main" id="{A58725D6-8184-ACBC-976A-CE14A18FB720}"/>
              </a:ext>
            </a:extLst>
          </p:cNvPr>
          <p:cNvSpPr>
            <a:spLocks noGrp="1" noChangeArrowheads="1"/>
          </p:cNvSpPr>
          <p:nvPr>
            <p:ph type="body" idx="1"/>
          </p:nvPr>
        </p:nvSpPr>
        <p:spPr/>
        <p:txBody>
          <a:bodyPr/>
          <a:lstStyle/>
          <a:p>
            <a:pPr marL="0" indent="0" eaLnBrk="1" hangingPunct="1">
              <a:buNone/>
            </a:pPr>
            <a:r>
              <a:rPr lang="zh-CN" altLang="en-US"/>
              <a:t>二、经济的含义</a:t>
            </a:r>
          </a:p>
        </p:txBody>
      </p:sp>
      <p:sp>
        <p:nvSpPr>
          <p:cNvPr id="39952" name="AutoShape 16">
            <a:extLst>
              <a:ext uri="{FF2B5EF4-FFF2-40B4-BE49-F238E27FC236}">
                <a16:creationId xmlns:a16="http://schemas.microsoft.com/office/drawing/2014/main" id="{DF414AC7-D922-D466-57EC-8D951BE38211}"/>
              </a:ext>
            </a:extLst>
          </p:cNvPr>
          <p:cNvSpPr>
            <a:spLocks noChangeArrowheads="1"/>
          </p:cNvSpPr>
          <p:nvPr/>
        </p:nvSpPr>
        <p:spPr bwMode="auto">
          <a:xfrm>
            <a:off x="2135188" y="2016175"/>
            <a:ext cx="3744912" cy="649188"/>
          </a:xfrm>
          <a:prstGeom prst="roundRect">
            <a:avLst>
              <a:gd name="adj" fmla="val 50000"/>
            </a:avLst>
          </a:prstGeom>
          <a:gradFill rotWithShape="1">
            <a:gsLst>
              <a:gs pos="0">
                <a:srgbClr val="CCECFF">
                  <a:gamma/>
                  <a:shade val="82353"/>
                  <a:invGamma/>
                </a:srgbClr>
              </a:gs>
              <a:gs pos="50000">
                <a:srgbClr val="CCECFF"/>
              </a:gs>
              <a:gs pos="100000">
                <a:srgbClr val="CCECFF">
                  <a:gamma/>
                  <a:shade val="82353"/>
                  <a:invGamma/>
                </a:srgbClr>
              </a:gs>
            </a:gsLst>
            <a:lin ang="5400000" scaled="1"/>
          </a:gradFill>
          <a:ln w="9525">
            <a:solidFill>
              <a:schemeClr val="bg1"/>
            </a:solidFill>
            <a:round/>
            <a:headEnd/>
            <a:tailEnd/>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400" b="1" dirty="0">
                <a:solidFill>
                  <a:srgbClr val="000000"/>
                </a:solidFill>
                <a:latin typeface="Times New Roman" panose="02020603050405020304" pitchFamily="18" charset="0"/>
                <a:ea typeface="华文楷体" panose="02010600040101010101" pitchFamily="2" charset="-122"/>
              </a:rPr>
              <a:t>广义的经济（经济发展）</a:t>
            </a:r>
            <a:r>
              <a:rPr lang="zh-CN" altLang="en-US" sz="2400" dirty="0">
                <a:solidFill>
                  <a:srgbClr val="000000"/>
                </a:solidFill>
                <a:effectLst>
                  <a:outerShdw blurRad="38100" dist="38100" dir="2700000" algn="tl">
                    <a:srgbClr val="FFFFFF"/>
                  </a:outerShdw>
                </a:effectLst>
                <a:latin typeface="Times New Roman" panose="02020603050405020304" pitchFamily="18" charset="0"/>
                <a:ea typeface="华文楷体" panose="02010600040101010101" pitchFamily="2" charset="-122"/>
              </a:rPr>
              <a:t> </a:t>
            </a:r>
            <a:endParaRPr kumimoji="1" lang="zh-CN" altLang="en-US" b="1" dirty="0">
              <a:solidFill>
                <a:srgbClr val="000000"/>
              </a:solidFill>
              <a:latin typeface="Times New Roman" panose="02020603050405020304" pitchFamily="18" charset="0"/>
              <a:ea typeface="幼圆" pitchFamily="49" charset="-122"/>
            </a:endParaRPr>
          </a:p>
        </p:txBody>
      </p:sp>
      <p:sp>
        <p:nvSpPr>
          <p:cNvPr id="39953" name="AutoShape 17">
            <a:extLst>
              <a:ext uri="{FF2B5EF4-FFF2-40B4-BE49-F238E27FC236}">
                <a16:creationId xmlns:a16="http://schemas.microsoft.com/office/drawing/2014/main" id="{097981CF-B2E8-6E66-91BD-6CE0282A1586}"/>
              </a:ext>
            </a:extLst>
          </p:cNvPr>
          <p:cNvSpPr>
            <a:spLocks noChangeArrowheads="1"/>
          </p:cNvSpPr>
          <p:nvPr/>
        </p:nvSpPr>
        <p:spPr bwMode="auto">
          <a:xfrm>
            <a:off x="2279650" y="2781301"/>
            <a:ext cx="8210550" cy="936625"/>
          </a:xfrm>
          <a:prstGeom prst="wedgeRoundRectCallout">
            <a:avLst>
              <a:gd name="adj1" fmla="val -36560"/>
              <a:gd name="adj2" fmla="val -79491"/>
              <a:gd name="adj3" fmla="val 16667"/>
            </a:avLst>
          </a:pr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spcBef>
                <a:spcPct val="0"/>
              </a:spcBef>
              <a:spcAft>
                <a:spcPct val="0"/>
              </a:spcAft>
              <a:buClrTx/>
              <a:buSzTx/>
              <a:buNone/>
            </a:pPr>
            <a:r>
              <a:rPr lang="zh-CN" altLang="en-US" sz="2000" b="1" dirty="0">
                <a:solidFill>
                  <a:srgbClr val="000000"/>
                </a:solidFill>
                <a:ea typeface="华文楷体" panose="02010600040101010101" pitchFamily="2" charset="-122"/>
              </a:rPr>
              <a:t>一定社会国民经济的总称，包括全部物质资料生产部门的生产、交换、分配、消费活动和部分非物质资料生产部门的活动。</a:t>
            </a:r>
          </a:p>
        </p:txBody>
      </p:sp>
      <p:sp>
        <p:nvSpPr>
          <p:cNvPr id="39955" name="AutoShape 19">
            <a:extLst>
              <a:ext uri="{FF2B5EF4-FFF2-40B4-BE49-F238E27FC236}">
                <a16:creationId xmlns:a16="http://schemas.microsoft.com/office/drawing/2014/main" id="{4354AE4D-75A5-CCA8-0311-D6EF2B6BB717}"/>
              </a:ext>
            </a:extLst>
          </p:cNvPr>
          <p:cNvSpPr>
            <a:spLocks noChangeArrowheads="1"/>
          </p:cNvSpPr>
          <p:nvPr/>
        </p:nvSpPr>
        <p:spPr bwMode="auto">
          <a:xfrm>
            <a:off x="2135188" y="3857675"/>
            <a:ext cx="3744912" cy="649188"/>
          </a:xfrm>
          <a:prstGeom prst="roundRect">
            <a:avLst>
              <a:gd name="adj" fmla="val 50000"/>
            </a:avLst>
          </a:prstGeom>
          <a:gradFill rotWithShape="1">
            <a:gsLst>
              <a:gs pos="0">
                <a:srgbClr val="CCECFF">
                  <a:gamma/>
                  <a:shade val="82353"/>
                  <a:invGamma/>
                </a:srgbClr>
              </a:gs>
              <a:gs pos="50000">
                <a:srgbClr val="CCECFF"/>
              </a:gs>
              <a:gs pos="100000">
                <a:srgbClr val="CCECFF">
                  <a:gamma/>
                  <a:shade val="82353"/>
                  <a:invGamma/>
                </a:srgbClr>
              </a:gs>
            </a:gsLst>
            <a:lin ang="5400000" scaled="1"/>
          </a:gradFill>
          <a:ln w="9525">
            <a:solidFill>
              <a:schemeClr val="bg1"/>
            </a:solidFill>
            <a:round/>
            <a:headEnd/>
            <a:tailEnd/>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400" b="1" dirty="0">
                <a:solidFill>
                  <a:srgbClr val="000000"/>
                </a:solidFill>
                <a:latin typeface="Times New Roman" panose="02020603050405020304" pitchFamily="18" charset="0"/>
                <a:ea typeface="华文楷体" panose="02010600040101010101" pitchFamily="2" charset="-122"/>
              </a:rPr>
              <a:t>狭义的经济（经济效果）</a:t>
            </a:r>
            <a:r>
              <a:rPr lang="zh-CN" altLang="en-US" sz="2400" dirty="0">
                <a:solidFill>
                  <a:srgbClr val="000000"/>
                </a:solidFill>
                <a:effectLst>
                  <a:outerShdw blurRad="38100" dist="38100" dir="2700000" algn="tl">
                    <a:srgbClr val="FFFFFF"/>
                  </a:outerShdw>
                </a:effectLst>
                <a:latin typeface="Times New Roman" panose="02020603050405020304" pitchFamily="18" charset="0"/>
                <a:ea typeface="华文楷体" panose="02010600040101010101" pitchFamily="2" charset="-122"/>
              </a:rPr>
              <a:t> </a:t>
            </a:r>
            <a:endParaRPr kumimoji="1" lang="zh-CN" altLang="en-US" b="1" dirty="0">
              <a:solidFill>
                <a:srgbClr val="000000"/>
              </a:solidFill>
              <a:latin typeface="Times New Roman" panose="02020603050405020304" pitchFamily="18" charset="0"/>
              <a:ea typeface="幼圆" pitchFamily="49" charset="-122"/>
            </a:endParaRPr>
          </a:p>
        </p:txBody>
      </p:sp>
      <p:sp>
        <p:nvSpPr>
          <p:cNvPr id="39954" name="AutoShape 18">
            <a:extLst>
              <a:ext uri="{FF2B5EF4-FFF2-40B4-BE49-F238E27FC236}">
                <a16:creationId xmlns:a16="http://schemas.microsoft.com/office/drawing/2014/main" id="{64841C45-3A20-B657-78BA-FDF3A74D28A7}"/>
              </a:ext>
            </a:extLst>
          </p:cNvPr>
          <p:cNvSpPr>
            <a:spLocks noChangeArrowheads="1"/>
          </p:cNvSpPr>
          <p:nvPr/>
        </p:nvSpPr>
        <p:spPr bwMode="auto">
          <a:xfrm>
            <a:off x="2263775" y="4665664"/>
            <a:ext cx="8210550" cy="1355725"/>
          </a:xfrm>
          <a:prstGeom prst="wedgeRoundRectCallout">
            <a:avLst>
              <a:gd name="adj1" fmla="val -34801"/>
              <a:gd name="adj2" fmla="val -72130"/>
              <a:gd name="adj3" fmla="val 16667"/>
            </a:avLst>
          </a:pr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spcBef>
                <a:spcPct val="0"/>
              </a:spcBef>
              <a:spcAft>
                <a:spcPct val="0"/>
              </a:spcAft>
              <a:buClrTx/>
              <a:buSzTx/>
              <a:buNone/>
            </a:pPr>
            <a:r>
              <a:rPr lang="zh-CN" altLang="en-US" sz="2000" b="1" dirty="0">
                <a:solidFill>
                  <a:srgbClr val="000000"/>
                </a:solidFill>
                <a:ea typeface="华文楷体" panose="02010600040101010101" pitchFamily="2" charset="-122"/>
              </a:rPr>
              <a:t>指生产或生活上的节约、节俭。前者包括节约资金、物质资料和劳动等，即用尽可能少的劳动消耗生产出尽可能多的社会所需的成果；后者指个人或家庭在生活费上精打细算，用较少的消耗来满足最大的需要。</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39952"/>
                                        </p:tgtEl>
                                        <p:attrNameLst>
                                          <p:attrName>style.visibility</p:attrName>
                                        </p:attrNameLst>
                                      </p:cBhvr>
                                      <p:to>
                                        <p:strVal val="visible"/>
                                      </p:to>
                                    </p:set>
                                    <p:anim calcmode="lin" valueType="num">
                                      <p:cBhvr>
                                        <p:cTn id="7" dur="1000" fill="hold"/>
                                        <p:tgtEl>
                                          <p:spTgt spid="39952"/>
                                        </p:tgtEl>
                                        <p:attrNameLst>
                                          <p:attrName>ppt_x</p:attrName>
                                        </p:attrNameLst>
                                      </p:cBhvr>
                                      <p:tavLst>
                                        <p:tav tm="0">
                                          <p:val>
                                            <p:strVal val="#ppt_x-.2"/>
                                          </p:val>
                                        </p:tav>
                                        <p:tav tm="100000">
                                          <p:val>
                                            <p:strVal val="#ppt_x"/>
                                          </p:val>
                                        </p:tav>
                                      </p:tavLst>
                                    </p:anim>
                                    <p:anim calcmode="lin" valueType="num">
                                      <p:cBhvr>
                                        <p:cTn id="8" dur="1000" fill="hold"/>
                                        <p:tgtEl>
                                          <p:spTgt spid="39952"/>
                                        </p:tgtEl>
                                        <p:attrNameLst>
                                          <p:attrName>ppt_y</p:attrName>
                                        </p:attrNameLst>
                                      </p:cBhvr>
                                      <p:tavLst>
                                        <p:tav tm="0">
                                          <p:val>
                                            <p:strVal val="#ppt_y"/>
                                          </p:val>
                                        </p:tav>
                                        <p:tav tm="100000">
                                          <p:val>
                                            <p:strVal val="#ppt_y"/>
                                          </p:val>
                                        </p:tav>
                                      </p:tavLst>
                                    </p:anim>
                                    <p:animEffect transition="in" filter="wipe(right)" prLst="gradientSize: 0.1">
                                      <p:cBhvr>
                                        <p:cTn id="9" dur="1000"/>
                                        <p:tgtEl>
                                          <p:spTgt spid="39952"/>
                                        </p:tgtEl>
                                      </p:cBhvr>
                                    </p:animEffect>
                                  </p:childTnLst>
                                </p:cTn>
                              </p:par>
                            </p:childTnLst>
                          </p:cTn>
                        </p:par>
                        <p:par>
                          <p:cTn id="10" fill="hold" nodeType="afterGroup">
                            <p:stCondLst>
                              <p:cond delay="1000"/>
                            </p:stCondLst>
                            <p:childTnLst>
                              <p:par>
                                <p:cTn id="11" presetID="22" presetClass="entr" presetSubtype="1" fill="hold" nodeType="afterEffect">
                                  <p:stCondLst>
                                    <p:cond delay="0"/>
                                  </p:stCondLst>
                                  <p:childTnLst>
                                    <p:set>
                                      <p:cBhvr>
                                        <p:cTn id="12" dur="1" fill="hold">
                                          <p:stCondLst>
                                            <p:cond delay="0"/>
                                          </p:stCondLst>
                                        </p:cTn>
                                        <p:tgtEl>
                                          <p:spTgt spid="39953"/>
                                        </p:tgtEl>
                                        <p:attrNameLst>
                                          <p:attrName>style.visibility</p:attrName>
                                        </p:attrNameLst>
                                      </p:cBhvr>
                                      <p:to>
                                        <p:strVal val="visible"/>
                                      </p:to>
                                    </p:set>
                                    <p:animEffect transition="in" filter="wipe(up)">
                                      <p:cBhvr>
                                        <p:cTn id="13" dur="500"/>
                                        <p:tgtEl>
                                          <p:spTgt spid="3995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9" presetClass="entr" presetSubtype="0" fill="hold" nodeType="clickEffect">
                                  <p:stCondLst>
                                    <p:cond delay="0"/>
                                  </p:stCondLst>
                                  <p:childTnLst>
                                    <p:set>
                                      <p:cBhvr>
                                        <p:cTn id="17" dur="1" fill="hold">
                                          <p:stCondLst>
                                            <p:cond delay="0"/>
                                          </p:stCondLst>
                                        </p:cTn>
                                        <p:tgtEl>
                                          <p:spTgt spid="39955"/>
                                        </p:tgtEl>
                                        <p:attrNameLst>
                                          <p:attrName>style.visibility</p:attrName>
                                        </p:attrNameLst>
                                      </p:cBhvr>
                                      <p:to>
                                        <p:strVal val="visible"/>
                                      </p:to>
                                    </p:set>
                                    <p:anim calcmode="lin" valueType="num">
                                      <p:cBhvr>
                                        <p:cTn id="18" dur="1000" fill="hold"/>
                                        <p:tgtEl>
                                          <p:spTgt spid="39955"/>
                                        </p:tgtEl>
                                        <p:attrNameLst>
                                          <p:attrName>ppt_x</p:attrName>
                                        </p:attrNameLst>
                                      </p:cBhvr>
                                      <p:tavLst>
                                        <p:tav tm="0">
                                          <p:val>
                                            <p:strVal val="#ppt_x-.2"/>
                                          </p:val>
                                        </p:tav>
                                        <p:tav tm="100000">
                                          <p:val>
                                            <p:strVal val="#ppt_x"/>
                                          </p:val>
                                        </p:tav>
                                      </p:tavLst>
                                    </p:anim>
                                    <p:anim calcmode="lin" valueType="num">
                                      <p:cBhvr>
                                        <p:cTn id="19" dur="1000" fill="hold"/>
                                        <p:tgtEl>
                                          <p:spTgt spid="39955"/>
                                        </p:tgtEl>
                                        <p:attrNameLst>
                                          <p:attrName>ppt_y</p:attrName>
                                        </p:attrNameLst>
                                      </p:cBhvr>
                                      <p:tavLst>
                                        <p:tav tm="0">
                                          <p:val>
                                            <p:strVal val="#ppt_y"/>
                                          </p:val>
                                        </p:tav>
                                        <p:tav tm="100000">
                                          <p:val>
                                            <p:strVal val="#ppt_y"/>
                                          </p:val>
                                        </p:tav>
                                      </p:tavLst>
                                    </p:anim>
                                    <p:animEffect transition="in" filter="wipe(right)" prLst="gradientSize: 0.1">
                                      <p:cBhvr>
                                        <p:cTn id="20" dur="1000"/>
                                        <p:tgtEl>
                                          <p:spTgt spid="39955"/>
                                        </p:tgtEl>
                                      </p:cBhvr>
                                    </p:animEffect>
                                  </p:childTnLst>
                                </p:cTn>
                              </p:par>
                            </p:childTnLst>
                          </p:cTn>
                        </p:par>
                        <p:par>
                          <p:cTn id="21" fill="hold" nodeType="afterGroup">
                            <p:stCondLst>
                              <p:cond delay="1000"/>
                            </p:stCondLst>
                            <p:childTnLst>
                              <p:par>
                                <p:cTn id="22" presetID="22" presetClass="entr" presetSubtype="4" fill="hold" nodeType="afterEffect">
                                  <p:stCondLst>
                                    <p:cond delay="0"/>
                                  </p:stCondLst>
                                  <p:childTnLst>
                                    <p:set>
                                      <p:cBhvr>
                                        <p:cTn id="23" dur="1" fill="hold">
                                          <p:stCondLst>
                                            <p:cond delay="0"/>
                                          </p:stCondLst>
                                        </p:cTn>
                                        <p:tgtEl>
                                          <p:spTgt spid="39954"/>
                                        </p:tgtEl>
                                        <p:attrNameLst>
                                          <p:attrName>style.visibility</p:attrName>
                                        </p:attrNameLst>
                                      </p:cBhvr>
                                      <p:to>
                                        <p:strVal val="visible"/>
                                      </p:to>
                                    </p:set>
                                    <p:animEffect transition="in" filter="wipe(down)">
                                      <p:cBhvr>
                                        <p:cTn id="24" dur="500"/>
                                        <p:tgtEl>
                                          <p:spTgt spid="3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2" grpId="0" animBg="1"/>
      <p:bldP spid="39953" grpId="0" animBg="1"/>
      <p:bldP spid="39955" grpId="0" animBg="1"/>
      <p:bldP spid="399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a:extLst>
              <a:ext uri="{FF2B5EF4-FFF2-40B4-BE49-F238E27FC236}">
                <a16:creationId xmlns:a16="http://schemas.microsoft.com/office/drawing/2014/main" id="{FFC8DB82-8CE3-CC40-9255-CC1D8B9404C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C819215C-3A44-E943-93C9-31E0AFA01793}"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18</a:t>
            </a:fld>
            <a:endParaRPr kumimoji="0" lang="en-US" altLang="zh-CN" sz="1000">
              <a:solidFill>
                <a:srgbClr val="808080"/>
              </a:solidFill>
              <a:ea typeface="华文行楷" panose="02010800040101010101" pitchFamily="2" charset="-122"/>
            </a:endParaRPr>
          </a:p>
        </p:txBody>
      </p:sp>
      <p:sp>
        <p:nvSpPr>
          <p:cNvPr id="8195" name="Rectangle 2">
            <a:extLst>
              <a:ext uri="{FF2B5EF4-FFF2-40B4-BE49-F238E27FC236}">
                <a16:creationId xmlns:a16="http://schemas.microsoft.com/office/drawing/2014/main" id="{5BA687C8-D5C6-4447-1591-DD944BD6EA04}"/>
              </a:ext>
            </a:extLst>
          </p:cNvPr>
          <p:cNvSpPr>
            <a:spLocks noGrp="1" noChangeArrowheads="1"/>
          </p:cNvSpPr>
          <p:nvPr>
            <p:ph type="title"/>
          </p:nvPr>
        </p:nvSpPr>
        <p:spPr/>
        <p:txBody>
          <a:bodyPr/>
          <a:lstStyle/>
          <a:p>
            <a:pPr eaLnBrk="1" hangingPunct="1"/>
            <a:r>
              <a:rPr lang="zh-CN" altLang="en-US"/>
              <a:t>技术经济活动及其要素</a:t>
            </a:r>
          </a:p>
        </p:txBody>
      </p:sp>
      <p:sp>
        <p:nvSpPr>
          <p:cNvPr id="8196" name="Rectangle 3">
            <a:extLst>
              <a:ext uri="{FF2B5EF4-FFF2-40B4-BE49-F238E27FC236}">
                <a16:creationId xmlns:a16="http://schemas.microsoft.com/office/drawing/2014/main" id="{D36DAFD4-D1ED-B9A5-1BE7-634C3F04B9D0}"/>
              </a:ext>
            </a:extLst>
          </p:cNvPr>
          <p:cNvSpPr>
            <a:spLocks noGrp="1" noChangeArrowheads="1"/>
          </p:cNvSpPr>
          <p:nvPr>
            <p:ph type="body" idx="1"/>
          </p:nvPr>
        </p:nvSpPr>
        <p:spPr/>
        <p:txBody>
          <a:bodyPr/>
          <a:lstStyle/>
          <a:p>
            <a:pPr marL="0" indent="0" eaLnBrk="1" hangingPunct="1">
              <a:buNone/>
            </a:pPr>
            <a:r>
              <a:rPr lang="zh-CN" altLang="en-US"/>
              <a:t>三、技术经济活动的概念</a:t>
            </a:r>
          </a:p>
        </p:txBody>
      </p:sp>
      <p:sp>
        <p:nvSpPr>
          <p:cNvPr id="40976" name="Text Box 16">
            <a:extLst>
              <a:ext uri="{FF2B5EF4-FFF2-40B4-BE49-F238E27FC236}">
                <a16:creationId xmlns:a16="http://schemas.microsoft.com/office/drawing/2014/main" id="{C00C67AB-85A6-360B-DFE7-58A948B8305F}"/>
              </a:ext>
            </a:extLst>
          </p:cNvPr>
          <p:cNvSpPr txBox="1">
            <a:spLocks noChangeArrowheads="1"/>
          </p:cNvSpPr>
          <p:nvPr/>
        </p:nvSpPr>
        <p:spPr bwMode="auto">
          <a:xfrm>
            <a:off x="2433639" y="3806826"/>
            <a:ext cx="5551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lang="zh-CN" altLang="en-US" sz="2000" b="1">
                <a:solidFill>
                  <a:srgbClr val="000000"/>
                </a:solidFill>
                <a:latin typeface="幼圆" pitchFamily="49" charset="-122"/>
                <a:ea typeface="幼圆" pitchFamily="49" charset="-122"/>
              </a:rPr>
              <a:t>工程建设项目是技术经济活动最典型的形式之一</a:t>
            </a:r>
            <a:endParaRPr lang="zh-CN" altLang="en-US" sz="2000" b="1">
              <a:solidFill>
                <a:srgbClr val="990000"/>
              </a:solidFill>
              <a:latin typeface="幼圆" pitchFamily="49" charset="-122"/>
              <a:ea typeface="幼圆" pitchFamily="49" charset="-122"/>
            </a:endParaRPr>
          </a:p>
        </p:txBody>
      </p:sp>
      <p:sp>
        <p:nvSpPr>
          <p:cNvPr id="40977" name="Text Box 17">
            <a:extLst>
              <a:ext uri="{FF2B5EF4-FFF2-40B4-BE49-F238E27FC236}">
                <a16:creationId xmlns:a16="http://schemas.microsoft.com/office/drawing/2014/main" id="{97139B13-52EB-11C9-7A04-0EAF5FF00478}"/>
              </a:ext>
            </a:extLst>
          </p:cNvPr>
          <p:cNvSpPr txBox="1">
            <a:spLocks noChangeArrowheads="1"/>
          </p:cNvSpPr>
          <p:nvPr/>
        </p:nvSpPr>
        <p:spPr bwMode="auto">
          <a:xfrm>
            <a:off x="1703388" y="4695825"/>
            <a:ext cx="25844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lang="zh-CN" altLang="en-US" sz="2000" b="1">
                <a:solidFill>
                  <a:srgbClr val="000000"/>
                </a:solidFill>
                <a:latin typeface="幼圆" pitchFamily="49" charset="-122"/>
                <a:ea typeface="幼圆" pitchFamily="49" charset="-122"/>
              </a:rPr>
              <a:t>如：三峡工程</a:t>
            </a:r>
          </a:p>
          <a:p>
            <a:pPr algn="ctr" fontAlgn="base">
              <a:spcBef>
                <a:spcPct val="50000"/>
              </a:spcBef>
              <a:spcAft>
                <a:spcPct val="0"/>
              </a:spcAft>
              <a:buClrTx/>
              <a:buSzTx/>
              <a:buNone/>
            </a:pPr>
            <a:r>
              <a:rPr lang="zh-CN" altLang="en-US" sz="2000" b="1">
                <a:solidFill>
                  <a:srgbClr val="000000"/>
                </a:solidFill>
                <a:latin typeface="幼圆" pitchFamily="49" charset="-122"/>
                <a:ea typeface="幼圆" pitchFamily="49" charset="-122"/>
              </a:rPr>
              <a:t>耗资</a:t>
            </a:r>
            <a:r>
              <a:rPr lang="en-US" altLang="zh-CN" sz="2000" b="1">
                <a:solidFill>
                  <a:srgbClr val="000000"/>
                </a:solidFill>
                <a:latin typeface="幼圆" pitchFamily="49" charset="-122"/>
                <a:ea typeface="幼圆" pitchFamily="49" charset="-122"/>
              </a:rPr>
              <a:t>2000</a:t>
            </a:r>
            <a:r>
              <a:rPr lang="zh-CN" altLang="en-US" sz="2000" b="1">
                <a:solidFill>
                  <a:srgbClr val="000000"/>
                </a:solidFill>
                <a:latin typeface="幼圆" pitchFamily="49" charset="-122"/>
                <a:ea typeface="幼圆" pitchFamily="49" charset="-122"/>
              </a:rPr>
              <a:t>亿</a:t>
            </a:r>
          </a:p>
        </p:txBody>
      </p:sp>
      <p:grpSp>
        <p:nvGrpSpPr>
          <p:cNvPr id="2" name="Group 18">
            <a:extLst>
              <a:ext uri="{FF2B5EF4-FFF2-40B4-BE49-F238E27FC236}">
                <a16:creationId xmlns:a16="http://schemas.microsoft.com/office/drawing/2014/main" id="{B4B7DCAE-46BC-5DC4-727F-33DC0A38B8F9}"/>
              </a:ext>
            </a:extLst>
          </p:cNvPr>
          <p:cNvGrpSpPr>
            <a:grpSpLocks/>
          </p:cNvGrpSpPr>
          <p:nvPr/>
        </p:nvGrpSpPr>
        <p:grpSpPr bwMode="auto">
          <a:xfrm>
            <a:off x="1908176" y="1725613"/>
            <a:ext cx="8291513" cy="1909762"/>
            <a:chOff x="242" y="969"/>
            <a:chExt cx="5223" cy="1203"/>
          </a:xfrm>
        </p:grpSpPr>
        <p:sp>
          <p:nvSpPr>
            <p:cNvPr id="8206" name="AutoShape 19">
              <a:extLst>
                <a:ext uri="{FF2B5EF4-FFF2-40B4-BE49-F238E27FC236}">
                  <a16:creationId xmlns:a16="http://schemas.microsoft.com/office/drawing/2014/main" id="{D29F0530-FDA3-5E95-EF4B-A69801CCE626}"/>
                </a:ext>
              </a:extLst>
            </p:cNvPr>
            <p:cNvSpPr>
              <a:spLocks noChangeArrowheads="1"/>
            </p:cNvSpPr>
            <p:nvPr/>
          </p:nvSpPr>
          <p:spPr bwMode="auto">
            <a:xfrm>
              <a:off x="1271" y="1552"/>
              <a:ext cx="448" cy="44"/>
            </a:xfrm>
            <a:prstGeom prst="rightArrow">
              <a:avLst>
                <a:gd name="adj1" fmla="val 50000"/>
                <a:gd name="adj2" fmla="val 254545"/>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nvGrpSpPr>
            <p:cNvPr id="8207" name="Group 20">
              <a:extLst>
                <a:ext uri="{FF2B5EF4-FFF2-40B4-BE49-F238E27FC236}">
                  <a16:creationId xmlns:a16="http://schemas.microsoft.com/office/drawing/2014/main" id="{7FCF71AE-E9C5-77F8-F1B4-65F4DAB2078F}"/>
                </a:ext>
              </a:extLst>
            </p:cNvPr>
            <p:cNvGrpSpPr>
              <a:grpSpLocks/>
            </p:cNvGrpSpPr>
            <p:nvPr/>
          </p:nvGrpSpPr>
          <p:grpSpPr bwMode="auto">
            <a:xfrm>
              <a:off x="242" y="969"/>
              <a:ext cx="5223" cy="1203"/>
              <a:chOff x="242" y="1046"/>
              <a:chExt cx="5223" cy="1203"/>
            </a:xfrm>
          </p:grpSpPr>
          <p:sp>
            <p:nvSpPr>
              <p:cNvPr id="8208" name="Rectangle 21">
                <a:extLst>
                  <a:ext uri="{FF2B5EF4-FFF2-40B4-BE49-F238E27FC236}">
                    <a16:creationId xmlns:a16="http://schemas.microsoft.com/office/drawing/2014/main" id="{939D95A9-6E59-80E3-D725-D5E6626CD457}"/>
                  </a:ext>
                </a:extLst>
              </p:cNvPr>
              <p:cNvSpPr>
                <a:spLocks noChangeArrowheads="1"/>
              </p:cNvSpPr>
              <p:nvPr/>
            </p:nvSpPr>
            <p:spPr bwMode="auto">
              <a:xfrm>
                <a:off x="1229" y="1426"/>
                <a:ext cx="4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1800" b="1">
                    <a:solidFill>
                      <a:srgbClr val="000000"/>
                    </a:solidFill>
                    <a:ea typeface="幼圆" pitchFamily="49" charset="-122"/>
                  </a:rPr>
                  <a:t>应用</a:t>
                </a:r>
              </a:p>
            </p:txBody>
          </p:sp>
          <p:grpSp>
            <p:nvGrpSpPr>
              <p:cNvPr id="8209" name="Group 22">
                <a:extLst>
                  <a:ext uri="{FF2B5EF4-FFF2-40B4-BE49-F238E27FC236}">
                    <a16:creationId xmlns:a16="http://schemas.microsoft.com/office/drawing/2014/main" id="{3D5BC11E-61C7-B368-8D2A-031DF462E042}"/>
                  </a:ext>
                </a:extLst>
              </p:cNvPr>
              <p:cNvGrpSpPr>
                <a:grpSpLocks/>
              </p:cNvGrpSpPr>
              <p:nvPr/>
            </p:nvGrpSpPr>
            <p:grpSpPr bwMode="auto">
              <a:xfrm>
                <a:off x="2720" y="1221"/>
                <a:ext cx="185" cy="862"/>
                <a:chOff x="2744" y="1385"/>
                <a:chExt cx="181" cy="862"/>
              </a:xfrm>
            </p:grpSpPr>
            <p:sp>
              <p:nvSpPr>
                <p:cNvPr id="8222" name="Line 23">
                  <a:extLst>
                    <a:ext uri="{FF2B5EF4-FFF2-40B4-BE49-F238E27FC236}">
                      <a16:creationId xmlns:a16="http://schemas.microsoft.com/office/drawing/2014/main" id="{BB259EA7-EC0B-9B22-590B-1BD934B3F484}"/>
                    </a:ext>
                  </a:extLst>
                </p:cNvPr>
                <p:cNvSpPr>
                  <a:spLocks noChangeShapeType="1"/>
                </p:cNvSpPr>
                <p:nvPr/>
              </p:nvSpPr>
              <p:spPr bwMode="auto">
                <a:xfrm>
                  <a:off x="2835" y="1385"/>
                  <a:ext cx="9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8223" name="Line 24">
                  <a:extLst>
                    <a:ext uri="{FF2B5EF4-FFF2-40B4-BE49-F238E27FC236}">
                      <a16:creationId xmlns:a16="http://schemas.microsoft.com/office/drawing/2014/main" id="{896ED6EB-BD30-7B06-94AB-1A1B639FEAA3}"/>
                    </a:ext>
                  </a:extLst>
                </p:cNvPr>
                <p:cNvSpPr>
                  <a:spLocks noChangeShapeType="1"/>
                </p:cNvSpPr>
                <p:nvPr/>
              </p:nvSpPr>
              <p:spPr bwMode="auto">
                <a:xfrm>
                  <a:off x="2834" y="2247"/>
                  <a:ext cx="9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grpSp>
              <p:nvGrpSpPr>
                <p:cNvPr id="8224" name="Group 25">
                  <a:extLst>
                    <a:ext uri="{FF2B5EF4-FFF2-40B4-BE49-F238E27FC236}">
                      <a16:creationId xmlns:a16="http://schemas.microsoft.com/office/drawing/2014/main" id="{51DF1B8B-FAEC-AD7B-4F19-58E8072DF906}"/>
                    </a:ext>
                  </a:extLst>
                </p:cNvPr>
                <p:cNvGrpSpPr>
                  <a:grpSpLocks/>
                </p:cNvGrpSpPr>
                <p:nvPr/>
              </p:nvGrpSpPr>
              <p:grpSpPr bwMode="auto">
                <a:xfrm>
                  <a:off x="2744" y="1385"/>
                  <a:ext cx="91" cy="862"/>
                  <a:chOff x="2744" y="1385"/>
                  <a:chExt cx="91" cy="862"/>
                </a:xfrm>
              </p:grpSpPr>
              <p:sp>
                <p:nvSpPr>
                  <p:cNvPr id="8225" name="Line 26">
                    <a:extLst>
                      <a:ext uri="{FF2B5EF4-FFF2-40B4-BE49-F238E27FC236}">
                        <a16:creationId xmlns:a16="http://schemas.microsoft.com/office/drawing/2014/main" id="{2788DCB6-4C6A-E787-FFD5-1DF0DFEC756E}"/>
                      </a:ext>
                    </a:extLst>
                  </p:cNvPr>
                  <p:cNvSpPr>
                    <a:spLocks noChangeShapeType="1"/>
                  </p:cNvSpPr>
                  <p:nvPr/>
                </p:nvSpPr>
                <p:spPr bwMode="auto">
                  <a:xfrm>
                    <a:off x="2835" y="1385"/>
                    <a:ext cx="0" cy="8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8226" name="Line 27">
                    <a:extLst>
                      <a:ext uri="{FF2B5EF4-FFF2-40B4-BE49-F238E27FC236}">
                        <a16:creationId xmlns:a16="http://schemas.microsoft.com/office/drawing/2014/main" id="{89D50761-18D8-BDAD-74A8-13E449F86324}"/>
                      </a:ext>
                    </a:extLst>
                  </p:cNvPr>
                  <p:cNvSpPr>
                    <a:spLocks noChangeShapeType="1"/>
                  </p:cNvSpPr>
                  <p:nvPr/>
                </p:nvSpPr>
                <p:spPr bwMode="auto">
                  <a:xfrm>
                    <a:off x="2744" y="1807"/>
                    <a:ext cx="91" cy="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grpSp>
          </p:grpSp>
          <p:sp>
            <p:nvSpPr>
              <p:cNvPr id="8210" name="Oval 28">
                <a:extLst>
                  <a:ext uri="{FF2B5EF4-FFF2-40B4-BE49-F238E27FC236}">
                    <a16:creationId xmlns:a16="http://schemas.microsoft.com/office/drawing/2014/main" id="{196F1354-EB25-AFD7-9C49-39E89DE09AB2}"/>
                  </a:ext>
                </a:extLst>
              </p:cNvPr>
              <p:cNvSpPr>
                <a:spLocks noChangeArrowheads="1"/>
              </p:cNvSpPr>
              <p:nvPr/>
            </p:nvSpPr>
            <p:spPr bwMode="auto">
              <a:xfrm>
                <a:off x="242" y="1484"/>
                <a:ext cx="1021" cy="327"/>
              </a:xfrm>
              <a:prstGeom prst="ellipse">
                <a:avLst/>
              </a:prstGeom>
              <a:solidFill>
                <a:srgbClr val="BBE8F3">
                  <a:alpha val="7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kumimoji="0" lang="zh-CN" altLang="en-US" sz="1800" b="1">
                    <a:solidFill>
                      <a:srgbClr val="000000"/>
                    </a:solidFill>
                    <a:ea typeface="幼圆" pitchFamily="49" charset="-122"/>
                  </a:rPr>
                  <a:t>科学知识</a:t>
                </a:r>
              </a:p>
            </p:txBody>
          </p:sp>
          <p:sp>
            <p:nvSpPr>
              <p:cNvPr id="8211" name="Oval 29">
                <a:extLst>
                  <a:ext uri="{FF2B5EF4-FFF2-40B4-BE49-F238E27FC236}">
                    <a16:creationId xmlns:a16="http://schemas.microsoft.com/office/drawing/2014/main" id="{5DE14346-D6E9-FD64-ADA3-869E65890CB8}"/>
                  </a:ext>
                </a:extLst>
              </p:cNvPr>
              <p:cNvSpPr>
                <a:spLocks noChangeArrowheads="1"/>
              </p:cNvSpPr>
              <p:nvPr/>
            </p:nvSpPr>
            <p:spPr bwMode="auto">
              <a:xfrm>
                <a:off x="1698" y="1481"/>
                <a:ext cx="1021" cy="327"/>
              </a:xfrm>
              <a:prstGeom prst="ellipse">
                <a:avLst/>
              </a:prstGeom>
              <a:solidFill>
                <a:srgbClr val="BBE8F3">
                  <a:alpha val="7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kumimoji="0" lang="zh-CN" altLang="en-US" sz="1800" b="1">
                    <a:solidFill>
                      <a:srgbClr val="000000"/>
                    </a:solidFill>
                    <a:ea typeface="幼圆" pitchFamily="49" charset="-122"/>
                  </a:rPr>
                  <a:t>生产实践</a:t>
                </a:r>
              </a:p>
            </p:txBody>
          </p:sp>
          <p:sp>
            <p:nvSpPr>
              <p:cNvPr id="8212" name="Rectangle 30">
                <a:extLst>
                  <a:ext uri="{FF2B5EF4-FFF2-40B4-BE49-F238E27FC236}">
                    <a16:creationId xmlns:a16="http://schemas.microsoft.com/office/drawing/2014/main" id="{5DEE0790-E00A-081F-863B-B6550C8321EA}"/>
                  </a:ext>
                </a:extLst>
              </p:cNvPr>
              <p:cNvSpPr>
                <a:spLocks noChangeArrowheads="1"/>
              </p:cNvSpPr>
              <p:nvPr/>
            </p:nvSpPr>
            <p:spPr bwMode="auto">
              <a:xfrm>
                <a:off x="3990" y="1363"/>
                <a:ext cx="493" cy="258"/>
              </a:xfrm>
              <a:prstGeom prst="rect">
                <a:avLst/>
              </a:prstGeom>
              <a:noFill/>
              <a:ln w="12700" cap="sq">
                <a:solidFill>
                  <a:schemeClr val="bg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1800" b="1">
                    <a:solidFill>
                      <a:srgbClr val="000000"/>
                    </a:solidFill>
                    <a:ea typeface="幼圆" pitchFamily="49" charset="-122"/>
                  </a:rPr>
                  <a:t>目的</a:t>
                </a:r>
              </a:p>
            </p:txBody>
          </p:sp>
          <p:sp>
            <p:nvSpPr>
              <p:cNvPr id="8213" name="Oval 31">
                <a:extLst>
                  <a:ext uri="{FF2B5EF4-FFF2-40B4-BE49-F238E27FC236}">
                    <a16:creationId xmlns:a16="http://schemas.microsoft.com/office/drawing/2014/main" id="{F92BC92E-54F9-0D2E-C47D-1B8E6969E21B}"/>
                  </a:ext>
                </a:extLst>
              </p:cNvPr>
              <p:cNvSpPr>
                <a:spLocks noChangeArrowheads="1"/>
              </p:cNvSpPr>
              <p:nvPr/>
            </p:nvSpPr>
            <p:spPr bwMode="auto">
              <a:xfrm>
                <a:off x="2904" y="1922"/>
                <a:ext cx="1021" cy="327"/>
              </a:xfrm>
              <a:prstGeom prst="ellipse">
                <a:avLst/>
              </a:prstGeom>
              <a:solidFill>
                <a:srgbClr val="BBE8F3">
                  <a:alpha val="7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kumimoji="0" lang="zh-CN" altLang="en-US" sz="1800" b="1">
                    <a:solidFill>
                      <a:srgbClr val="000000"/>
                    </a:solidFill>
                    <a:ea typeface="幼圆" pitchFamily="49" charset="-122"/>
                  </a:rPr>
                  <a:t>社会活动</a:t>
                </a:r>
              </a:p>
            </p:txBody>
          </p:sp>
          <p:sp>
            <p:nvSpPr>
              <p:cNvPr id="8214" name="Oval 32">
                <a:extLst>
                  <a:ext uri="{FF2B5EF4-FFF2-40B4-BE49-F238E27FC236}">
                    <a16:creationId xmlns:a16="http://schemas.microsoft.com/office/drawing/2014/main" id="{CA56C992-90C9-394B-2BDF-3AC6532814E2}"/>
                  </a:ext>
                </a:extLst>
              </p:cNvPr>
              <p:cNvSpPr>
                <a:spLocks noChangeArrowheads="1"/>
              </p:cNvSpPr>
              <p:nvPr/>
            </p:nvSpPr>
            <p:spPr bwMode="auto">
              <a:xfrm>
                <a:off x="4444" y="1471"/>
                <a:ext cx="1021" cy="327"/>
              </a:xfrm>
              <a:prstGeom prst="ellipse">
                <a:avLst/>
              </a:prstGeom>
              <a:solidFill>
                <a:srgbClr val="BBE8F3">
                  <a:alpha val="7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kumimoji="0" lang="zh-CN" altLang="en-US" sz="1800" b="1">
                    <a:solidFill>
                      <a:srgbClr val="000000"/>
                    </a:solidFill>
                    <a:ea typeface="幼圆" pitchFamily="49" charset="-122"/>
                  </a:rPr>
                  <a:t>满足需要</a:t>
                </a:r>
              </a:p>
            </p:txBody>
          </p:sp>
          <p:sp>
            <p:nvSpPr>
              <p:cNvPr id="8215" name="Oval 33">
                <a:extLst>
                  <a:ext uri="{FF2B5EF4-FFF2-40B4-BE49-F238E27FC236}">
                    <a16:creationId xmlns:a16="http://schemas.microsoft.com/office/drawing/2014/main" id="{F4CFAFC8-707E-9B5E-3DF1-FA59EA60950A}"/>
                  </a:ext>
                </a:extLst>
              </p:cNvPr>
              <p:cNvSpPr>
                <a:spLocks noChangeArrowheads="1"/>
              </p:cNvSpPr>
              <p:nvPr/>
            </p:nvSpPr>
            <p:spPr bwMode="auto">
              <a:xfrm>
                <a:off x="2899" y="1046"/>
                <a:ext cx="1021" cy="327"/>
              </a:xfrm>
              <a:prstGeom prst="ellipse">
                <a:avLst/>
              </a:prstGeom>
              <a:solidFill>
                <a:srgbClr val="BBE8F3">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kumimoji="0" lang="zh-CN" altLang="en-US" sz="1800" b="1">
                    <a:solidFill>
                      <a:srgbClr val="000000"/>
                    </a:solidFill>
                    <a:ea typeface="幼圆" pitchFamily="49" charset="-122"/>
                  </a:rPr>
                  <a:t>经济活动</a:t>
                </a:r>
              </a:p>
            </p:txBody>
          </p:sp>
          <p:grpSp>
            <p:nvGrpSpPr>
              <p:cNvPr id="8216" name="Group 34">
                <a:extLst>
                  <a:ext uri="{FF2B5EF4-FFF2-40B4-BE49-F238E27FC236}">
                    <a16:creationId xmlns:a16="http://schemas.microsoft.com/office/drawing/2014/main" id="{CF941556-4659-B913-6BDE-B1EEAB289355}"/>
                  </a:ext>
                </a:extLst>
              </p:cNvPr>
              <p:cNvGrpSpPr>
                <a:grpSpLocks/>
              </p:cNvGrpSpPr>
              <p:nvPr/>
            </p:nvGrpSpPr>
            <p:grpSpPr bwMode="auto">
              <a:xfrm>
                <a:off x="3914" y="1213"/>
                <a:ext cx="538" cy="866"/>
                <a:chOff x="3938" y="1303"/>
                <a:chExt cx="538" cy="866"/>
              </a:xfrm>
            </p:grpSpPr>
            <p:grpSp>
              <p:nvGrpSpPr>
                <p:cNvPr id="8217" name="Group 35">
                  <a:extLst>
                    <a:ext uri="{FF2B5EF4-FFF2-40B4-BE49-F238E27FC236}">
                      <a16:creationId xmlns:a16="http://schemas.microsoft.com/office/drawing/2014/main" id="{CFC7C295-5675-E0C6-8755-DF954200D6A5}"/>
                    </a:ext>
                  </a:extLst>
                </p:cNvPr>
                <p:cNvGrpSpPr>
                  <a:grpSpLocks/>
                </p:cNvGrpSpPr>
                <p:nvPr/>
              </p:nvGrpSpPr>
              <p:grpSpPr bwMode="auto">
                <a:xfrm>
                  <a:off x="3938" y="1303"/>
                  <a:ext cx="95" cy="866"/>
                  <a:chOff x="3878" y="1361"/>
                  <a:chExt cx="93" cy="866"/>
                </a:xfrm>
              </p:grpSpPr>
              <p:sp>
                <p:nvSpPr>
                  <p:cNvPr id="8219" name="Line 36">
                    <a:extLst>
                      <a:ext uri="{FF2B5EF4-FFF2-40B4-BE49-F238E27FC236}">
                        <a16:creationId xmlns:a16="http://schemas.microsoft.com/office/drawing/2014/main" id="{418F8C25-FAA9-8353-7B3C-75B33CF55A9B}"/>
                      </a:ext>
                    </a:extLst>
                  </p:cNvPr>
                  <p:cNvSpPr>
                    <a:spLocks noChangeShapeType="1"/>
                  </p:cNvSpPr>
                  <p:nvPr/>
                </p:nvSpPr>
                <p:spPr bwMode="auto">
                  <a:xfrm>
                    <a:off x="3969" y="1361"/>
                    <a:ext cx="0" cy="8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8220" name="Line 37">
                    <a:extLst>
                      <a:ext uri="{FF2B5EF4-FFF2-40B4-BE49-F238E27FC236}">
                        <a16:creationId xmlns:a16="http://schemas.microsoft.com/office/drawing/2014/main" id="{4FF1C250-085D-2B97-A8F4-5442D8B7279C}"/>
                      </a:ext>
                    </a:extLst>
                  </p:cNvPr>
                  <p:cNvSpPr>
                    <a:spLocks noChangeShapeType="1"/>
                  </p:cNvSpPr>
                  <p:nvPr/>
                </p:nvSpPr>
                <p:spPr bwMode="auto">
                  <a:xfrm>
                    <a:off x="3878" y="1362"/>
                    <a:ext cx="9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8221" name="Line 38">
                    <a:extLst>
                      <a:ext uri="{FF2B5EF4-FFF2-40B4-BE49-F238E27FC236}">
                        <a16:creationId xmlns:a16="http://schemas.microsoft.com/office/drawing/2014/main" id="{D456EA14-25CA-EA9D-4052-EDC39649560B}"/>
                      </a:ext>
                    </a:extLst>
                  </p:cNvPr>
                  <p:cNvSpPr>
                    <a:spLocks noChangeShapeType="1"/>
                  </p:cNvSpPr>
                  <p:nvPr/>
                </p:nvSpPr>
                <p:spPr bwMode="auto">
                  <a:xfrm>
                    <a:off x="3881" y="2227"/>
                    <a:ext cx="9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grpSp>
            <p:sp>
              <p:nvSpPr>
                <p:cNvPr id="8218" name="AutoShape 39">
                  <a:extLst>
                    <a:ext uri="{FF2B5EF4-FFF2-40B4-BE49-F238E27FC236}">
                      <a16:creationId xmlns:a16="http://schemas.microsoft.com/office/drawing/2014/main" id="{62A6A360-E28C-F579-1DA1-5FF8E690EABD}"/>
                    </a:ext>
                  </a:extLst>
                </p:cNvPr>
                <p:cNvSpPr>
                  <a:spLocks noChangeArrowheads="1"/>
                </p:cNvSpPr>
                <p:nvPr/>
              </p:nvSpPr>
              <p:spPr bwMode="auto">
                <a:xfrm>
                  <a:off x="4028" y="1709"/>
                  <a:ext cx="448" cy="44"/>
                </a:xfrm>
                <a:prstGeom prst="rightArrow">
                  <a:avLst>
                    <a:gd name="adj1" fmla="val 50000"/>
                    <a:gd name="adj2" fmla="val 254545"/>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grpSp>
      </p:grpSp>
      <p:grpSp>
        <p:nvGrpSpPr>
          <p:cNvPr id="8" name="Group 40">
            <a:extLst>
              <a:ext uri="{FF2B5EF4-FFF2-40B4-BE49-F238E27FC236}">
                <a16:creationId xmlns:a16="http://schemas.microsoft.com/office/drawing/2014/main" id="{52167FCE-5F03-A292-3E65-FC4B07ED314B}"/>
              </a:ext>
            </a:extLst>
          </p:cNvPr>
          <p:cNvGrpSpPr>
            <a:grpSpLocks/>
          </p:cNvGrpSpPr>
          <p:nvPr/>
        </p:nvGrpSpPr>
        <p:grpSpPr bwMode="auto">
          <a:xfrm>
            <a:off x="4079876" y="4449764"/>
            <a:ext cx="2879725" cy="1849437"/>
            <a:chOff x="1610" y="2776"/>
            <a:chExt cx="1814" cy="1165"/>
          </a:xfrm>
        </p:grpSpPr>
        <p:pic>
          <p:nvPicPr>
            <p:cNvPr id="8204" name="Picture 41" descr="{92D5AD21-B903-44D3-BEAB-1FE6AFC5F7A1}">
              <a:extLst>
                <a:ext uri="{FF2B5EF4-FFF2-40B4-BE49-F238E27FC236}">
                  <a16:creationId xmlns:a16="http://schemas.microsoft.com/office/drawing/2014/main" id="{A3BE90F4-7A16-FE0D-E6D7-12EBAACB9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 y="2801"/>
              <a:ext cx="1724" cy="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5" name="Rectangle 42">
              <a:extLst>
                <a:ext uri="{FF2B5EF4-FFF2-40B4-BE49-F238E27FC236}">
                  <a16:creationId xmlns:a16="http://schemas.microsoft.com/office/drawing/2014/main" id="{A76C700A-EF38-ECF5-295B-1D0E5AD06091}"/>
                </a:ext>
              </a:extLst>
            </p:cNvPr>
            <p:cNvSpPr>
              <a:spLocks noChangeArrowheads="1"/>
            </p:cNvSpPr>
            <p:nvPr/>
          </p:nvSpPr>
          <p:spPr bwMode="auto">
            <a:xfrm>
              <a:off x="2064" y="2776"/>
              <a:ext cx="136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0" lang="zh-CN" altLang="en-US" sz="1800" b="1">
                  <a:solidFill>
                    <a:srgbClr val="FFFFFF"/>
                  </a:solidFill>
                  <a:ea typeface="幼圆" pitchFamily="49" charset="-122"/>
                </a:rPr>
                <a:t>建设中的三</a:t>
              </a:r>
              <a:r>
                <a:rPr lang="zh-CN" altLang="en-US" sz="1800" b="1">
                  <a:solidFill>
                    <a:srgbClr val="FFFFFF"/>
                  </a:solidFill>
                  <a:ea typeface="幼圆" pitchFamily="49" charset="-122"/>
                </a:rPr>
                <a:t>峡大坝</a:t>
              </a:r>
            </a:p>
          </p:txBody>
        </p:sp>
      </p:grpSp>
      <p:grpSp>
        <p:nvGrpSpPr>
          <p:cNvPr id="9" name="Group 43">
            <a:extLst>
              <a:ext uri="{FF2B5EF4-FFF2-40B4-BE49-F238E27FC236}">
                <a16:creationId xmlns:a16="http://schemas.microsoft.com/office/drawing/2014/main" id="{51B69565-16E1-A678-AA90-BD22B672C996}"/>
              </a:ext>
            </a:extLst>
          </p:cNvPr>
          <p:cNvGrpSpPr>
            <a:grpSpLocks/>
          </p:cNvGrpSpPr>
          <p:nvPr/>
        </p:nvGrpSpPr>
        <p:grpSpPr bwMode="auto">
          <a:xfrm>
            <a:off x="7248526" y="4465639"/>
            <a:ext cx="2951163" cy="1843087"/>
            <a:chOff x="3606" y="2786"/>
            <a:chExt cx="1859" cy="1161"/>
          </a:xfrm>
        </p:grpSpPr>
        <p:pic>
          <p:nvPicPr>
            <p:cNvPr id="8202" name="Picture 44" descr="U1473P1T1D10071645F21DT20060605165459">
              <a:hlinkClick r:id="rId3"/>
              <a:extLst>
                <a:ext uri="{FF2B5EF4-FFF2-40B4-BE49-F238E27FC236}">
                  <a16:creationId xmlns:a16="http://schemas.microsoft.com/office/drawing/2014/main" id="{6C852F3A-8093-8672-5943-A107C511536D}"/>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 y="2807"/>
              <a:ext cx="1723" cy="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Rectangle 45">
              <a:extLst>
                <a:ext uri="{FF2B5EF4-FFF2-40B4-BE49-F238E27FC236}">
                  <a16:creationId xmlns:a16="http://schemas.microsoft.com/office/drawing/2014/main" id="{2376DFE6-C67E-B39A-7B79-3A0839CF4C48}"/>
                </a:ext>
              </a:extLst>
            </p:cNvPr>
            <p:cNvSpPr>
              <a:spLocks noChangeArrowheads="1"/>
            </p:cNvSpPr>
            <p:nvPr/>
          </p:nvSpPr>
          <p:spPr bwMode="auto">
            <a:xfrm>
              <a:off x="4208" y="2786"/>
              <a:ext cx="12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1800" b="1">
                  <a:solidFill>
                    <a:srgbClr val="FFFFFF"/>
                  </a:solidFill>
                  <a:ea typeface="幼圆" pitchFamily="49" charset="-122"/>
                </a:rPr>
                <a:t>三</a:t>
              </a:r>
              <a:r>
                <a:rPr lang="zh-CN" altLang="en-US" sz="1800" b="1">
                  <a:solidFill>
                    <a:srgbClr val="FFFFFF"/>
                  </a:solidFill>
                  <a:ea typeface="幼圆" pitchFamily="49" charset="-122"/>
                </a:rPr>
                <a:t>峡大坝全景</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0976"/>
                                        </p:tgtEl>
                                        <p:attrNameLst>
                                          <p:attrName>style.visibility</p:attrName>
                                        </p:attrNameLst>
                                      </p:cBhvr>
                                      <p:to>
                                        <p:strVal val="visible"/>
                                      </p:to>
                                    </p:set>
                                    <p:animEffect transition="in" filter="strips(downRight)">
                                      <p:cBhvr>
                                        <p:cTn id="12" dur="500"/>
                                        <p:tgtEl>
                                          <p:spTgt spid="40976"/>
                                        </p:tgtEl>
                                      </p:cBhvr>
                                    </p:animEffect>
                                  </p:childTnLst>
                                </p:cTn>
                              </p:par>
                            </p:childTnLst>
                          </p:cTn>
                        </p:par>
                        <p:par>
                          <p:cTn id="13" fill="hold" nodeType="afterGroup">
                            <p:stCondLst>
                              <p:cond delay="500"/>
                            </p:stCondLst>
                            <p:childTnLst>
                              <p:par>
                                <p:cTn id="14" presetID="18" presetClass="entr" presetSubtype="6" fill="hold" nodeType="afterEffect">
                                  <p:stCondLst>
                                    <p:cond delay="500"/>
                                  </p:stCondLst>
                                  <p:childTnLst>
                                    <p:set>
                                      <p:cBhvr>
                                        <p:cTn id="15" dur="1" fill="hold">
                                          <p:stCondLst>
                                            <p:cond delay="0"/>
                                          </p:stCondLst>
                                        </p:cTn>
                                        <p:tgtEl>
                                          <p:spTgt spid="40977"/>
                                        </p:tgtEl>
                                        <p:attrNameLst>
                                          <p:attrName>style.visibility</p:attrName>
                                        </p:attrNameLst>
                                      </p:cBhvr>
                                      <p:to>
                                        <p:strVal val="visible"/>
                                      </p:to>
                                    </p:set>
                                    <p:animEffect transition="in" filter="strips(downRight)">
                                      <p:cBhvr>
                                        <p:cTn id="16" dur="500"/>
                                        <p:tgtEl>
                                          <p:spTgt spid="40977"/>
                                        </p:tgtEl>
                                      </p:cBhvr>
                                    </p:animEffect>
                                  </p:childTnLst>
                                </p:cTn>
                              </p:par>
                            </p:childTnLst>
                          </p:cTn>
                        </p:par>
                        <p:par>
                          <p:cTn id="17" fill="hold" nodeType="afterGroup">
                            <p:stCondLst>
                              <p:cond delay="1500"/>
                            </p:stCondLst>
                            <p:childTnLst>
                              <p:par>
                                <p:cTn id="18" presetID="29"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ppt_x</p:attrName>
                                        </p:attrNameLst>
                                      </p:cBhvr>
                                      <p:tavLst>
                                        <p:tav tm="0">
                                          <p:val>
                                            <p:strVal val="#ppt_x-.2"/>
                                          </p:val>
                                        </p:tav>
                                        <p:tav tm="100000">
                                          <p:val>
                                            <p:strVal val="#ppt_x"/>
                                          </p:val>
                                        </p:tav>
                                      </p:tavLst>
                                    </p:anim>
                                    <p:anim calcmode="lin" valueType="num">
                                      <p:cBhvr>
                                        <p:cTn id="21"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22" dur="1000"/>
                                        <p:tgtEl>
                                          <p:spTgt spid="8"/>
                                        </p:tgtEl>
                                      </p:cBhvr>
                                    </p:animEffect>
                                  </p:childTnLst>
                                </p:cTn>
                              </p:par>
                            </p:childTnLst>
                          </p:cTn>
                        </p:par>
                        <p:par>
                          <p:cTn id="23" fill="hold" nodeType="afterGroup">
                            <p:stCondLst>
                              <p:cond delay="2500"/>
                            </p:stCondLst>
                            <p:childTnLst>
                              <p:par>
                                <p:cTn id="24" presetID="29"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1000" fill="hold"/>
                                        <p:tgtEl>
                                          <p:spTgt spid="9"/>
                                        </p:tgtEl>
                                        <p:attrNameLst>
                                          <p:attrName>ppt_x</p:attrName>
                                        </p:attrNameLst>
                                      </p:cBhvr>
                                      <p:tavLst>
                                        <p:tav tm="0">
                                          <p:val>
                                            <p:strVal val="#ppt_x-.2"/>
                                          </p:val>
                                        </p:tav>
                                        <p:tav tm="100000">
                                          <p:val>
                                            <p:strVal val="#ppt_x"/>
                                          </p:val>
                                        </p:tav>
                                      </p:tavLst>
                                    </p:anim>
                                    <p:anim calcmode="lin" valueType="num">
                                      <p:cBhvr>
                                        <p:cTn id="27"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a:extLst>
              <a:ext uri="{FF2B5EF4-FFF2-40B4-BE49-F238E27FC236}">
                <a16:creationId xmlns:a16="http://schemas.microsoft.com/office/drawing/2014/main" id="{6BE44086-EAAC-38F5-9B64-BDF4E2EF823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EEC603D7-BCDE-734E-BB11-6DC2215C2828}"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19</a:t>
            </a:fld>
            <a:endParaRPr kumimoji="0" lang="en-US" altLang="zh-CN" sz="1000">
              <a:solidFill>
                <a:srgbClr val="808080"/>
              </a:solidFill>
              <a:ea typeface="华文行楷" panose="02010800040101010101" pitchFamily="2" charset="-122"/>
            </a:endParaRPr>
          </a:p>
        </p:txBody>
      </p:sp>
      <p:sp>
        <p:nvSpPr>
          <p:cNvPr id="9219" name="Rectangle 2">
            <a:extLst>
              <a:ext uri="{FF2B5EF4-FFF2-40B4-BE49-F238E27FC236}">
                <a16:creationId xmlns:a16="http://schemas.microsoft.com/office/drawing/2014/main" id="{AD3BED9A-102B-5F4E-F48C-0B1BF71DA40E}"/>
              </a:ext>
            </a:extLst>
          </p:cNvPr>
          <p:cNvSpPr>
            <a:spLocks noGrp="1" noChangeArrowheads="1"/>
          </p:cNvSpPr>
          <p:nvPr>
            <p:ph type="title"/>
          </p:nvPr>
        </p:nvSpPr>
        <p:spPr/>
        <p:txBody>
          <a:bodyPr/>
          <a:lstStyle/>
          <a:p>
            <a:pPr eaLnBrk="1" hangingPunct="1"/>
            <a:r>
              <a:rPr lang="zh-CN" altLang="en-US"/>
              <a:t>技术经济活动及其要素</a:t>
            </a:r>
          </a:p>
        </p:txBody>
      </p:sp>
      <p:sp>
        <p:nvSpPr>
          <p:cNvPr id="9220" name="Rectangle 3">
            <a:extLst>
              <a:ext uri="{FF2B5EF4-FFF2-40B4-BE49-F238E27FC236}">
                <a16:creationId xmlns:a16="http://schemas.microsoft.com/office/drawing/2014/main" id="{B6BE4870-9310-A775-A19C-EE1F263CF861}"/>
              </a:ext>
            </a:extLst>
          </p:cNvPr>
          <p:cNvSpPr>
            <a:spLocks noGrp="1" noChangeArrowheads="1"/>
          </p:cNvSpPr>
          <p:nvPr>
            <p:ph type="body" idx="1"/>
          </p:nvPr>
        </p:nvSpPr>
        <p:spPr>
          <a:xfrm>
            <a:off x="2279651" y="1125538"/>
            <a:ext cx="8208963" cy="588962"/>
          </a:xfrm>
        </p:spPr>
        <p:txBody>
          <a:bodyPr/>
          <a:lstStyle/>
          <a:p>
            <a:pPr marL="0" indent="0" eaLnBrk="1" hangingPunct="1">
              <a:spcBef>
                <a:spcPct val="50000"/>
              </a:spcBef>
              <a:buClrTx/>
              <a:buSzTx/>
              <a:buNone/>
            </a:pPr>
            <a:r>
              <a:rPr lang="zh-CN" altLang="en-US"/>
              <a:t>四、技术经济活动的要素</a:t>
            </a:r>
          </a:p>
        </p:txBody>
      </p:sp>
      <p:sp>
        <p:nvSpPr>
          <p:cNvPr id="43031" name="Rectangle 23">
            <a:extLst>
              <a:ext uri="{FF2B5EF4-FFF2-40B4-BE49-F238E27FC236}">
                <a16:creationId xmlns:a16="http://schemas.microsoft.com/office/drawing/2014/main" id="{043CBCE1-C79A-06FD-201D-82A1C66F00BA}"/>
              </a:ext>
            </a:extLst>
          </p:cNvPr>
          <p:cNvSpPr>
            <a:spLocks noChangeArrowheads="1"/>
          </p:cNvSpPr>
          <p:nvPr/>
        </p:nvSpPr>
        <p:spPr bwMode="auto">
          <a:xfrm>
            <a:off x="2422526" y="1697038"/>
            <a:ext cx="77057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524000" indent="-1524000">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10000"/>
              </a:lnSpc>
              <a:spcAft>
                <a:spcPct val="0"/>
              </a:spcAft>
              <a:buClr>
                <a:srgbClr val="ECEAAC"/>
              </a:buClr>
              <a:buNone/>
            </a:pPr>
            <a:r>
              <a:rPr lang="en-US" altLang="zh-CN" sz="2000" b="1">
                <a:latin typeface="幼圆" pitchFamily="49" charset="-122"/>
                <a:ea typeface="幼圆" pitchFamily="49" charset="-122"/>
              </a:rPr>
              <a:t>1.</a:t>
            </a:r>
            <a:r>
              <a:rPr lang="zh-CN" altLang="en-US" sz="2000" b="1">
                <a:latin typeface="幼圆" pitchFamily="49" charset="-122"/>
                <a:ea typeface="幼圆" pitchFamily="49" charset="-122"/>
              </a:rPr>
              <a:t>活动主体：</a:t>
            </a:r>
            <a:r>
              <a:rPr lang="zh-CN" altLang="en-US" sz="2000" b="1">
                <a:solidFill>
                  <a:srgbClr val="000000"/>
                </a:solidFill>
                <a:latin typeface="幼圆" pitchFamily="49" charset="-122"/>
                <a:ea typeface="幼圆" pitchFamily="49" charset="-122"/>
              </a:rPr>
              <a:t>垫付活动资本、承担活动风险、享受活动收益的个人或组织。</a:t>
            </a:r>
          </a:p>
        </p:txBody>
      </p:sp>
      <p:grpSp>
        <p:nvGrpSpPr>
          <p:cNvPr id="2" name="组合 38">
            <a:extLst>
              <a:ext uri="{FF2B5EF4-FFF2-40B4-BE49-F238E27FC236}">
                <a16:creationId xmlns:a16="http://schemas.microsoft.com/office/drawing/2014/main" id="{478E03CB-A5FE-6B78-01A4-2A1BE79544D5}"/>
              </a:ext>
            </a:extLst>
          </p:cNvPr>
          <p:cNvGrpSpPr>
            <a:grpSpLocks/>
          </p:cNvGrpSpPr>
          <p:nvPr/>
        </p:nvGrpSpPr>
        <p:grpSpPr bwMode="auto">
          <a:xfrm>
            <a:off x="2903539" y="2344738"/>
            <a:ext cx="6764337" cy="4108450"/>
            <a:chOff x="1593838" y="2344738"/>
            <a:chExt cx="6764376" cy="4108450"/>
          </a:xfrm>
        </p:grpSpPr>
        <p:pic>
          <p:nvPicPr>
            <p:cNvPr id="9223" name="Picture 20" descr="e8e9b2ec1fe61326e880cc8768cad7a1">
              <a:hlinkClick r:id="rId2"/>
              <a:extLst>
                <a:ext uri="{FF2B5EF4-FFF2-40B4-BE49-F238E27FC236}">
                  <a16:creationId xmlns:a16="http://schemas.microsoft.com/office/drawing/2014/main" id="{9A7A6F8D-2721-0F2F-08D9-3AEDEED0F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27" y="2344738"/>
              <a:ext cx="18811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图片 29" descr="5dc8f08370078818abd5c24002ea9e44.jpg">
              <a:extLst>
                <a:ext uri="{FF2B5EF4-FFF2-40B4-BE49-F238E27FC236}">
                  <a16:creationId xmlns:a16="http://schemas.microsoft.com/office/drawing/2014/main" id="{5D7A82D0-1D91-DD23-E022-571B693E9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93838" y="2714620"/>
              <a:ext cx="1881178" cy="1214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21" descr="W020030818313390933851">
              <a:extLst>
                <a:ext uri="{FF2B5EF4-FFF2-40B4-BE49-F238E27FC236}">
                  <a16:creationId xmlns:a16="http://schemas.microsoft.com/office/drawing/2014/main" id="{2DD1708F-8602-B63A-1AE8-1699A42BCC74}"/>
                </a:ext>
              </a:extLst>
            </p:cNvPr>
            <p:cNvPicPr>
              <a:picLocks noChangeAspect="1" noChangeArrowheads="1"/>
            </p:cNvPicPr>
            <p:nvPr/>
          </p:nvPicPr>
          <p:blipFill>
            <a:blip r:embed="rId5">
              <a:lum bright="4000" contrast="14000"/>
              <a:extLst>
                <a:ext uri="{28A0092B-C50C-407E-A947-70E740481C1C}">
                  <a14:useLocalDpi xmlns:a14="http://schemas.microsoft.com/office/drawing/2010/main" val="0"/>
                </a:ext>
              </a:extLst>
            </a:blip>
            <a:srcRect/>
            <a:stretch>
              <a:fillRect/>
            </a:stretch>
          </p:blipFill>
          <p:spPr bwMode="auto">
            <a:xfrm>
              <a:off x="1851041" y="5049838"/>
              <a:ext cx="18716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22" descr="xq6">
              <a:hlinkClick r:id="rId6"/>
              <a:extLst>
                <a:ext uri="{FF2B5EF4-FFF2-40B4-BE49-F238E27FC236}">
                  <a16:creationId xmlns:a16="http://schemas.microsoft.com/office/drawing/2014/main" id="{5AC63CD1-2A0B-5B32-75A2-BEC41F2DA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0788" y="5081588"/>
              <a:ext cx="18716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Rectangle 26">
              <a:extLst>
                <a:ext uri="{FF2B5EF4-FFF2-40B4-BE49-F238E27FC236}">
                  <a16:creationId xmlns:a16="http://schemas.microsoft.com/office/drawing/2014/main" id="{0F3E54DD-9826-734C-1ED6-6C291AFAA9D7}"/>
                </a:ext>
              </a:extLst>
            </p:cNvPr>
            <p:cNvSpPr>
              <a:spLocks noChangeArrowheads="1"/>
            </p:cNvSpPr>
            <p:nvPr/>
          </p:nvSpPr>
          <p:spPr bwMode="auto">
            <a:xfrm>
              <a:off x="4081470" y="3929066"/>
              <a:ext cx="1562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kumimoji="0" lang="zh-CN" altLang="en-US" sz="2400" b="1">
                  <a:solidFill>
                    <a:srgbClr val="000000"/>
                  </a:solidFill>
                  <a:ea typeface="幼圆" pitchFamily="49" charset="-122"/>
                </a:rPr>
                <a:t>活动主体</a:t>
              </a:r>
            </a:p>
          </p:txBody>
        </p:sp>
        <p:grpSp>
          <p:nvGrpSpPr>
            <p:cNvPr id="9228" name="Group 27">
              <a:extLst>
                <a:ext uri="{FF2B5EF4-FFF2-40B4-BE49-F238E27FC236}">
                  <a16:creationId xmlns:a16="http://schemas.microsoft.com/office/drawing/2014/main" id="{6082ADE6-A7D6-8D0F-0FD3-5C59A4ACED0A}"/>
                </a:ext>
              </a:extLst>
            </p:cNvPr>
            <p:cNvGrpSpPr>
              <a:grpSpLocks/>
            </p:cNvGrpSpPr>
            <p:nvPr/>
          </p:nvGrpSpPr>
          <p:grpSpPr bwMode="auto">
            <a:xfrm>
              <a:off x="3219466" y="4638675"/>
              <a:ext cx="1263650" cy="1039813"/>
              <a:chOff x="1613" y="2876"/>
              <a:chExt cx="796" cy="655"/>
            </a:xfrm>
          </p:grpSpPr>
          <p:sp>
            <p:nvSpPr>
              <p:cNvPr id="9238" name="Oval 28">
                <a:extLst>
                  <a:ext uri="{FF2B5EF4-FFF2-40B4-BE49-F238E27FC236}">
                    <a16:creationId xmlns:a16="http://schemas.microsoft.com/office/drawing/2014/main" id="{8141B76B-B102-F73F-3ABD-EFC37D086991}"/>
                  </a:ext>
                </a:extLst>
              </p:cNvPr>
              <p:cNvSpPr>
                <a:spLocks noChangeArrowheads="1"/>
              </p:cNvSpPr>
              <p:nvPr/>
            </p:nvSpPr>
            <p:spPr bwMode="auto">
              <a:xfrm>
                <a:off x="1613" y="2876"/>
                <a:ext cx="796" cy="655"/>
              </a:xfrm>
              <a:prstGeom prst="ellipse">
                <a:avLst/>
              </a:prstGeom>
              <a:gradFill rotWithShape="1">
                <a:gsLst>
                  <a:gs pos="0">
                    <a:srgbClr val="333399"/>
                  </a:gs>
                  <a:gs pos="100000">
                    <a:srgbClr val="009999"/>
                  </a:gs>
                </a:gsLst>
                <a:lin ang="5400000" scaled="1"/>
              </a:gradFill>
              <a:ln w="6350">
                <a:solidFill>
                  <a:srgbClr val="333399"/>
                </a:solidFill>
                <a:round/>
                <a:headEnd/>
                <a:tailEnd/>
              </a:ln>
              <a:effectLst>
                <a:outerShdw dist="35921" dir="2700000" algn="ctr" rotWithShape="0">
                  <a:schemeClr val="bg2">
                    <a:alpha val="50000"/>
                  </a:schemeClr>
                </a:outerShdw>
              </a:effectLst>
            </p:spPr>
            <p:txBody>
              <a:bodyPr lIns="72000" tIns="0" rIns="0" bIns="0"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pPr>
                <a:endParaRPr lang="en-US" altLang="zh-CN" sz="2400" b="1">
                  <a:solidFill>
                    <a:srgbClr val="FFFFFF"/>
                  </a:solidFill>
                  <a:latin typeface="Times New Roman" panose="02020603050405020304" pitchFamily="18" charset="0"/>
                  <a:ea typeface="幼圆" pitchFamily="49" charset="-122"/>
                </a:endParaRPr>
              </a:p>
              <a:p>
                <a:pPr algn="ctr" eaLnBrk="0" fontAlgn="base" hangingPunct="0">
                  <a:spcBef>
                    <a:spcPct val="0"/>
                  </a:spcBef>
                  <a:spcAft>
                    <a:spcPct val="0"/>
                  </a:spcAft>
                </a:pPr>
                <a:endParaRPr lang="en-US" altLang="zh-CN" sz="2400" b="1">
                  <a:solidFill>
                    <a:srgbClr val="FFFFFF"/>
                  </a:solidFill>
                  <a:latin typeface="Times New Roman" panose="02020603050405020304" pitchFamily="18" charset="0"/>
                  <a:ea typeface="幼圆" pitchFamily="49" charset="-122"/>
                </a:endParaRPr>
              </a:p>
            </p:txBody>
          </p:sp>
          <p:sp>
            <p:nvSpPr>
              <p:cNvPr id="9239" name="Rectangle 29">
                <a:extLst>
                  <a:ext uri="{FF2B5EF4-FFF2-40B4-BE49-F238E27FC236}">
                    <a16:creationId xmlns:a16="http://schemas.microsoft.com/office/drawing/2014/main" id="{7744AEE9-38B1-0FFA-0EBA-3B9371ABA115}"/>
                  </a:ext>
                </a:extLst>
              </p:cNvPr>
              <p:cNvSpPr>
                <a:spLocks noChangeArrowheads="1"/>
              </p:cNvSpPr>
              <p:nvPr/>
            </p:nvSpPr>
            <p:spPr bwMode="auto">
              <a:xfrm>
                <a:off x="1761" y="3048"/>
                <a:ext cx="6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0" lang="zh-CN" altLang="en-US" sz="2400" b="1">
                    <a:solidFill>
                      <a:srgbClr val="FFFFFF"/>
                    </a:solidFill>
                    <a:ea typeface="幼圆" pitchFamily="49" charset="-122"/>
                  </a:rPr>
                  <a:t>企业</a:t>
                </a:r>
              </a:p>
            </p:txBody>
          </p:sp>
        </p:grpSp>
        <p:grpSp>
          <p:nvGrpSpPr>
            <p:cNvPr id="9229" name="Group 30">
              <a:extLst>
                <a:ext uri="{FF2B5EF4-FFF2-40B4-BE49-F238E27FC236}">
                  <a16:creationId xmlns:a16="http://schemas.microsoft.com/office/drawing/2014/main" id="{D1ED624E-342C-672C-9A97-6BDFABEAC249}"/>
                </a:ext>
              </a:extLst>
            </p:cNvPr>
            <p:cNvGrpSpPr>
              <a:grpSpLocks/>
            </p:cNvGrpSpPr>
            <p:nvPr/>
          </p:nvGrpSpPr>
          <p:grpSpPr bwMode="auto">
            <a:xfrm>
              <a:off x="5419752" y="2817815"/>
              <a:ext cx="1263650" cy="1039813"/>
              <a:chOff x="2625" y="1706"/>
              <a:chExt cx="796" cy="655"/>
            </a:xfrm>
          </p:grpSpPr>
          <p:sp>
            <p:nvSpPr>
              <p:cNvPr id="9236" name="Oval 31">
                <a:extLst>
                  <a:ext uri="{FF2B5EF4-FFF2-40B4-BE49-F238E27FC236}">
                    <a16:creationId xmlns:a16="http://schemas.microsoft.com/office/drawing/2014/main" id="{BD30435A-0DD9-B85B-1F74-7B2309F09F93}"/>
                  </a:ext>
                </a:extLst>
              </p:cNvPr>
              <p:cNvSpPr>
                <a:spLocks noChangeArrowheads="1"/>
              </p:cNvSpPr>
              <p:nvPr/>
            </p:nvSpPr>
            <p:spPr bwMode="auto">
              <a:xfrm>
                <a:off x="2625" y="1706"/>
                <a:ext cx="796" cy="655"/>
              </a:xfrm>
              <a:prstGeom prst="ellipse">
                <a:avLst/>
              </a:prstGeom>
              <a:gradFill rotWithShape="1">
                <a:gsLst>
                  <a:gs pos="0">
                    <a:srgbClr val="333399"/>
                  </a:gs>
                  <a:gs pos="100000">
                    <a:srgbClr val="009999"/>
                  </a:gs>
                </a:gsLst>
                <a:lin ang="5400000" scaled="1"/>
              </a:gradFill>
              <a:ln w="6350">
                <a:solidFill>
                  <a:srgbClr val="333399"/>
                </a:solidFill>
                <a:round/>
                <a:headEnd/>
                <a:tailEnd/>
              </a:ln>
              <a:effectLst>
                <a:outerShdw dist="35921" dir="2700000" algn="ctr" rotWithShape="0">
                  <a:schemeClr val="bg2">
                    <a:alpha val="50000"/>
                  </a:schemeClr>
                </a:outerShdw>
              </a:effectLst>
            </p:spPr>
            <p:txBody>
              <a:bodyPr lIns="72000" tIns="0" rIns="0" bIns="0"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pPr>
                <a:endParaRPr lang="en-US" altLang="zh-CN" sz="2400" b="1">
                  <a:solidFill>
                    <a:srgbClr val="FFFFFF"/>
                  </a:solidFill>
                  <a:latin typeface="Times New Roman" panose="02020603050405020304" pitchFamily="18" charset="0"/>
                  <a:ea typeface="幼圆" pitchFamily="49" charset="-122"/>
                </a:endParaRPr>
              </a:p>
              <a:p>
                <a:pPr algn="ctr" eaLnBrk="0" fontAlgn="base" hangingPunct="0">
                  <a:spcBef>
                    <a:spcPct val="0"/>
                  </a:spcBef>
                  <a:spcAft>
                    <a:spcPct val="0"/>
                  </a:spcAft>
                </a:pPr>
                <a:endParaRPr lang="en-US" altLang="zh-CN" sz="2400" b="1">
                  <a:solidFill>
                    <a:srgbClr val="FFFFFF"/>
                  </a:solidFill>
                  <a:latin typeface="Times New Roman" panose="02020603050405020304" pitchFamily="18" charset="0"/>
                  <a:ea typeface="幼圆" pitchFamily="49" charset="-122"/>
                </a:endParaRPr>
              </a:p>
            </p:txBody>
          </p:sp>
          <p:sp>
            <p:nvSpPr>
              <p:cNvPr id="9237" name="Rectangle 32">
                <a:extLst>
                  <a:ext uri="{FF2B5EF4-FFF2-40B4-BE49-F238E27FC236}">
                    <a16:creationId xmlns:a16="http://schemas.microsoft.com/office/drawing/2014/main" id="{1025A12C-94D3-F5AD-614E-C77EEAFA0B03}"/>
                  </a:ext>
                </a:extLst>
              </p:cNvPr>
              <p:cNvSpPr>
                <a:spLocks noChangeArrowheads="1"/>
              </p:cNvSpPr>
              <p:nvPr/>
            </p:nvSpPr>
            <p:spPr bwMode="auto">
              <a:xfrm>
                <a:off x="2763" y="1883"/>
                <a:ext cx="6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0" lang="zh-CN" altLang="en-US" sz="2400" b="1">
                    <a:solidFill>
                      <a:srgbClr val="FFFFFF"/>
                    </a:solidFill>
                    <a:ea typeface="幼圆" pitchFamily="49" charset="-122"/>
                  </a:rPr>
                  <a:t>政府</a:t>
                </a:r>
              </a:p>
            </p:txBody>
          </p:sp>
        </p:grpSp>
        <p:grpSp>
          <p:nvGrpSpPr>
            <p:cNvPr id="9230" name="Group 33">
              <a:extLst>
                <a:ext uri="{FF2B5EF4-FFF2-40B4-BE49-F238E27FC236}">
                  <a16:creationId xmlns:a16="http://schemas.microsoft.com/office/drawing/2014/main" id="{FDCC2052-1E52-121E-5550-793F6E7E0859}"/>
                </a:ext>
              </a:extLst>
            </p:cNvPr>
            <p:cNvGrpSpPr>
              <a:grpSpLocks/>
            </p:cNvGrpSpPr>
            <p:nvPr/>
          </p:nvGrpSpPr>
          <p:grpSpPr bwMode="auto">
            <a:xfrm>
              <a:off x="5464175" y="4638675"/>
              <a:ext cx="1263650" cy="1039813"/>
              <a:chOff x="3626" y="2876"/>
              <a:chExt cx="796" cy="655"/>
            </a:xfrm>
          </p:grpSpPr>
          <p:sp>
            <p:nvSpPr>
              <p:cNvPr id="9234" name="Oval 34">
                <a:extLst>
                  <a:ext uri="{FF2B5EF4-FFF2-40B4-BE49-F238E27FC236}">
                    <a16:creationId xmlns:a16="http://schemas.microsoft.com/office/drawing/2014/main" id="{71983837-687A-8EDB-CC14-A18B79620B9E}"/>
                  </a:ext>
                </a:extLst>
              </p:cNvPr>
              <p:cNvSpPr>
                <a:spLocks noChangeArrowheads="1"/>
              </p:cNvSpPr>
              <p:nvPr/>
            </p:nvSpPr>
            <p:spPr bwMode="auto">
              <a:xfrm>
                <a:off x="3626" y="2876"/>
                <a:ext cx="796" cy="655"/>
              </a:xfrm>
              <a:prstGeom prst="ellipse">
                <a:avLst/>
              </a:prstGeom>
              <a:gradFill rotWithShape="1">
                <a:gsLst>
                  <a:gs pos="0">
                    <a:srgbClr val="333399"/>
                  </a:gs>
                  <a:gs pos="100000">
                    <a:srgbClr val="009999"/>
                  </a:gs>
                </a:gsLst>
                <a:lin ang="5400000" scaled="1"/>
              </a:gradFill>
              <a:ln w="6350">
                <a:solidFill>
                  <a:srgbClr val="333399"/>
                </a:solidFill>
                <a:round/>
                <a:headEnd/>
                <a:tailEnd/>
              </a:ln>
              <a:effectLst>
                <a:outerShdw dist="35921" dir="2700000" algn="ctr" rotWithShape="0">
                  <a:schemeClr val="bg2">
                    <a:alpha val="50000"/>
                  </a:schemeClr>
                </a:outerShdw>
              </a:effectLst>
            </p:spPr>
            <p:txBody>
              <a:bodyPr lIns="72000" tIns="0" rIns="0" bIns="0"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pPr>
                <a:endParaRPr lang="en-US" altLang="zh-CN" sz="2400" b="1">
                  <a:solidFill>
                    <a:srgbClr val="FFFFFF"/>
                  </a:solidFill>
                  <a:latin typeface="Times New Roman" panose="02020603050405020304" pitchFamily="18" charset="0"/>
                  <a:ea typeface="幼圆" pitchFamily="49" charset="-122"/>
                </a:endParaRPr>
              </a:p>
              <a:p>
                <a:pPr algn="ctr" eaLnBrk="0" fontAlgn="base" hangingPunct="0">
                  <a:spcBef>
                    <a:spcPct val="0"/>
                  </a:spcBef>
                  <a:spcAft>
                    <a:spcPct val="0"/>
                  </a:spcAft>
                </a:pPr>
                <a:endParaRPr lang="en-US" altLang="zh-CN" sz="2400" b="1">
                  <a:solidFill>
                    <a:srgbClr val="FFFFFF"/>
                  </a:solidFill>
                  <a:latin typeface="Times New Roman" panose="02020603050405020304" pitchFamily="18" charset="0"/>
                  <a:ea typeface="幼圆" pitchFamily="49" charset="-122"/>
                </a:endParaRPr>
              </a:p>
            </p:txBody>
          </p:sp>
          <p:sp>
            <p:nvSpPr>
              <p:cNvPr id="9235" name="Rectangle 35">
                <a:extLst>
                  <a:ext uri="{FF2B5EF4-FFF2-40B4-BE49-F238E27FC236}">
                    <a16:creationId xmlns:a16="http://schemas.microsoft.com/office/drawing/2014/main" id="{04FEE0B6-B8ED-E30A-A498-5E3EEDF5DCBB}"/>
                  </a:ext>
                </a:extLst>
              </p:cNvPr>
              <p:cNvSpPr>
                <a:spLocks noChangeArrowheads="1"/>
              </p:cNvSpPr>
              <p:nvPr/>
            </p:nvSpPr>
            <p:spPr bwMode="auto">
              <a:xfrm>
                <a:off x="3769" y="2931"/>
                <a:ext cx="635" cy="523"/>
              </a:xfrm>
              <a:prstGeom prst="rect">
                <a:avLst/>
              </a:prstGeom>
              <a:noFill/>
              <a:ln>
                <a:noFill/>
              </a:ln>
              <a:effectLst>
                <a:outerShdw dist="35921"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400" b="1">
                    <a:solidFill>
                      <a:srgbClr val="FFFFFF"/>
                    </a:solidFill>
                    <a:latin typeface="Times New Roman" panose="02020603050405020304" pitchFamily="18" charset="0"/>
                    <a:ea typeface="华文楷体" panose="02010600040101010101" pitchFamily="2" charset="-122"/>
                  </a:rPr>
                  <a:t>社会</a:t>
                </a:r>
              </a:p>
              <a:p>
                <a:pPr fontAlgn="base">
                  <a:spcBef>
                    <a:spcPct val="0"/>
                  </a:spcBef>
                  <a:spcAft>
                    <a:spcPct val="0"/>
                  </a:spcAft>
                </a:pPr>
                <a:r>
                  <a:rPr lang="zh-CN" altLang="en-US" sz="2400" b="1">
                    <a:solidFill>
                      <a:srgbClr val="FFFFFF"/>
                    </a:solidFill>
                    <a:latin typeface="Times New Roman" panose="02020603050405020304" pitchFamily="18" charset="0"/>
                    <a:ea typeface="华文楷体" panose="02010600040101010101" pitchFamily="2" charset="-122"/>
                  </a:rPr>
                  <a:t>团体</a:t>
                </a:r>
              </a:p>
            </p:txBody>
          </p:sp>
        </p:grpSp>
        <p:grpSp>
          <p:nvGrpSpPr>
            <p:cNvPr id="9231" name="Group 30">
              <a:extLst>
                <a:ext uri="{FF2B5EF4-FFF2-40B4-BE49-F238E27FC236}">
                  <a16:creationId xmlns:a16="http://schemas.microsoft.com/office/drawing/2014/main" id="{5E9A10AE-633F-B7E9-9E19-7B7D4C88B31B}"/>
                </a:ext>
              </a:extLst>
            </p:cNvPr>
            <p:cNvGrpSpPr>
              <a:grpSpLocks/>
            </p:cNvGrpSpPr>
            <p:nvPr/>
          </p:nvGrpSpPr>
          <p:grpSpPr bwMode="auto">
            <a:xfrm>
              <a:off x="3236912" y="2817815"/>
              <a:ext cx="1263650" cy="1039813"/>
              <a:chOff x="2625" y="1706"/>
              <a:chExt cx="796" cy="655"/>
            </a:xfrm>
          </p:grpSpPr>
          <p:sp>
            <p:nvSpPr>
              <p:cNvPr id="9232" name="Oval 31">
                <a:extLst>
                  <a:ext uri="{FF2B5EF4-FFF2-40B4-BE49-F238E27FC236}">
                    <a16:creationId xmlns:a16="http://schemas.microsoft.com/office/drawing/2014/main" id="{A373FD61-1A4E-AAA6-83AB-1C566942FEA4}"/>
                  </a:ext>
                </a:extLst>
              </p:cNvPr>
              <p:cNvSpPr>
                <a:spLocks noChangeArrowheads="1"/>
              </p:cNvSpPr>
              <p:nvPr/>
            </p:nvSpPr>
            <p:spPr bwMode="auto">
              <a:xfrm>
                <a:off x="2625" y="1706"/>
                <a:ext cx="796" cy="655"/>
              </a:xfrm>
              <a:prstGeom prst="ellipse">
                <a:avLst/>
              </a:prstGeom>
              <a:gradFill rotWithShape="1">
                <a:gsLst>
                  <a:gs pos="0">
                    <a:srgbClr val="333399"/>
                  </a:gs>
                  <a:gs pos="100000">
                    <a:srgbClr val="009999"/>
                  </a:gs>
                </a:gsLst>
                <a:lin ang="5400000" scaled="1"/>
              </a:gradFill>
              <a:ln w="6350">
                <a:solidFill>
                  <a:srgbClr val="333399"/>
                </a:solidFill>
                <a:round/>
                <a:headEnd/>
                <a:tailEnd/>
              </a:ln>
              <a:effectLst>
                <a:outerShdw dist="35921" dir="2700000" algn="ctr" rotWithShape="0">
                  <a:schemeClr val="bg2">
                    <a:alpha val="50000"/>
                  </a:schemeClr>
                </a:outerShdw>
              </a:effectLst>
            </p:spPr>
            <p:txBody>
              <a:bodyPr lIns="72000" tIns="0" rIns="0" bIns="0"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pPr>
                <a:endParaRPr lang="en-US" altLang="zh-CN" sz="2400" b="1">
                  <a:solidFill>
                    <a:srgbClr val="FFFFFF"/>
                  </a:solidFill>
                  <a:latin typeface="Times New Roman" panose="02020603050405020304" pitchFamily="18" charset="0"/>
                  <a:ea typeface="幼圆" pitchFamily="49" charset="-122"/>
                </a:endParaRPr>
              </a:p>
              <a:p>
                <a:pPr algn="ctr" eaLnBrk="0" fontAlgn="base" hangingPunct="0">
                  <a:spcBef>
                    <a:spcPct val="0"/>
                  </a:spcBef>
                  <a:spcAft>
                    <a:spcPct val="0"/>
                  </a:spcAft>
                </a:pPr>
                <a:endParaRPr lang="en-US" altLang="zh-CN" sz="2400" b="1">
                  <a:solidFill>
                    <a:srgbClr val="FFFFFF"/>
                  </a:solidFill>
                  <a:latin typeface="Times New Roman" panose="02020603050405020304" pitchFamily="18" charset="0"/>
                  <a:ea typeface="幼圆" pitchFamily="49" charset="-122"/>
                </a:endParaRPr>
              </a:p>
            </p:txBody>
          </p:sp>
          <p:sp>
            <p:nvSpPr>
              <p:cNvPr id="9233" name="Rectangle 32">
                <a:extLst>
                  <a:ext uri="{FF2B5EF4-FFF2-40B4-BE49-F238E27FC236}">
                    <a16:creationId xmlns:a16="http://schemas.microsoft.com/office/drawing/2014/main" id="{9C494480-1C91-CDEF-0FF2-1A2E3C4F16CB}"/>
                  </a:ext>
                </a:extLst>
              </p:cNvPr>
              <p:cNvSpPr>
                <a:spLocks noChangeArrowheads="1"/>
              </p:cNvSpPr>
              <p:nvPr/>
            </p:nvSpPr>
            <p:spPr bwMode="auto">
              <a:xfrm>
                <a:off x="2763" y="1883"/>
                <a:ext cx="6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0" lang="zh-CN" altLang="en-US" sz="2400" b="1">
                    <a:solidFill>
                      <a:srgbClr val="FFFFFF"/>
                    </a:solidFill>
                    <a:ea typeface="幼圆" pitchFamily="49" charset="-122"/>
                  </a:rPr>
                  <a:t>个人</a:t>
                </a:r>
              </a:p>
            </p:txBody>
          </p:sp>
        </p:gr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3031">
                                            <p:txEl>
                                              <p:pRg st="0" end="0"/>
                                            </p:txEl>
                                          </p:spTgt>
                                        </p:tgtEl>
                                        <p:attrNameLst>
                                          <p:attrName>style.visibility</p:attrName>
                                        </p:attrNameLst>
                                      </p:cBhvr>
                                      <p:to>
                                        <p:strVal val="visible"/>
                                      </p:to>
                                    </p:set>
                                    <p:animEffect transition="in" filter="wipe(left)">
                                      <p:cBhvr>
                                        <p:cTn id="7" dur="500"/>
                                        <p:tgtEl>
                                          <p:spTgt spid="43031">
                                            <p:txEl>
                                              <p:pRg st="0" end="0"/>
                                            </p:txEl>
                                          </p:spTgt>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三次科技革命.mp4">
            <a:hlinkClick r:id="" action="ppaction://media"/>
            <a:extLst>
              <a:ext uri="{FF2B5EF4-FFF2-40B4-BE49-F238E27FC236}">
                <a16:creationId xmlns:a16="http://schemas.microsoft.com/office/drawing/2014/main" id="{C7B77BB0-0995-03D4-C3E1-0A378CAB71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67608" y="1268760"/>
            <a:ext cx="7200800" cy="4824536"/>
          </a:xfrm>
          <a:prstGeom prst="rect">
            <a:avLst/>
          </a:prstGeom>
        </p:spPr>
      </p:pic>
    </p:spTree>
    <p:extLst>
      <p:ext uri="{BB962C8B-B14F-4D97-AF65-F5344CB8AC3E}">
        <p14:creationId xmlns:p14="http://schemas.microsoft.com/office/powerpoint/2010/main" val="245691356"/>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8788">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a:extLst>
              <a:ext uri="{FF2B5EF4-FFF2-40B4-BE49-F238E27FC236}">
                <a16:creationId xmlns:a16="http://schemas.microsoft.com/office/drawing/2014/main" id="{8C1BE09F-4A02-65AC-2379-28DDE0C036E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C811162D-EE35-EB44-B111-035A4DC41937}"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20</a:t>
            </a:fld>
            <a:endParaRPr kumimoji="0" lang="en-US" altLang="zh-CN" sz="1000">
              <a:solidFill>
                <a:srgbClr val="808080"/>
              </a:solidFill>
              <a:ea typeface="华文行楷" panose="02010800040101010101" pitchFamily="2" charset="-122"/>
            </a:endParaRPr>
          </a:p>
        </p:txBody>
      </p:sp>
      <p:sp>
        <p:nvSpPr>
          <p:cNvPr id="10243" name="Rectangle 2">
            <a:extLst>
              <a:ext uri="{FF2B5EF4-FFF2-40B4-BE49-F238E27FC236}">
                <a16:creationId xmlns:a16="http://schemas.microsoft.com/office/drawing/2014/main" id="{239F31A9-0DE4-8655-CB01-41E723248F08}"/>
              </a:ext>
            </a:extLst>
          </p:cNvPr>
          <p:cNvSpPr>
            <a:spLocks noGrp="1" noChangeArrowheads="1"/>
          </p:cNvSpPr>
          <p:nvPr>
            <p:ph type="title"/>
          </p:nvPr>
        </p:nvSpPr>
        <p:spPr/>
        <p:txBody>
          <a:bodyPr/>
          <a:lstStyle/>
          <a:p>
            <a:pPr eaLnBrk="1" hangingPunct="1"/>
            <a:r>
              <a:rPr lang="zh-CN" altLang="en-US"/>
              <a:t>技术经济活动及其要素</a:t>
            </a:r>
          </a:p>
        </p:txBody>
      </p:sp>
      <p:sp>
        <p:nvSpPr>
          <p:cNvPr id="10244" name="Rectangle 3">
            <a:extLst>
              <a:ext uri="{FF2B5EF4-FFF2-40B4-BE49-F238E27FC236}">
                <a16:creationId xmlns:a16="http://schemas.microsoft.com/office/drawing/2014/main" id="{77138ABE-74C2-DFD8-DC39-96B966581801}"/>
              </a:ext>
            </a:extLst>
          </p:cNvPr>
          <p:cNvSpPr>
            <a:spLocks noGrp="1" noChangeArrowheads="1"/>
          </p:cNvSpPr>
          <p:nvPr>
            <p:ph type="body" idx="1"/>
          </p:nvPr>
        </p:nvSpPr>
        <p:spPr/>
        <p:txBody>
          <a:bodyPr/>
          <a:lstStyle/>
          <a:p>
            <a:pPr marL="0" indent="0" eaLnBrk="1" hangingPunct="1">
              <a:buNone/>
            </a:pPr>
            <a:r>
              <a:rPr lang="zh-CN" altLang="en-US"/>
              <a:t>四、技术经济活动的要素</a:t>
            </a:r>
          </a:p>
        </p:txBody>
      </p:sp>
      <p:sp>
        <p:nvSpPr>
          <p:cNvPr id="44036" name="Rectangle 4">
            <a:extLst>
              <a:ext uri="{FF2B5EF4-FFF2-40B4-BE49-F238E27FC236}">
                <a16:creationId xmlns:a16="http://schemas.microsoft.com/office/drawing/2014/main" id="{554A6431-F175-44AE-F285-1EAE6427BBD4}"/>
              </a:ext>
            </a:extLst>
          </p:cNvPr>
          <p:cNvSpPr>
            <a:spLocks noChangeArrowheads="1"/>
          </p:cNvSpPr>
          <p:nvPr/>
        </p:nvSpPr>
        <p:spPr bwMode="auto">
          <a:xfrm>
            <a:off x="2422525" y="1628776"/>
            <a:ext cx="7239000" cy="4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800225" indent="-1800225">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10000"/>
              </a:lnSpc>
              <a:spcAft>
                <a:spcPct val="0"/>
              </a:spcAft>
              <a:buClr>
                <a:srgbClr val="ECEAAC"/>
              </a:buClr>
              <a:buNone/>
            </a:pPr>
            <a:r>
              <a:rPr lang="en-US" altLang="zh-CN" sz="2000" b="1">
                <a:latin typeface="幼圆" pitchFamily="49" charset="-122"/>
                <a:ea typeface="幼圆" pitchFamily="49" charset="-122"/>
              </a:rPr>
              <a:t>2.</a:t>
            </a:r>
            <a:r>
              <a:rPr lang="zh-CN" altLang="en-US" sz="2000" b="1">
                <a:latin typeface="幼圆" pitchFamily="49" charset="-122"/>
                <a:ea typeface="幼圆" pitchFamily="49" charset="-122"/>
              </a:rPr>
              <a:t>活动目标：</a:t>
            </a:r>
            <a:r>
              <a:rPr lang="zh-CN" altLang="en-US" sz="2000" b="1">
                <a:solidFill>
                  <a:srgbClr val="000000"/>
                </a:solidFill>
                <a:latin typeface="幼圆" pitchFamily="49" charset="-122"/>
                <a:ea typeface="幼圆" pitchFamily="49" charset="-122"/>
              </a:rPr>
              <a:t>直接或间接地满足人类自身的需要</a:t>
            </a:r>
          </a:p>
        </p:txBody>
      </p:sp>
      <p:sp>
        <p:nvSpPr>
          <p:cNvPr id="44037" name="Rectangle 5">
            <a:extLst>
              <a:ext uri="{FF2B5EF4-FFF2-40B4-BE49-F238E27FC236}">
                <a16:creationId xmlns:a16="http://schemas.microsoft.com/office/drawing/2014/main" id="{62A3E4FA-2E47-FBA0-6974-2E809CAFC9F4}"/>
              </a:ext>
            </a:extLst>
          </p:cNvPr>
          <p:cNvSpPr>
            <a:spLocks noChangeArrowheads="1"/>
          </p:cNvSpPr>
          <p:nvPr/>
        </p:nvSpPr>
        <p:spPr bwMode="auto">
          <a:xfrm>
            <a:off x="2608263" y="3054351"/>
            <a:ext cx="950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0" lang="zh-CN" altLang="en-US" sz="2000" b="1">
                <a:solidFill>
                  <a:srgbClr val="000000"/>
                </a:solidFill>
                <a:latin typeface="幼圆" pitchFamily="49" charset="-122"/>
                <a:ea typeface="幼圆" pitchFamily="49" charset="-122"/>
              </a:rPr>
              <a:t>例如：</a:t>
            </a:r>
          </a:p>
        </p:txBody>
      </p:sp>
      <p:grpSp>
        <p:nvGrpSpPr>
          <p:cNvPr id="2" name="Group 6">
            <a:extLst>
              <a:ext uri="{FF2B5EF4-FFF2-40B4-BE49-F238E27FC236}">
                <a16:creationId xmlns:a16="http://schemas.microsoft.com/office/drawing/2014/main" id="{8B02BA04-DC09-B6C1-874A-82D4A1D92979}"/>
              </a:ext>
            </a:extLst>
          </p:cNvPr>
          <p:cNvGrpSpPr>
            <a:grpSpLocks/>
          </p:cNvGrpSpPr>
          <p:nvPr/>
        </p:nvGrpSpPr>
        <p:grpSpPr bwMode="auto">
          <a:xfrm>
            <a:off x="3792538" y="3116263"/>
            <a:ext cx="2087562" cy="3127376"/>
            <a:chOff x="1429" y="1872"/>
            <a:chExt cx="1315" cy="1970"/>
          </a:xfrm>
        </p:grpSpPr>
        <p:sp>
          <p:nvSpPr>
            <p:cNvPr id="10253" name="Freeform 7">
              <a:extLst>
                <a:ext uri="{FF2B5EF4-FFF2-40B4-BE49-F238E27FC236}">
                  <a16:creationId xmlns:a16="http://schemas.microsoft.com/office/drawing/2014/main" id="{D2A16F5C-37CB-90F6-01D5-D979456A0EF2}"/>
                </a:ext>
              </a:extLst>
            </p:cNvPr>
            <p:cNvSpPr>
              <a:spLocks/>
            </p:cNvSpPr>
            <p:nvPr/>
          </p:nvSpPr>
          <p:spPr bwMode="auto">
            <a:xfrm>
              <a:off x="1429" y="2989"/>
              <a:ext cx="1315" cy="174"/>
            </a:xfrm>
            <a:custGeom>
              <a:avLst/>
              <a:gdLst>
                <a:gd name="T0" fmla="*/ 0 w 2475"/>
                <a:gd name="T1" fmla="*/ 0 h 2076"/>
                <a:gd name="T2" fmla="*/ 346 w 2475"/>
                <a:gd name="T3" fmla="*/ 33 h 2076"/>
                <a:gd name="T4" fmla="*/ 699 w 2475"/>
                <a:gd name="T5" fmla="*/ 0 h 2076"/>
                <a:gd name="T6" fmla="*/ 699 w 2475"/>
                <a:gd name="T7" fmla="*/ 1397 h 2076"/>
                <a:gd name="T8" fmla="*/ 0 w 2475"/>
                <a:gd name="T9" fmla="*/ 1397 h 2076"/>
                <a:gd name="T10" fmla="*/ 0 w 2475"/>
                <a:gd name="T11" fmla="*/ 0 h 2076"/>
                <a:gd name="T12" fmla="*/ 0 60000 65536"/>
                <a:gd name="T13" fmla="*/ 0 60000 65536"/>
                <a:gd name="T14" fmla="*/ 0 60000 65536"/>
                <a:gd name="T15" fmla="*/ 0 60000 65536"/>
                <a:gd name="T16" fmla="*/ 0 60000 65536"/>
                <a:gd name="T17" fmla="*/ 0 60000 65536"/>
                <a:gd name="T18" fmla="*/ 0 w 2475"/>
                <a:gd name="T19" fmla="*/ 0 h 2076"/>
                <a:gd name="T20" fmla="*/ 2475 w 2475"/>
                <a:gd name="T21" fmla="*/ 2076 h 2076"/>
              </a:gdLst>
              <a:ahLst/>
              <a:cxnLst>
                <a:cxn ang="T12">
                  <a:pos x="T0" y="T1"/>
                </a:cxn>
                <a:cxn ang="T13">
                  <a:pos x="T2" y="T3"/>
                </a:cxn>
                <a:cxn ang="T14">
                  <a:pos x="T4" y="T5"/>
                </a:cxn>
                <a:cxn ang="T15">
                  <a:pos x="T6" y="T7"/>
                </a:cxn>
                <a:cxn ang="T16">
                  <a:pos x="T8" y="T9"/>
                </a:cxn>
                <a:cxn ang="T17">
                  <a:pos x="T10" y="T11"/>
                </a:cxn>
              </a:cxnLst>
              <a:rect l="T18" t="T19" r="T20" b="T21"/>
              <a:pathLst>
                <a:path w="2475" h="2076">
                  <a:moveTo>
                    <a:pt x="0" y="0"/>
                  </a:moveTo>
                  <a:lnTo>
                    <a:pt x="1228" y="49"/>
                  </a:lnTo>
                  <a:lnTo>
                    <a:pt x="2475" y="0"/>
                  </a:lnTo>
                  <a:lnTo>
                    <a:pt x="2475" y="2076"/>
                  </a:lnTo>
                  <a:lnTo>
                    <a:pt x="0" y="2076"/>
                  </a:lnTo>
                  <a:lnTo>
                    <a:pt x="0" y="0"/>
                  </a:lnTo>
                  <a:close/>
                </a:path>
              </a:pathLst>
            </a:custGeom>
            <a:gradFill rotWithShape="1">
              <a:gsLst>
                <a:gs pos="0">
                  <a:srgbClr val="E7F1F9"/>
                </a:gs>
                <a:gs pos="100000">
                  <a:srgbClr val="F7FAFD"/>
                </a:gs>
              </a:gsLst>
              <a:lin ang="5400000" scaled="1"/>
            </a:gradFill>
            <a:ln w="6350">
              <a:solidFill>
                <a:schemeClr val="tx1"/>
              </a:solidFill>
              <a:round/>
              <a:headEnd/>
              <a:tailEnd/>
            </a:ln>
          </p:spPr>
          <p:txBody>
            <a:bodyPr lIns="0" tIns="0" rIns="0" bIns="0" anchor="ctr">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0254" name="Rectangle 8">
              <a:extLst>
                <a:ext uri="{FF2B5EF4-FFF2-40B4-BE49-F238E27FC236}">
                  <a16:creationId xmlns:a16="http://schemas.microsoft.com/office/drawing/2014/main" id="{EF509ED7-DFF8-DE51-711D-D82654D012EE}"/>
                </a:ext>
              </a:extLst>
            </p:cNvPr>
            <p:cNvSpPr>
              <a:spLocks noChangeArrowheads="1"/>
            </p:cNvSpPr>
            <p:nvPr/>
          </p:nvSpPr>
          <p:spPr bwMode="auto">
            <a:xfrm>
              <a:off x="1430" y="2284"/>
              <a:ext cx="1314"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30000"/>
                </a:lnSpc>
                <a:spcBef>
                  <a:spcPct val="0"/>
                </a:spcBef>
                <a:spcAft>
                  <a:spcPct val="0"/>
                </a:spcAft>
                <a:buClrTx/>
                <a:buSzPct val="70000"/>
                <a:buFont typeface="Wingdings" pitchFamily="2" charset="2"/>
                <a:buChar char="l"/>
              </a:pPr>
              <a:r>
                <a:rPr kumimoji="0" lang="zh-CN" altLang="en-US" sz="2000" b="1">
                  <a:solidFill>
                    <a:srgbClr val="000000"/>
                  </a:solidFill>
                  <a:latin typeface="幼圆" pitchFamily="49" charset="-122"/>
                  <a:ea typeface="幼圆" pitchFamily="49" charset="-122"/>
                </a:rPr>
                <a:t>社会经济的可持续发展</a:t>
              </a:r>
            </a:p>
            <a:p>
              <a:pPr fontAlgn="base">
                <a:lnSpc>
                  <a:spcPct val="130000"/>
                </a:lnSpc>
                <a:spcBef>
                  <a:spcPct val="0"/>
                </a:spcBef>
                <a:spcAft>
                  <a:spcPct val="0"/>
                </a:spcAft>
                <a:buClrTx/>
                <a:buSzPct val="70000"/>
                <a:buFont typeface="Wingdings" pitchFamily="2" charset="2"/>
                <a:buChar char="l"/>
              </a:pPr>
              <a:r>
                <a:rPr kumimoji="0" lang="zh-CN" altLang="en-US" sz="2000" b="1">
                  <a:solidFill>
                    <a:srgbClr val="000000"/>
                  </a:solidFill>
                  <a:latin typeface="幼圆" pitchFamily="49" charset="-122"/>
                  <a:ea typeface="幼圆" pitchFamily="49" charset="-122"/>
                </a:rPr>
                <a:t>提高就业率</a:t>
              </a:r>
            </a:p>
            <a:p>
              <a:pPr fontAlgn="base">
                <a:lnSpc>
                  <a:spcPct val="130000"/>
                </a:lnSpc>
                <a:spcBef>
                  <a:spcPct val="0"/>
                </a:spcBef>
                <a:spcAft>
                  <a:spcPct val="0"/>
                </a:spcAft>
                <a:buClrTx/>
                <a:buSzPct val="70000"/>
                <a:buFont typeface="Wingdings" pitchFamily="2" charset="2"/>
                <a:buChar char="l"/>
              </a:pPr>
              <a:r>
                <a:rPr kumimoji="0" lang="zh-CN" altLang="en-US" sz="2000" b="1">
                  <a:solidFill>
                    <a:srgbClr val="000000"/>
                  </a:solidFill>
                  <a:latin typeface="幼圆" pitchFamily="49" charset="-122"/>
                  <a:ea typeface="幼圆" pitchFamily="49" charset="-122"/>
                </a:rPr>
                <a:t>环境保护</a:t>
              </a:r>
            </a:p>
            <a:p>
              <a:pPr fontAlgn="base">
                <a:lnSpc>
                  <a:spcPct val="130000"/>
                </a:lnSpc>
                <a:spcBef>
                  <a:spcPct val="0"/>
                </a:spcBef>
                <a:spcAft>
                  <a:spcPct val="0"/>
                </a:spcAft>
                <a:buClrTx/>
                <a:buSzPct val="70000"/>
                <a:buFont typeface="Wingdings" pitchFamily="2" charset="2"/>
                <a:buChar char="l"/>
              </a:pPr>
              <a:r>
                <a:rPr kumimoji="0" lang="zh-CN" altLang="en-US" sz="2000" b="1">
                  <a:solidFill>
                    <a:srgbClr val="000000"/>
                  </a:solidFill>
                  <a:latin typeface="幼圆" pitchFamily="49" charset="-122"/>
                  <a:ea typeface="幼圆" pitchFamily="49" charset="-122"/>
                </a:rPr>
                <a:t>收入分配公平</a:t>
              </a:r>
            </a:p>
            <a:p>
              <a:pPr fontAlgn="base">
                <a:lnSpc>
                  <a:spcPct val="130000"/>
                </a:lnSpc>
                <a:spcBef>
                  <a:spcPct val="0"/>
                </a:spcBef>
                <a:spcAft>
                  <a:spcPct val="0"/>
                </a:spcAft>
                <a:buClrTx/>
                <a:buSzPct val="70000"/>
                <a:buFont typeface="Wingdings" pitchFamily="2" charset="2"/>
                <a:buChar char="l"/>
              </a:pPr>
              <a:r>
                <a:rPr kumimoji="0" lang="en-US" altLang="zh-CN" sz="2000" b="1">
                  <a:solidFill>
                    <a:srgbClr val="000000"/>
                  </a:solidFill>
                  <a:latin typeface="Arial" panose="020B0604020202020204" pitchFamily="34" charset="0"/>
                  <a:ea typeface="幼圆" pitchFamily="49" charset="-122"/>
                </a:rPr>
                <a:t>…</a:t>
              </a:r>
              <a:r>
                <a:rPr kumimoji="0" lang="en-US" altLang="zh-CN" sz="2000" b="1">
                  <a:solidFill>
                    <a:srgbClr val="000000"/>
                  </a:solidFill>
                  <a:latin typeface="幼圆" pitchFamily="49" charset="-122"/>
                  <a:ea typeface="幼圆" pitchFamily="49" charset="-122"/>
                </a:rPr>
                <a:t> </a:t>
              </a:r>
              <a:r>
                <a:rPr kumimoji="0" lang="en-US" altLang="zh-CN" sz="2000" b="1">
                  <a:solidFill>
                    <a:srgbClr val="000000"/>
                  </a:solidFill>
                  <a:latin typeface="Arial" panose="020B0604020202020204" pitchFamily="34" charset="0"/>
                  <a:ea typeface="幼圆" pitchFamily="49" charset="-122"/>
                </a:rPr>
                <a:t>…</a:t>
              </a:r>
              <a:endParaRPr kumimoji="0" lang="en-US" altLang="zh-CN" sz="2000" b="1">
                <a:solidFill>
                  <a:srgbClr val="000000"/>
                </a:solidFill>
                <a:latin typeface="幼圆" pitchFamily="49" charset="-122"/>
                <a:ea typeface="幼圆" pitchFamily="49" charset="-122"/>
              </a:endParaRPr>
            </a:p>
          </p:txBody>
        </p:sp>
        <p:sp>
          <p:nvSpPr>
            <p:cNvPr id="10255" name="AutoShape 9">
              <a:extLst>
                <a:ext uri="{FF2B5EF4-FFF2-40B4-BE49-F238E27FC236}">
                  <a16:creationId xmlns:a16="http://schemas.microsoft.com/office/drawing/2014/main" id="{C9ACA080-A17A-BE26-2A46-6139AFFFDAE9}"/>
                </a:ext>
              </a:extLst>
            </p:cNvPr>
            <p:cNvSpPr>
              <a:spLocks noChangeArrowheads="1"/>
            </p:cNvSpPr>
            <p:nvPr/>
          </p:nvSpPr>
          <p:spPr bwMode="auto">
            <a:xfrm rot="5400000">
              <a:off x="1966" y="1352"/>
              <a:ext cx="230" cy="1269"/>
            </a:xfrm>
            <a:prstGeom prst="homePlate">
              <a:avLst>
                <a:gd name="adj" fmla="val 15185"/>
              </a:avLst>
            </a:prstGeom>
            <a:gradFill rotWithShape="1">
              <a:gsLst>
                <a:gs pos="0">
                  <a:srgbClr val="013239"/>
                </a:gs>
                <a:gs pos="100000">
                  <a:srgbClr val="036D7B"/>
                </a:gs>
              </a:gsLst>
              <a:lin ang="5400000" scaled="1"/>
            </a:gradFill>
            <a:ln>
              <a:noFill/>
            </a:ln>
            <a:effectLst>
              <a:prstShdw prst="shdw17" dist="17961" dir="2700000">
                <a:srgbClr val="02414A"/>
              </a:prstShdw>
            </a:effectLst>
            <a:extLst>
              <a:ext uri="{91240B29-F687-4F45-9708-019B960494DF}">
                <a14:hiddenLine xmlns:a14="http://schemas.microsoft.com/office/drawing/2010/main" w="6350">
                  <a:solidFill>
                    <a:srgbClr val="000000"/>
                  </a:solidFill>
                  <a:miter lim="800000"/>
                  <a:headEnd/>
                  <a:tailEnd/>
                </a14:hiddenLine>
              </a:ext>
            </a:extLst>
          </p:spPr>
          <p:txBody>
            <a:bodyPr rot="10800000" vert="eaVert"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2200" b="1">
                  <a:solidFill>
                    <a:srgbClr val="FFFFFF"/>
                  </a:solidFill>
                  <a:latin typeface="幼圆" pitchFamily="49" charset="-122"/>
                  <a:ea typeface="幼圆" pitchFamily="49" charset="-122"/>
                </a:rPr>
                <a:t>政府的目标</a:t>
              </a:r>
            </a:p>
          </p:txBody>
        </p:sp>
      </p:grpSp>
      <p:grpSp>
        <p:nvGrpSpPr>
          <p:cNvPr id="3" name="Group 10">
            <a:extLst>
              <a:ext uri="{FF2B5EF4-FFF2-40B4-BE49-F238E27FC236}">
                <a16:creationId xmlns:a16="http://schemas.microsoft.com/office/drawing/2014/main" id="{7B502270-BFAF-3679-A30E-CC77F0A72C63}"/>
              </a:ext>
            </a:extLst>
          </p:cNvPr>
          <p:cNvGrpSpPr>
            <a:grpSpLocks/>
          </p:cNvGrpSpPr>
          <p:nvPr/>
        </p:nvGrpSpPr>
        <p:grpSpPr bwMode="auto">
          <a:xfrm>
            <a:off x="6527801" y="3116264"/>
            <a:ext cx="2087563" cy="2747963"/>
            <a:chOff x="3152" y="1872"/>
            <a:chExt cx="1315" cy="1731"/>
          </a:xfrm>
        </p:grpSpPr>
        <p:sp>
          <p:nvSpPr>
            <p:cNvPr id="10250" name="Freeform 11">
              <a:extLst>
                <a:ext uri="{FF2B5EF4-FFF2-40B4-BE49-F238E27FC236}">
                  <a16:creationId xmlns:a16="http://schemas.microsoft.com/office/drawing/2014/main" id="{E0574757-ED78-25D5-E0A6-030C76C6575D}"/>
                </a:ext>
              </a:extLst>
            </p:cNvPr>
            <p:cNvSpPr>
              <a:spLocks/>
            </p:cNvSpPr>
            <p:nvPr/>
          </p:nvSpPr>
          <p:spPr bwMode="auto">
            <a:xfrm>
              <a:off x="3152" y="2990"/>
              <a:ext cx="1315" cy="174"/>
            </a:xfrm>
            <a:custGeom>
              <a:avLst/>
              <a:gdLst>
                <a:gd name="T0" fmla="*/ 0 w 2475"/>
                <a:gd name="T1" fmla="*/ 0 h 2076"/>
                <a:gd name="T2" fmla="*/ 346 w 2475"/>
                <a:gd name="T3" fmla="*/ 33 h 2076"/>
                <a:gd name="T4" fmla="*/ 699 w 2475"/>
                <a:gd name="T5" fmla="*/ 0 h 2076"/>
                <a:gd name="T6" fmla="*/ 699 w 2475"/>
                <a:gd name="T7" fmla="*/ 1397 h 2076"/>
                <a:gd name="T8" fmla="*/ 0 w 2475"/>
                <a:gd name="T9" fmla="*/ 1397 h 2076"/>
                <a:gd name="T10" fmla="*/ 0 w 2475"/>
                <a:gd name="T11" fmla="*/ 0 h 2076"/>
                <a:gd name="T12" fmla="*/ 0 60000 65536"/>
                <a:gd name="T13" fmla="*/ 0 60000 65536"/>
                <a:gd name="T14" fmla="*/ 0 60000 65536"/>
                <a:gd name="T15" fmla="*/ 0 60000 65536"/>
                <a:gd name="T16" fmla="*/ 0 60000 65536"/>
                <a:gd name="T17" fmla="*/ 0 60000 65536"/>
                <a:gd name="T18" fmla="*/ 0 w 2475"/>
                <a:gd name="T19" fmla="*/ 0 h 2076"/>
                <a:gd name="T20" fmla="*/ 2475 w 2475"/>
                <a:gd name="T21" fmla="*/ 2076 h 2076"/>
              </a:gdLst>
              <a:ahLst/>
              <a:cxnLst>
                <a:cxn ang="T12">
                  <a:pos x="T0" y="T1"/>
                </a:cxn>
                <a:cxn ang="T13">
                  <a:pos x="T2" y="T3"/>
                </a:cxn>
                <a:cxn ang="T14">
                  <a:pos x="T4" y="T5"/>
                </a:cxn>
                <a:cxn ang="T15">
                  <a:pos x="T6" y="T7"/>
                </a:cxn>
                <a:cxn ang="T16">
                  <a:pos x="T8" y="T9"/>
                </a:cxn>
                <a:cxn ang="T17">
                  <a:pos x="T10" y="T11"/>
                </a:cxn>
              </a:cxnLst>
              <a:rect l="T18" t="T19" r="T20" b="T21"/>
              <a:pathLst>
                <a:path w="2475" h="2076">
                  <a:moveTo>
                    <a:pt x="0" y="0"/>
                  </a:moveTo>
                  <a:lnTo>
                    <a:pt x="1228" y="49"/>
                  </a:lnTo>
                  <a:lnTo>
                    <a:pt x="2475" y="0"/>
                  </a:lnTo>
                  <a:lnTo>
                    <a:pt x="2475" y="2076"/>
                  </a:lnTo>
                  <a:lnTo>
                    <a:pt x="0" y="2076"/>
                  </a:lnTo>
                  <a:lnTo>
                    <a:pt x="0" y="0"/>
                  </a:lnTo>
                  <a:close/>
                </a:path>
              </a:pathLst>
            </a:custGeom>
            <a:gradFill rotWithShape="1">
              <a:gsLst>
                <a:gs pos="0">
                  <a:srgbClr val="E7F1F9"/>
                </a:gs>
                <a:gs pos="100000">
                  <a:srgbClr val="F7FAFD"/>
                </a:gs>
              </a:gsLst>
              <a:lin ang="5400000" scaled="1"/>
            </a:gradFill>
            <a:ln w="6350">
              <a:solidFill>
                <a:schemeClr val="tx1"/>
              </a:solidFill>
              <a:round/>
              <a:headEnd/>
              <a:tailEnd/>
            </a:ln>
          </p:spPr>
          <p:txBody>
            <a:bodyPr lIns="0" tIns="0" rIns="0" bIns="0" anchor="ctr">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0251" name="Rectangle 12">
              <a:extLst>
                <a:ext uri="{FF2B5EF4-FFF2-40B4-BE49-F238E27FC236}">
                  <a16:creationId xmlns:a16="http://schemas.microsoft.com/office/drawing/2014/main" id="{91BF554A-E449-98D7-8701-6460DA86F933}"/>
                </a:ext>
              </a:extLst>
            </p:cNvPr>
            <p:cNvSpPr>
              <a:spLocks noChangeArrowheads="1"/>
            </p:cNvSpPr>
            <p:nvPr/>
          </p:nvSpPr>
          <p:spPr bwMode="auto">
            <a:xfrm>
              <a:off x="3152" y="2295"/>
              <a:ext cx="1315" cy="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30000"/>
                </a:lnSpc>
                <a:spcBef>
                  <a:spcPct val="0"/>
                </a:spcBef>
                <a:spcAft>
                  <a:spcPct val="0"/>
                </a:spcAft>
                <a:buClrTx/>
                <a:buSzPct val="70000"/>
                <a:buFont typeface="Wingdings" pitchFamily="2" charset="2"/>
                <a:buChar char="l"/>
              </a:pPr>
              <a:r>
                <a:rPr kumimoji="0" lang="zh-CN" altLang="en-US" sz="2000" b="1">
                  <a:solidFill>
                    <a:srgbClr val="000000"/>
                  </a:solidFill>
                  <a:latin typeface="幼圆" pitchFamily="49" charset="-122"/>
                  <a:ea typeface="幼圆" pitchFamily="49" charset="-122"/>
                </a:rPr>
                <a:t>利润最大化</a:t>
              </a:r>
            </a:p>
            <a:p>
              <a:pPr fontAlgn="base">
                <a:lnSpc>
                  <a:spcPct val="130000"/>
                </a:lnSpc>
                <a:spcBef>
                  <a:spcPct val="0"/>
                </a:spcBef>
                <a:spcAft>
                  <a:spcPct val="0"/>
                </a:spcAft>
                <a:buClrTx/>
                <a:buSzPct val="70000"/>
                <a:buFont typeface="Wingdings" pitchFamily="2" charset="2"/>
                <a:buChar char="l"/>
              </a:pPr>
              <a:r>
                <a:rPr kumimoji="0" lang="zh-CN" altLang="en-US" sz="2000" b="1">
                  <a:solidFill>
                    <a:srgbClr val="000000"/>
                  </a:solidFill>
                  <a:latin typeface="幼圆" pitchFamily="49" charset="-122"/>
                  <a:ea typeface="幼圆" pitchFamily="49" charset="-122"/>
                </a:rPr>
                <a:t>提高市场占有</a:t>
              </a:r>
            </a:p>
            <a:p>
              <a:pPr fontAlgn="base">
                <a:lnSpc>
                  <a:spcPct val="130000"/>
                </a:lnSpc>
                <a:spcBef>
                  <a:spcPct val="0"/>
                </a:spcBef>
                <a:spcAft>
                  <a:spcPct val="0"/>
                </a:spcAft>
                <a:buClrTx/>
                <a:buSzPct val="70000"/>
                <a:buFont typeface="Wingdings" pitchFamily="2" charset="2"/>
                <a:buChar char="l"/>
              </a:pPr>
              <a:r>
                <a:rPr kumimoji="0" lang="zh-CN" altLang="en-US" sz="2000" b="1">
                  <a:solidFill>
                    <a:srgbClr val="000000"/>
                  </a:solidFill>
                  <a:latin typeface="幼圆" pitchFamily="49" charset="-122"/>
                  <a:ea typeface="幼圆" pitchFamily="49" charset="-122"/>
                </a:rPr>
                <a:t>提高应变能力</a:t>
              </a:r>
            </a:p>
            <a:p>
              <a:pPr fontAlgn="base">
                <a:lnSpc>
                  <a:spcPct val="130000"/>
                </a:lnSpc>
                <a:spcBef>
                  <a:spcPct val="0"/>
                </a:spcBef>
                <a:spcAft>
                  <a:spcPct val="0"/>
                </a:spcAft>
                <a:buClrTx/>
                <a:buSzPct val="70000"/>
                <a:buFont typeface="Wingdings" pitchFamily="2" charset="2"/>
                <a:buChar char="l"/>
              </a:pPr>
              <a:r>
                <a:rPr kumimoji="0" lang="zh-CN" altLang="en-US" sz="2000" b="1">
                  <a:solidFill>
                    <a:srgbClr val="000000"/>
                  </a:solidFill>
                  <a:latin typeface="幼圆" pitchFamily="49" charset="-122"/>
                  <a:ea typeface="幼圆" pitchFamily="49" charset="-122"/>
                </a:rPr>
                <a:t>品牌效应</a:t>
              </a:r>
            </a:p>
            <a:p>
              <a:pPr fontAlgn="base">
                <a:lnSpc>
                  <a:spcPct val="130000"/>
                </a:lnSpc>
                <a:spcBef>
                  <a:spcPct val="0"/>
                </a:spcBef>
                <a:spcAft>
                  <a:spcPct val="0"/>
                </a:spcAft>
                <a:buClrTx/>
                <a:buSzPct val="70000"/>
                <a:buFont typeface="Wingdings" pitchFamily="2" charset="2"/>
                <a:buChar char="l"/>
              </a:pPr>
              <a:r>
                <a:rPr kumimoji="0" lang="en-US" altLang="zh-CN" sz="2000" b="1">
                  <a:solidFill>
                    <a:srgbClr val="000000"/>
                  </a:solidFill>
                  <a:latin typeface="Arial" panose="020B0604020202020204" pitchFamily="34" charset="0"/>
                  <a:ea typeface="幼圆" pitchFamily="49" charset="-122"/>
                </a:rPr>
                <a:t>…</a:t>
              </a:r>
              <a:r>
                <a:rPr kumimoji="0" lang="en-US" altLang="zh-CN" sz="2000" b="1">
                  <a:solidFill>
                    <a:srgbClr val="000000"/>
                  </a:solidFill>
                  <a:latin typeface="幼圆" pitchFamily="49" charset="-122"/>
                  <a:ea typeface="幼圆" pitchFamily="49" charset="-122"/>
                </a:rPr>
                <a:t> </a:t>
              </a:r>
              <a:r>
                <a:rPr kumimoji="0" lang="en-US" altLang="zh-CN" sz="2000" b="1">
                  <a:solidFill>
                    <a:srgbClr val="000000"/>
                  </a:solidFill>
                  <a:latin typeface="Arial" panose="020B0604020202020204" pitchFamily="34" charset="0"/>
                  <a:ea typeface="幼圆" pitchFamily="49" charset="-122"/>
                </a:rPr>
                <a:t>…</a:t>
              </a:r>
              <a:endParaRPr kumimoji="0" lang="en-US" altLang="zh-CN" sz="2000" b="1">
                <a:solidFill>
                  <a:srgbClr val="000000"/>
                </a:solidFill>
                <a:latin typeface="幼圆" pitchFamily="49" charset="-122"/>
                <a:ea typeface="幼圆" pitchFamily="49" charset="-122"/>
              </a:endParaRPr>
            </a:p>
          </p:txBody>
        </p:sp>
        <p:sp>
          <p:nvSpPr>
            <p:cNvPr id="10252" name="AutoShape 13">
              <a:extLst>
                <a:ext uri="{FF2B5EF4-FFF2-40B4-BE49-F238E27FC236}">
                  <a16:creationId xmlns:a16="http://schemas.microsoft.com/office/drawing/2014/main" id="{48B82943-D04F-3978-AC34-C66FFF737F86}"/>
                </a:ext>
              </a:extLst>
            </p:cNvPr>
            <p:cNvSpPr>
              <a:spLocks noChangeArrowheads="1"/>
            </p:cNvSpPr>
            <p:nvPr/>
          </p:nvSpPr>
          <p:spPr bwMode="auto">
            <a:xfrm rot="5400000">
              <a:off x="3689" y="1352"/>
              <a:ext cx="230" cy="1269"/>
            </a:xfrm>
            <a:prstGeom prst="homePlate">
              <a:avLst>
                <a:gd name="adj" fmla="val 15185"/>
              </a:avLst>
            </a:prstGeom>
            <a:gradFill rotWithShape="1">
              <a:gsLst>
                <a:gs pos="0">
                  <a:srgbClr val="013239"/>
                </a:gs>
                <a:gs pos="100000">
                  <a:srgbClr val="036D7B"/>
                </a:gs>
              </a:gsLst>
              <a:lin ang="5400000" scaled="1"/>
            </a:gradFill>
            <a:ln>
              <a:noFill/>
            </a:ln>
            <a:effectLst>
              <a:prstShdw prst="shdw17" dist="17961" dir="2700000">
                <a:srgbClr val="02414A"/>
              </a:prstShdw>
            </a:effectLst>
            <a:extLst>
              <a:ext uri="{91240B29-F687-4F45-9708-019B960494DF}">
                <a14:hiddenLine xmlns:a14="http://schemas.microsoft.com/office/drawing/2010/main" w="6350" algn="ctr">
                  <a:solidFill>
                    <a:srgbClr val="000000"/>
                  </a:solidFill>
                  <a:miter lim="800000"/>
                  <a:headEnd/>
                  <a:tailEnd/>
                </a14:hiddenLine>
              </a:ext>
            </a:extLst>
          </p:spPr>
          <p:txBody>
            <a:bodyPr rot="10800000" vert="eaVert"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2200" b="1">
                  <a:solidFill>
                    <a:srgbClr val="FFFFFF"/>
                  </a:solidFill>
                  <a:latin typeface="幼圆" pitchFamily="49" charset="-122"/>
                  <a:ea typeface="幼圆" pitchFamily="49" charset="-122"/>
                </a:rPr>
                <a:t>企业的目标</a:t>
              </a:r>
            </a:p>
          </p:txBody>
        </p:sp>
      </p:grpSp>
      <p:sp>
        <p:nvSpPr>
          <p:cNvPr id="44046" name="AutoShape 14">
            <a:extLst>
              <a:ext uri="{FF2B5EF4-FFF2-40B4-BE49-F238E27FC236}">
                <a16:creationId xmlns:a16="http://schemas.microsoft.com/office/drawing/2014/main" id="{0F6DFDCA-E198-206B-E6ED-2703A3AAA752}"/>
              </a:ext>
            </a:extLst>
          </p:cNvPr>
          <p:cNvSpPr>
            <a:spLocks noChangeArrowheads="1"/>
          </p:cNvSpPr>
          <p:nvPr/>
        </p:nvSpPr>
        <p:spPr bwMode="auto">
          <a:xfrm>
            <a:off x="3119438" y="2190423"/>
            <a:ext cx="5929312" cy="562630"/>
          </a:xfrm>
          <a:prstGeom prst="roundRect">
            <a:avLst>
              <a:gd name="adj" fmla="val 50000"/>
            </a:avLst>
          </a:prstGeom>
          <a:gradFill rotWithShape="1">
            <a:gsLst>
              <a:gs pos="0">
                <a:srgbClr val="A8C2D2"/>
              </a:gs>
              <a:gs pos="50000">
                <a:srgbClr val="CCECFF"/>
              </a:gs>
              <a:gs pos="100000">
                <a:srgbClr val="A8C2D2"/>
              </a:gs>
            </a:gsLst>
            <a:lin ang="5400000" scaled="1"/>
          </a:gradFill>
          <a:ln w="9525">
            <a:solidFill>
              <a:schemeClr val="bg1"/>
            </a:solidFill>
            <a:round/>
            <a:headEnd/>
            <a:tailEnd/>
          </a:ln>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zh-CN" altLang="en-US" sz="2000" b="1">
                <a:solidFill>
                  <a:srgbClr val="000000"/>
                </a:solidFill>
                <a:ea typeface="幼圆" pitchFamily="49" charset="-122"/>
              </a:rPr>
              <a:t>不同活动主体目标的性质和数量存在明显的差异</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4036">
                                            <p:txEl>
                                              <p:pRg st="0" end="0"/>
                                            </p:txEl>
                                          </p:spTgt>
                                        </p:tgtEl>
                                        <p:attrNameLst>
                                          <p:attrName>style.visibility</p:attrName>
                                        </p:attrNameLst>
                                      </p:cBhvr>
                                      <p:to>
                                        <p:strVal val="visible"/>
                                      </p:to>
                                    </p:set>
                                    <p:animEffect transition="in" filter="wipe(left)">
                                      <p:cBhvr>
                                        <p:cTn id="7" dur="500"/>
                                        <p:tgtEl>
                                          <p:spTgt spid="4403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nodeType="clickEffect">
                                  <p:stCondLst>
                                    <p:cond delay="0"/>
                                  </p:stCondLst>
                                  <p:childTnLst>
                                    <p:set>
                                      <p:cBhvr>
                                        <p:cTn id="11" dur="1" fill="hold">
                                          <p:stCondLst>
                                            <p:cond delay="0"/>
                                          </p:stCondLst>
                                        </p:cTn>
                                        <p:tgtEl>
                                          <p:spTgt spid="44046"/>
                                        </p:tgtEl>
                                        <p:attrNameLst>
                                          <p:attrName>style.visibility</p:attrName>
                                        </p:attrNameLst>
                                      </p:cBhvr>
                                      <p:to>
                                        <p:strVal val="visible"/>
                                      </p:to>
                                    </p:set>
                                    <p:anim calcmode="lin" valueType="num">
                                      <p:cBhvr>
                                        <p:cTn id="12" dur="1000" fill="hold"/>
                                        <p:tgtEl>
                                          <p:spTgt spid="44046"/>
                                        </p:tgtEl>
                                        <p:attrNameLst>
                                          <p:attrName>ppt_x</p:attrName>
                                        </p:attrNameLst>
                                      </p:cBhvr>
                                      <p:tavLst>
                                        <p:tav tm="0">
                                          <p:val>
                                            <p:strVal val="#ppt_x-.2"/>
                                          </p:val>
                                        </p:tav>
                                        <p:tav tm="100000">
                                          <p:val>
                                            <p:strVal val="#ppt_x"/>
                                          </p:val>
                                        </p:tav>
                                      </p:tavLst>
                                    </p:anim>
                                    <p:anim calcmode="lin" valueType="num">
                                      <p:cBhvr>
                                        <p:cTn id="13" dur="1000" fill="hold"/>
                                        <p:tgtEl>
                                          <p:spTgt spid="4404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44046"/>
                                        </p:tgtEl>
                                      </p:cBhvr>
                                    </p:animEffect>
                                  </p:childTnLst>
                                </p:cTn>
                              </p:par>
                            </p:childTnLst>
                          </p:cTn>
                        </p:par>
                        <p:par>
                          <p:cTn id="15" fill="hold" nodeType="afterGroup">
                            <p:stCondLst>
                              <p:cond delay="1000"/>
                            </p:stCondLst>
                            <p:childTnLst>
                              <p:par>
                                <p:cTn id="16" presetID="2" presetClass="entr" presetSubtype="8" fill="hold" nodeType="afterEffect">
                                  <p:stCondLst>
                                    <p:cond delay="500"/>
                                  </p:stCondLst>
                                  <p:childTnLst>
                                    <p:set>
                                      <p:cBhvr>
                                        <p:cTn id="17" dur="1" fill="hold">
                                          <p:stCondLst>
                                            <p:cond delay="0"/>
                                          </p:stCondLst>
                                        </p:cTn>
                                        <p:tgtEl>
                                          <p:spTgt spid="44037"/>
                                        </p:tgtEl>
                                        <p:attrNameLst>
                                          <p:attrName>style.visibility</p:attrName>
                                        </p:attrNameLst>
                                      </p:cBhvr>
                                      <p:to>
                                        <p:strVal val="visible"/>
                                      </p:to>
                                    </p:set>
                                    <p:anim calcmode="lin" valueType="num">
                                      <p:cBhvr additive="base">
                                        <p:cTn id="18" dur="500" fill="hold"/>
                                        <p:tgtEl>
                                          <p:spTgt spid="44037"/>
                                        </p:tgtEl>
                                        <p:attrNameLst>
                                          <p:attrName>ppt_x</p:attrName>
                                        </p:attrNameLst>
                                      </p:cBhvr>
                                      <p:tavLst>
                                        <p:tav tm="0">
                                          <p:val>
                                            <p:strVal val="0-#ppt_w/2"/>
                                          </p:val>
                                        </p:tav>
                                        <p:tav tm="100000">
                                          <p:val>
                                            <p:strVal val="#ppt_x"/>
                                          </p:val>
                                        </p:tav>
                                      </p:tavLst>
                                    </p:anim>
                                    <p:anim calcmode="lin" valueType="num">
                                      <p:cBhvr additive="base">
                                        <p:cTn id="19" dur="500" fill="hold"/>
                                        <p:tgtEl>
                                          <p:spTgt spid="44037"/>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2000"/>
                            </p:stCondLst>
                            <p:childTnLst>
                              <p:par>
                                <p:cTn id="21" presetID="25" presetClass="entr" presetSubtype="0" fill="hold" nodeType="afterEffect">
                                  <p:stCondLst>
                                    <p:cond delay="50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6" dur="1000" fill="hold"/>
                                        <p:tgtEl>
                                          <p:spTgt spid="2"/>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
                                        </p:tgtEl>
                                      </p:cBhvr>
                                    </p:animEffect>
                                  </p:childTnLst>
                                </p:cTn>
                              </p:par>
                            </p:childTnLst>
                          </p:cTn>
                        </p:par>
                        <p:par>
                          <p:cTn id="31" fill="hold" nodeType="afterGroup">
                            <p:stCondLst>
                              <p:cond delay="3500"/>
                            </p:stCondLst>
                            <p:childTnLst>
                              <p:par>
                                <p:cTn id="32" presetID="25" presetClass="entr" presetSubtype="0" fill="hold" nodeType="afterEffect">
                                  <p:stCondLst>
                                    <p:cond delay="50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7" dur="1000" fill="hold"/>
                                        <p:tgtEl>
                                          <p:spTgt spid="3"/>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440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a:extLst>
              <a:ext uri="{FF2B5EF4-FFF2-40B4-BE49-F238E27FC236}">
                <a16:creationId xmlns:a16="http://schemas.microsoft.com/office/drawing/2014/main" id="{1FCCCBE5-27CF-35C1-256B-E5B3B1C52CE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C640FE8E-FB4C-7744-AEC0-9F6C8AFA21F1}"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21</a:t>
            </a:fld>
            <a:endParaRPr kumimoji="0" lang="en-US" altLang="zh-CN" sz="1000">
              <a:solidFill>
                <a:srgbClr val="808080"/>
              </a:solidFill>
              <a:ea typeface="华文行楷" panose="02010800040101010101" pitchFamily="2" charset="-122"/>
            </a:endParaRPr>
          </a:p>
        </p:txBody>
      </p:sp>
      <p:sp>
        <p:nvSpPr>
          <p:cNvPr id="11267" name="Rectangle 2">
            <a:extLst>
              <a:ext uri="{FF2B5EF4-FFF2-40B4-BE49-F238E27FC236}">
                <a16:creationId xmlns:a16="http://schemas.microsoft.com/office/drawing/2014/main" id="{9EFA20C4-A83E-8D2A-D77C-A205C62514C6}"/>
              </a:ext>
            </a:extLst>
          </p:cNvPr>
          <p:cNvSpPr>
            <a:spLocks noGrp="1" noChangeArrowheads="1"/>
          </p:cNvSpPr>
          <p:nvPr>
            <p:ph type="title"/>
          </p:nvPr>
        </p:nvSpPr>
        <p:spPr/>
        <p:txBody>
          <a:bodyPr/>
          <a:lstStyle/>
          <a:p>
            <a:pPr eaLnBrk="1" hangingPunct="1"/>
            <a:r>
              <a:rPr lang="zh-CN" altLang="en-US"/>
              <a:t>技术经济活动及其要素</a:t>
            </a:r>
          </a:p>
        </p:txBody>
      </p:sp>
      <p:sp>
        <p:nvSpPr>
          <p:cNvPr id="11268" name="Rectangle 3">
            <a:extLst>
              <a:ext uri="{FF2B5EF4-FFF2-40B4-BE49-F238E27FC236}">
                <a16:creationId xmlns:a16="http://schemas.microsoft.com/office/drawing/2014/main" id="{BD6DBD5B-BFB9-DD72-298D-7BA4A2206DA5}"/>
              </a:ext>
            </a:extLst>
          </p:cNvPr>
          <p:cNvSpPr>
            <a:spLocks noGrp="1" noChangeArrowheads="1"/>
          </p:cNvSpPr>
          <p:nvPr>
            <p:ph type="body" idx="1"/>
          </p:nvPr>
        </p:nvSpPr>
        <p:spPr/>
        <p:txBody>
          <a:bodyPr/>
          <a:lstStyle/>
          <a:p>
            <a:pPr marL="0" indent="0" eaLnBrk="1" hangingPunct="1">
              <a:buNone/>
            </a:pPr>
            <a:r>
              <a:rPr lang="zh-CN" altLang="en-US"/>
              <a:t>四、技术经济活动的要素</a:t>
            </a:r>
          </a:p>
        </p:txBody>
      </p:sp>
      <p:grpSp>
        <p:nvGrpSpPr>
          <p:cNvPr id="2" name="Group 23">
            <a:extLst>
              <a:ext uri="{FF2B5EF4-FFF2-40B4-BE49-F238E27FC236}">
                <a16:creationId xmlns:a16="http://schemas.microsoft.com/office/drawing/2014/main" id="{4E89E406-16DE-9A22-E647-99D4A33C57D9}"/>
              </a:ext>
            </a:extLst>
          </p:cNvPr>
          <p:cNvGrpSpPr>
            <a:grpSpLocks/>
          </p:cNvGrpSpPr>
          <p:nvPr/>
        </p:nvGrpSpPr>
        <p:grpSpPr bwMode="auto">
          <a:xfrm>
            <a:off x="6657976" y="6108700"/>
            <a:ext cx="2390775" cy="457200"/>
            <a:chOff x="3188" y="3720"/>
            <a:chExt cx="1506" cy="288"/>
          </a:xfrm>
        </p:grpSpPr>
        <p:sp>
          <p:nvSpPr>
            <p:cNvPr id="11286" name="AutoShape 24">
              <a:extLst>
                <a:ext uri="{FF2B5EF4-FFF2-40B4-BE49-F238E27FC236}">
                  <a16:creationId xmlns:a16="http://schemas.microsoft.com/office/drawing/2014/main" id="{2ED4EA65-0260-C3BC-946B-BEE2A3FEC4C0}"/>
                </a:ext>
              </a:extLst>
            </p:cNvPr>
            <p:cNvSpPr>
              <a:spLocks noChangeArrowheads="1"/>
            </p:cNvSpPr>
            <p:nvPr/>
          </p:nvSpPr>
          <p:spPr bwMode="auto">
            <a:xfrm>
              <a:off x="3243" y="3720"/>
              <a:ext cx="1362" cy="288"/>
            </a:xfrm>
            <a:prstGeom prst="flowChartDocument">
              <a:avLst/>
            </a:prstGeom>
            <a:gradFill rotWithShape="1">
              <a:gsLst>
                <a:gs pos="0">
                  <a:srgbClr val="4792C5"/>
                </a:gs>
                <a:gs pos="100000">
                  <a:srgbClr val="BBE0E3"/>
                </a:gs>
              </a:gsLst>
              <a:lin ang="5400000" scaled="1"/>
            </a:gradFill>
            <a:ln>
              <a:noFill/>
            </a:ln>
            <a:effectLst>
              <a:prstShdw prst="shdw17" dist="17961" dir="2700000">
                <a:srgbClr val="708688"/>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45081" name="Rectangle 25">
              <a:extLst>
                <a:ext uri="{FF2B5EF4-FFF2-40B4-BE49-F238E27FC236}">
                  <a16:creationId xmlns:a16="http://schemas.microsoft.com/office/drawing/2014/main" id="{5E31B629-8932-0B1B-6D0E-DA343B3516C9}"/>
                </a:ext>
              </a:extLst>
            </p:cNvPr>
            <p:cNvSpPr>
              <a:spLocks noChangeArrowheads="1"/>
            </p:cNvSpPr>
            <p:nvPr/>
          </p:nvSpPr>
          <p:spPr bwMode="auto">
            <a:xfrm>
              <a:off x="3188" y="3723"/>
              <a:ext cx="1506" cy="250"/>
            </a:xfrm>
            <a:prstGeom prst="rect">
              <a:avLst/>
            </a:prstGeom>
            <a:noFill/>
            <a:ln w="9525">
              <a:noFill/>
              <a:miter lim="800000"/>
              <a:headEnd/>
              <a:tailEnd/>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pPr>
              <a:r>
                <a:rPr kumimoji="1" lang="zh-CN" altLang="en-US" sz="2000" b="1">
                  <a:solidFill>
                    <a:srgbClr val="000000"/>
                  </a:solidFill>
                  <a:effectLst>
                    <a:outerShdw blurRad="38100" dist="38100" dir="2700000" algn="tl">
                      <a:srgbClr val="C0C0C0"/>
                    </a:outerShdw>
                  </a:effectLst>
                  <a:latin typeface="Times New Roman" panose="02020603050405020304" pitchFamily="18" charset="0"/>
                  <a:ea typeface="幼圆" pitchFamily="49" charset="-122"/>
                </a:rPr>
                <a:t>评价成果的价值</a:t>
              </a:r>
            </a:p>
          </p:txBody>
        </p:sp>
      </p:grpSp>
      <p:grpSp>
        <p:nvGrpSpPr>
          <p:cNvPr id="3" name="Group 26">
            <a:extLst>
              <a:ext uri="{FF2B5EF4-FFF2-40B4-BE49-F238E27FC236}">
                <a16:creationId xmlns:a16="http://schemas.microsoft.com/office/drawing/2014/main" id="{B6D69B79-C139-B913-A45F-DAD1E27DA4F9}"/>
              </a:ext>
            </a:extLst>
          </p:cNvPr>
          <p:cNvGrpSpPr>
            <a:grpSpLocks/>
          </p:cNvGrpSpPr>
          <p:nvPr/>
        </p:nvGrpSpPr>
        <p:grpSpPr bwMode="auto">
          <a:xfrm>
            <a:off x="3575051" y="6122988"/>
            <a:ext cx="1577975" cy="457200"/>
            <a:chOff x="1095" y="3721"/>
            <a:chExt cx="994" cy="288"/>
          </a:xfrm>
        </p:grpSpPr>
        <p:sp>
          <p:nvSpPr>
            <p:cNvPr id="11284" name="AutoShape 27">
              <a:extLst>
                <a:ext uri="{FF2B5EF4-FFF2-40B4-BE49-F238E27FC236}">
                  <a16:creationId xmlns:a16="http://schemas.microsoft.com/office/drawing/2014/main" id="{8E92CAAA-A22B-3CEC-910B-29134D1987D3}"/>
                </a:ext>
              </a:extLst>
            </p:cNvPr>
            <p:cNvSpPr>
              <a:spLocks noChangeArrowheads="1"/>
            </p:cNvSpPr>
            <p:nvPr/>
          </p:nvSpPr>
          <p:spPr bwMode="auto">
            <a:xfrm>
              <a:off x="1095" y="3721"/>
              <a:ext cx="994" cy="288"/>
            </a:xfrm>
            <a:prstGeom prst="flowChartDocument">
              <a:avLst/>
            </a:prstGeom>
            <a:gradFill rotWithShape="1">
              <a:gsLst>
                <a:gs pos="0">
                  <a:srgbClr val="4792C5"/>
                </a:gs>
                <a:gs pos="100000">
                  <a:srgbClr val="BBE0E3"/>
                </a:gs>
              </a:gsLst>
              <a:lin ang="5400000" scaled="1"/>
            </a:gradFill>
            <a:ln>
              <a:noFill/>
            </a:ln>
            <a:effectLst>
              <a:prstShdw prst="shdw17" dist="17961" dir="2700000">
                <a:srgbClr val="708688"/>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45084" name="Rectangle 28">
              <a:extLst>
                <a:ext uri="{FF2B5EF4-FFF2-40B4-BE49-F238E27FC236}">
                  <a16:creationId xmlns:a16="http://schemas.microsoft.com/office/drawing/2014/main" id="{350AA150-9566-791F-7055-2AC3EEF53BB2}"/>
                </a:ext>
              </a:extLst>
            </p:cNvPr>
            <p:cNvSpPr>
              <a:spLocks noChangeArrowheads="1"/>
            </p:cNvSpPr>
            <p:nvPr/>
          </p:nvSpPr>
          <p:spPr bwMode="auto">
            <a:xfrm>
              <a:off x="1095" y="3724"/>
              <a:ext cx="994" cy="250"/>
            </a:xfrm>
            <a:prstGeom prst="rect">
              <a:avLst/>
            </a:prstGeom>
            <a:noFill/>
            <a:ln w="9525">
              <a:noFill/>
              <a:miter lim="800000"/>
              <a:headEnd/>
              <a:tailEnd/>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pPr>
              <a:r>
                <a:rPr kumimoji="1" lang="zh-CN" altLang="en-US" sz="2000" b="1">
                  <a:solidFill>
                    <a:srgbClr val="000000"/>
                  </a:solidFill>
                  <a:effectLst>
                    <a:outerShdw blurRad="38100" dist="38100" dir="2700000" algn="tl">
                      <a:srgbClr val="C0C0C0"/>
                    </a:outerShdw>
                  </a:effectLst>
                  <a:latin typeface="Times New Roman" panose="02020603050405020304" pitchFamily="18" charset="0"/>
                  <a:ea typeface="幼圆" pitchFamily="49" charset="-122"/>
                </a:rPr>
                <a:t>经济环境</a:t>
              </a:r>
            </a:p>
          </p:txBody>
        </p:sp>
      </p:grpSp>
      <p:grpSp>
        <p:nvGrpSpPr>
          <p:cNvPr id="4" name="Group 29">
            <a:extLst>
              <a:ext uri="{FF2B5EF4-FFF2-40B4-BE49-F238E27FC236}">
                <a16:creationId xmlns:a16="http://schemas.microsoft.com/office/drawing/2014/main" id="{955144FC-CD88-FD2A-46DC-95508D8C7BE7}"/>
              </a:ext>
            </a:extLst>
          </p:cNvPr>
          <p:cNvGrpSpPr>
            <a:grpSpLocks/>
          </p:cNvGrpSpPr>
          <p:nvPr/>
        </p:nvGrpSpPr>
        <p:grpSpPr bwMode="auto">
          <a:xfrm>
            <a:off x="6599238" y="3911601"/>
            <a:ext cx="2482850" cy="466725"/>
            <a:chOff x="3061" y="2340"/>
            <a:chExt cx="1564" cy="294"/>
          </a:xfrm>
        </p:grpSpPr>
        <p:sp>
          <p:nvSpPr>
            <p:cNvPr id="11282" name="AutoShape 30">
              <a:extLst>
                <a:ext uri="{FF2B5EF4-FFF2-40B4-BE49-F238E27FC236}">
                  <a16:creationId xmlns:a16="http://schemas.microsoft.com/office/drawing/2014/main" id="{7AA40D19-F17E-8DE1-EF87-0C4FF7591394}"/>
                </a:ext>
              </a:extLst>
            </p:cNvPr>
            <p:cNvSpPr>
              <a:spLocks noChangeArrowheads="1"/>
            </p:cNvSpPr>
            <p:nvPr/>
          </p:nvSpPr>
          <p:spPr bwMode="auto">
            <a:xfrm>
              <a:off x="3061" y="2341"/>
              <a:ext cx="1564" cy="293"/>
            </a:xfrm>
            <a:prstGeom prst="flowChartDocument">
              <a:avLst/>
            </a:prstGeom>
            <a:gradFill rotWithShape="1">
              <a:gsLst>
                <a:gs pos="0">
                  <a:srgbClr val="4792C5"/>
                </a:gs>
                <a:gs pos="100000">
                  <a:srgbClr val="BBE0E3"/>
                </a:gs>
              </a:gsLst>
              <a:lin ang="5400000" scaled="1"/>
            </a:gradFill>
            <a:ln>
              <a:noFill/>
            </a:ln>
            <a:effectLst>
              <a:prstShdw prst="shdw17" dist="17961" dir="2700000">
                <a:srgbClr val="708688"/>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45087" name="Rectangle 31">
              <a:extLst>
                <a:ext uri="{FF2B5EF4-FFF2-40B4-BE49-F238E27FC236}">
                  <a16:creationId xmlns:a16="http://schemas.microsoft.com/office/drawing/2014/main" id="{3155B90F-AC5D-E04E-12C9-B98352A361D9}"/>
                </a:ext>
              </a:extLst>
            </p:cNvPr>
            <p:cNvSpPr>
              <a:spLocks noChangeArrowheads="1"/>
            </p:cNvSpPr>
            <p:nvPr/>
          </p:nvSpPr>
          <p:spPr bwMode="auto">
            <a:xfrm>
              <a:off x="3093" y="2340"/>
              <a:ext cx="1511" cy="250"/>
            </a:xfrm>
            <a:prstGeom prst="rect">
              <a:avLst/>
            </a:prstGeom>
            <a:noFill/>
            <a:ln w="9525">
              <a:noFill/>
              <a:miter lim="800000"/>
              <a:headEnd/>
              <a:tailEnd/>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pPr>
              <a:r>
                <a:rPr kumimoji="1" lang="zh-CN" altLang="en-US" sz="2000" b="1">
                  <a:solidFill>
                    <a:srgbClr val="000000"/>
                  </a:solidFill>
                  <a:effectLst>
                    <a:outerShdw blurRad="38100" dist="38100" dir="2700000" algn="tl">
                      <a:srgbClr val="C0C0C0"/>
                    </a:outerShdw>
                  </a:effectLst>
                  <a:latin typeface="Times New Roman" panose="02020603050405020304" pitchFamily="18" charset="0"/>
                  <a:ea typeface="幼圆" pitchFamily="49" charset="-122"/>
                </a:rPr>
                <a:t>提供客观物质基础</a:t>
              </a:r>
            </a:p>
          </p:txBody>
        </p:sp>
      </p:grpSp>
      <p:sp>
        <p:nvSpPr>
          <p:cNvPr id="45088" name="Rectangle 32">
            <a:extLst>
              <a:ext uri="{FF2B5EF4-FFF2-40B4-BE49-F238E27FC236}">
                <a16:creationId xmlns:a16="http://schemas.microsoft.com/office/drawing/2014/main" id="{3C95859E-8431-B432-E7C2-8CEF1D483E29}"/>
              </a:ext>
            </a:extLst>
          </p:cNvPr>
          <p:cNvSpPr>
            <a:spLocks noChangeArrowheads="1"/>
          </p:cNvSpPr>
          <p:nvPr/>
        </p:nvSpPr>
        <p:spPr bwMode="auto">
          <a:xfrm>
            <a:off x="2638425" y="1701801"/>
            <a:ext cx="7418388" cy="4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800225" indent="-1800225">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10000"/>
              </a:lnSpc>
              <a:spcAft>
                <a:spcPct val="0"/>
              </a:spcAft>
              <a:buClr>
                <a:srgbClr val="ECEAAC"/>
              </a:buClr>
              <a:buNone/>
            </a:pPr>
            <a:r>
              <a:rPr lang="en-US" altLang="zh-CN" sz="2000" b="1">
                <a:latin typeface="幼圆" pitchFamily="49" charset="-122"/>
                <a:ea typeface="幼圆" pitchFamily="49" charset="-122"/>
              </a:rPr>
              <a:t>3.</a:t>
            </a:r>
            <a:r>
              <a:rPr lang="zh-CN" altLang="en-US" sz="2000" b="1">
                <a:latin typeface="幼圆" pitchFamily="49" charset="-122"/>
                <a:ea typeface="幼圆" pitchFamily="49" charset="-122"/>
              </a:rPr>
              <a:t>实施活动的环境：</a:t>
            </a:r>
            <a:r>
              <a:rPr lang="zh-CN" altLang="en-US" sz="2000" b="1">
                <a:solidFill>
                  <a:srgbClr val="000000"/>
                </a:solidFill>
                <a:latin typeface="幼圆" pitchFamily="49" charset="-122"/>
                <a:ea typeface="幼圆" pitchFamily="49" charset="-122"/>
              </a:rPr>
              <a:t>面临两个彼此相关且至关重要的双重环境</a:t>
            </a:r>
          </a:p>
        </p:txBody>
      </p:sp>
      <p:grpSp>
        <p:nvGrpSpPr>
          <p:cNvPr id="5" name="Group 33">
            <a:extLst>
              <a:ext uri="{FF2B5EF4-FFF2-40B4-BE49-F238E27FC236}">
                <a16:creationId xmlns:a16="http://schemas.microsoft.com/office/drawing/2014/main" id="{716A764B-407A-824C-98F4-50CF8B083352}"/>
              </a:ext>
            </a:extLst>
          </p:cNvPr>
          <p:cNvGrpSpPr>
            <a:grpSpLocks/>
          </p:cNvGrpSpPr>
          <p:nvPr/>
        </p:nvGrpSpPr>
        <p:grpSpPr bwMode="auto">
          <a:xfrm>
            <a:off x="3575050" y="3900489"/>
            <a:ext cx="1506538" cy="465137"/>
            <a:chOff x="1140" y="2321"/>
            <a:chExt cx="949" cy="293"/>
          </a:xfrm>
        </p:grpSpPr>
        <p:sp>
          <p:nvSpPr>
            <p:cNvPr id="11280" name="AutoShape 34">
              <a:extLst>
                <a:ext uri="{FF2B5EF4-FFF2-40B4-BE49-F238E27FC236}">
                  <a16:creationId xmlns:a16="http://schemas.microsoft.com/office/drawing/2014/main" id="{12776FD5-F212-A17F-2580-30C7A67EE1FC}"/>
                </a:ext>
              </a:extLst>
            </p:cNvPr>
            <p:cNvSpPr>
              <a:spLocks noChangeArrowheads="1"/>
            </p:cNvSpPr>
            <p:nvPr/>
          </p:nvSpPr>
          <p:spPr bwMode="auto">
            <a:xfrm>
              <a:off x="1140" y="2326"/>
              <a:ext cx="949" cy="288"/>
            </a:xfrm>
            <a:prstGeom prst="flowChartDocument">
              <a:avLst/>
            </a:prstGeom>
            <a:gradFill rotWithShape="1">
              <a:gsLst>
                <a:gs pos="0">
                  <a:srgbClr val="4792C5"/>
                </a:gs>
                <a:gs pos="100000">
                  <a:srgbClr val="BBE0E3"/>
                </a:gs>
              </a:gsLst>
              <a:lin ang="5400000" scaled="1"/>
            </a:gradFill>
            <a:ln>
              <a:noFill/>
            </a:ln>
            <a:effectLst>
              <a:prstShdw prst="shdw17" dist="17961" dir="2700000">
                <a:srgbClr val="708688"/>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45091" name="Rectangle 35">
              <a:extLst>
                <a:ext uri="{FF2B5EF4-FFF2-40B4-BE49-F238E27FC236}">
                  <a16:creationId xmlns:a16="http://schemas.microsoft.com/office/drawing/2014/main" id="{90989469-391D-86CC-E012-52F449FF5729}"/>
                </a:ext>
              </a:extLst>
            </p:cNvPr>
            <p:cNvSpPr>
              <a:spLocks noChangeArrowheads="1"/>
            </p:cNvSpPr>
            <p:nvPr/>
          </p:nvSpPr>
          <p:spPr bwMode="auto">
            <a:xfrm>
              <a:off x="1140" y="2321"/>
              <a:ext cx="949" cy="250"/>
            </a:xfrm>
            <a:prstGeom prst="rect">
              <a:avLst/>
            </a:prstGeom>
            <a:gradFill rotWithShape="1">
              <a:gsLst>
                <a:gs pos="0">
                  <a:srgbClr val="4792C5"/>
                </a:gs>
                <a:gs pos="100000">
                  <a:srgbClr val="BBE0E3"/>
                </a:gs>
              </a:gsLst>
              <a:lin ang="5400000" scaled="1"/>
            </a:gradFill>
            <a:ln w="9525">
              <a:noFill/>
              <a:miter lim="800000"/>
              <a:headEnd/>
              <a:tailEnd/>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pPr>
              <a:r>
                <a:rPr kumimoji="1" lang="zh-CN" altLang="en-US" sz="2000" b="1">
                  <a:solidFill>
                    <a:srgbClr val="000000"/>
                  </a:solidFill>
                  <a:effectLst>
                    <a:outerShdw blurRad="38100" dist="38100" dir="2700000" algn="tl">
                      <a:srgbClr val="FFFFFF"/>
                    </a:outerShdw>
                  </a:effectLst>
                  <a:latin typeface="Times New Roman" panose="02020603050405020304" pitchFamily="18" charset="0"/>
                  <a:ea typeface="幼圆" pitchFamily="49" charset="-122"/>
                </a:rPr>
                <a:t>自然环境</a:t>
              </a:r>
            </a:p>
          </p:txBody>
        </p:sp>
      </p:grpSp>
      <p:sp>
        <p:nvSpPr>
          <p:cNvPr id="45092" name="Line 36">
            <a:extLst>
              <a:ext uri="{FF2B5EF4-FFF2-40B4-BE49-F238E27FC236}">
                <a16:creationId xmlns:a16="http://schemas.microsoft.com/office/drawing/2014/main" id="{AFA08758-400F-7DEB-512B-591B2BEFB3CF}"/>
              </a:ext>
            </a:extLst>
          </p:cNvPr>
          <p:cNvSpPr>
            <a:spLocks noChangeShapeType="1"/>
          </p:cNvSpPr>
          <p:nvPr/>
        </p:nvSpPr>
        <p:spPr bwMode="auto">
          <a:xfrm>
            <a:off x="5591176" y="4149725"/>
            <a:ext cx="735013" cy="0"/>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pic>
        <p:nvPicPr>
          <p:cNvPr id="45093" name="Picture 37" descr="Handler">
            <a:extLst>
              <a:ext uri="{FF2B5EF4-FFF2-40B4-BE49-F238E27FC236}">
                <a16:creationId xmlns:a16="http://schemas.microsoft.com/office/drawing/2014/main" id="{DF68BCA6-2D43-3C1C-73FE-2DB492B4A76C}"/>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3225801" y="2330451"/>
            <a:ext cx="2252663"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94" name="Picture 38" descr="Handler">
            <a:extLst>
              <a:ext uri="{FF2B5EF4-FFF2-40B4-BE49-F238E27FC236}">
                <a16:creationId xmlns:a16="http://schemas.microsoft.com/office/drawing/2014/main" id="{84B5D10D-3CA1-B2AB-21E3-906C746DD500}"/>
              </a:ext>
            </a:extLst>
          </p:cNvPr>
          <p:cNvPicPr>
            <a:picLocks noChangeAspect="1" noChangeArrowheads="1"/>
          </p:cNvPicPr>
          <p:nvPr/>
        </p:nvPicPr>
        <p:blipFill>
          <a:blip r:embed="rId3">
            <a:lum contrast="-18000"/>
            <a:extLst>
              <a:ext uri="{28A0092B-C50C-407E-A947-70E740481C1C}">
                <a14:useLocalDpi xmlns:a14="http://schemas.microsoft.com/office/drawing/2010/main" val="0"/>
              </a:ext>
            </a:extLst>
          </a:blip>
          <a:srcRect/>
          <a:stretch>
            <a:fillRect/>
          </a:stretch>
        </p:blipFill>
        <p:spPr bwMode="auto">
          <a:xfrm>
            <a:off x="6646863" y="2368551"/>
            <a:ext cx="231775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95" name="Picture 39" descr="{3F7FD636-CD44-4DD2-87C5-2ABC79FE89B1}">
            <a:extLst>
              <a:ext uri="{FF2B5EF4-FFF2-40B4-BE49-F238E27FC236}">
                <a16:creationId xmlns:a16="http://schemas.microsoft.com/office/drawing/2014/main" id="{C77F772F-14A3-997A-B83A-6611E832807A}"/>
              </a:ext>
            </a:extLst>
          </p:cNvPr>
          <p:cNvPicPr>
            <a:picLocks noChangeAspect="1" noChangeArrowheads="1"/>
          </p:cNvPicPr>
          <p:nvPr/>
        </p:nvPicPr>
        <p:blipFill>
          <a:blip r:embed="rId4">
            <a:lum bright="-12000" contrast="6000"/>
            <a:extLst>
              <a:ext uri="{28A0092B-C50C-407E-A947-70E740481C1C}">
                <a14:useLocalDpi xmlns:a14="http://schemas.microsoft.com/office/drawing/2010/main" val="0"/>
              </a:ext>
            </a:extLst>
          </a:blip>
          <a:srcRect/>
          <a:stretch>
            <a:fillRect/>
          </a:stretch>
        </p:blipFill>
        <p:spPr bwMode="auto">
          <a:xfrm>
            <a:off x="6627814" y="4530726"/>
            <a:ext cx="2420937"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96" name="Picture 40" descr="xin_2221203072126234272092">
            <a:extLst>
              <a:ext uri="{FF2B5EF4-FFF2-40B4-BE49-F238E27FC236}">
                <a16:creationId xmlns:a16="http://schemas.microsoft.com/office/drawing/2014/main" id="{30383D6B-A101-0BEB-FA43-5CC0E5536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5801" y="4537076"/>
            <a:ext cx="2252663"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97" name="Line 41">
            <a:extLst>
              <a:ext uri="{FF2B5EF4-FFF2-40B4-BE49-F238E27FC236}">
                <a16:creationId xmlns:a16="http://schemas.microsoft.com/office/drawing/2014/main" id="{3A098FEA-9991-549E-94D3-9281D9CBFB19}"/>
              </a:ext>
            </a:extLst>
          </p:cNvPr>
          <p:cNvSpPr>
            <a:spLocks noChangeShapeType="1"/>
          </p:cNvSpPr>
          <p:nvPr/>
        </p:nvSpPr>
        <p:spPr bwMode="auto">
          <a:xfrm>
            <a:off x="5591176" y="6321425"/>
            <a:ext cx="735013" cy="0"/>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500"/>
                                  </p:stCondLst>
                                  <p:childTnLst>
                                    <p:set>
                                      <p:cBhvr>
                                        <p:cTn id="6" dur="1" fill="hold">
                                          <p:stCondLst>
                                            <p:cond delay="0"/>
                                          </p:stCondLst>
                                        </p:cTn>
                                        <p:tgtEl>
                                          <p:spTgt spid="45088">
                                            <p:txEl>
                                              <p:pRg st="0" end="0"/>
                                            </p:txEl>
                                          </p:spTgt>
                                        </p:tgtEl>
                                        <p:attrNameLst>
                                          <p:attrName>style.visibility</p:attrName>
                                        </p:attrNameLst>
                                      </p:cBhvr>
                                      <p:to>
                                        <p:strVal val="visible"/>
                                      </p:to>
                                    </p:set>
                                    <p:animEffect transition="in" filter="wipe(left)">
                                      <p:cBhvr>
                                        <p:cTn id="7" dur="500"/>
                                        <p:tgtEl>
                                          <p:spTgt spid="450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5093"/>
                                        </p:tgtEl>
                                        <p:attrNameLst>
                                          <p:attrName>style.visibility</p:attrName>
                                        </p:attrNameLst>
                                      </p:cBhvr>
                                      <p:to>
                                        <p:strVal val="visible"/>
                                      </p:to>
                                    </p:set>
                                    <p:animEffect transition="in" filter="wipe(left)">
                                      <p:cBhvr>
                                        <p:cTn id="12" dur="500"/>
                                        <p:tgtEl>
                                          <p:spTgt spid="45093"/>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45092"/>
                                        </p:tgtEl>
                                        <p:attrNameLst>
                                          <p:attrName>style.visibility</p:attrName>
                                        </p:attrNameLst>
                                      </p:cBhvr>
                                      <p:to>
                                        <p:strVal val="visible"/>
                                      </p:to>
                                    </p:set>
                                    <p:animEffect transition="in" filter="wipe(left)">
                                      <p:cBhvr>
                                        <p:cTn id="19" dur="500"/>
                                        <p:tgtEl>
                                          <p:spTgt spid="45092"/>
                                        </p:tgtEl>
                                      </p:cBhvr>
                                    </p:animEffect>
                                  </p:childTnLst>
                                </p:cTn>
                              </p:par>
                            </p:childTnLst>
                          </p:cTn>
                        </p:par>
                        <p:par>
                          <p:cTn id="20" fill="hold" nodeType="afterGroup">
                            <p:stCondLst>
                              <p:cond delay="1000"/>
                            </p:stCondLst>
                            <p:childTnLst>
                              <p:par>
                                <p:cTn id="21" presetID="22" presetClass="entr" presetSubtype="8" fill="hold" nodeType="afterEffect">
                                  <p:stCondLst>
                                    <p:cond delay="0"/>
                                  </p:stCondLst>
                                  <p:childTnLst>
                                    <p:set>
                                      <p:cBhvr>
                                        <p:cTn id="22" dur="1" fill="hold">
                                          <p:stCondLst>
                                            <p:cond delay="0"/>
                                          </p:stCondLst>
                                        </p:cTn>
                                        <p:tgtEl>
                                          <p:spTgt spid="45094"/>
                                        </p:tgtEl>
                                        <p:attrNameLst>
                                          <p:attrName>style.visibility</p:attrName>
                                        </p:attrNameLst>
                                      </p:cBhvr>
                                      <p:to>
                                        <p:strVal val="visible"/>
                                      </p:to>
                                    </p:set>
                                    <p:animEffect transition="in" filter="wipe(left)">
                                      <p:cBhvr>
                                        <p:cTn id="23" dur="500"/>
                                        <p:tgtEl>
                                          <p:spTgt spid="45094"/>
                                        </p:tgtEl>
                                      </p:cBhvr>
                                    </p:animEffec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5096"/>
                                        </p:tgtEl>
                                        <p:attrNameLst>
                                          <p:attrName>style.visibility</p:attrName>
                                        </p:attrNameLst>
                                      </p:cBhvr>
                                      <p:to>
                                        <p:strVal val="visible"/>
                                      </p:to>
                                    </p:set>
                                    <p:animEffect transition="in" filter="wipe(left)">
                                      <p:cBhvr>
                                        <p:cTn id="31" dur="500"/>
                                        <p:tgtEl>
                                          <p:spTgt spid="45096"/>
                                        </p:tgtEl>
                                      </p:cBhvr>
                                    </p:animEffect>
                                  </p:childTnLst>
                                </p:cTn>
                              </p:par>
                              <p:par>
                                <p:cTn id="32" presetID="22" presetClass="entr" presetSubtype="8"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45097"/>
                                        </p:tgtEl>
                                        <p:attrNameLst>
                                          <p:attrName>style.visibility</p:attrName>
                                        </p:attrNameLst>
                                      </p:cBhvr>
                                      <p:to>
                                        <p:strVal val="visible"/>
                                      </p:to>
                                    </p:set>
                                    <p:animEffect transition="in" filter="wipe(left)">
                                      <p:cBhvr>
                                        <p:cTn id="38" dur="500"/>
                                        <p:tgtEl>
                                          <p:spTgt spid="45097"/>
                                        </p:tgtEl>
                                      </p:cBhvr>
                                    </p:animEffect>
                                  </p:childTnLst>
                                </p:cTn>
                              </p:par>
                            </p:childTnLst>
                          </p:cTn>
                        </p:par>
                        <p:par>
                          <p:cTn id="39" fill="hold" nodeType="afterGroup">
                            <p:stCondLst>
                              <p:cond delay="1000"/>
                            </p:stCondLst>
                            <p:childTnLst>
                              <p:par>
                                <p:cTn id="40" presetID="22" presetClass="entr" presetSubtype="8" fill="hold" nodeType="afterEffect">
                                  <p:stCondLst>
                                    <p:cond delay="0"/>
                                  </p:stCondLst>
                                  <p:childTnLst>
                                    <p:set>
                                      <p:cBhvr>
                                        <p:cTn id="41" dur="1" fill="hold">
                                          <p:stCondLst>
                                            <p:cond delay="0"/>
                                          </p:stCondLst>
                                        </p:cTn>
                                        <p:tgtEl>
                                          <p:spTgt spid="45095"/>
                                        </p:tgtEl>
                                        <p:attrNameLst>
                                          <p:attrName>style.visibility</p:attrName>
                                        </p:attrNameLst>
                                      </p:cBhvr>
                                      <p:to>
                                        <p:strVal val="visible"/>
                                      </p:to>
                                    </p:set>
                                    <p:animEffect transition="in" filter="wipe(left)">
                                      <p:cBhvr>
                                        <p:cTn id="42" dur="500"/>
                                        <p:tgtEl>
                                          <p:spTgt spid="45095"/>
                                        </p:tgtEl>
                                      </p:cBhvr>
                                    </p:animEffect>
                                  </p:childTnLst>
                                </p:cTn>
                              </p:par>
                              <p:par>
                                <p:cTn id="43" presetID="22" presetClass="entr" presetSubtype="8"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a:extLst>
              <a:ext uri="{FF2B5EF4-FFF2-40B4-BE49-F238E27FC236}">
                <a16:creationId xmlns:a16="http://schemas.microsoft.com/office/drawing/2014/main" id="{189E6E00-344B-782B-915D-E6987886E42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9D952CC3-B69C-C04C-84AD-C97DDF531F11}"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22</a:t>
            </a:fld>
            <a:endParaRPr kumimoji="0" lang="en-US" altLang="zh-CN" sz="1000">
              <a:solidFill>
                <a:srgbClr val="808080"/>
              </a:solidFill>
              <a:ea typeface="华文行楷" panose="02010800040101010101" pitchFamily="2" charset="-122"/>
            </a:endParaRPr>
          </a:p>
        </p:txBody>
      </p:sp>
      <p:sp>
        <p:nvSpPr>
          <p:cNvPr id="12291" name="Rectangle 2">
            <a:extLst>
              <a:ext uri="{FF2B5EF4-FFF2-40B4-BE49-F238E27FC236}">
                <a16:creationId xmlns:a16="http://schemas.microsoft.com/office/drawing/2014/main" id="{05F59073-6FDF-7CB3-841B-BFEEAEE0D01B}"/>
              </a:ext>
            </a:extLst>
          </p:cNvPr>
          <p:cNvSpPr>
            <a:spLocks noGrp="1" noChangeArrowheads="1"/>
          </p:cNvSpPr>
          <p:nvPr>
            <p:ph type="title"/>
          </p:nvPr>
        </p:nvSpPr>
        <p:spPr/>
        <p:txBody>
          <a:bodyPr/>
          <a:lstStyle/>
          <a:p>
            <a:pPr eaLnBrk="1" hangingPunct="1"/>
            <a:r>
              <a:rPr lang="zh-CN" altLang="en-US"/>
              <a:t>技术经济活动及其要素</a:t>
            </a:r>
          </a:p>
        </p:txBody>
      </p:sp>
      <p:sp>
        <p:nvSpPr>
          <p:cNvPr id="12292" name="Rectangle 3">
            <a:extLst>
              <a:ext uri="{FF2B5EF4-FFF2-40B4-BE49-F238E27FC236}">
                <a16:creationId xmlns:a16="http://schemas.microsoft.com/office/drawing/2014/main" id="{E711AEDE-7417-6CDE-72D3-D64B6D83FBB3}"/>
              </a:ext>
            </a:extLst>
          </p:cNvPr>
          <p:cNvSpPr>
            <a:spLocks noGrp="1" noChangeArrowheads="1"/>
          </p:cNvSpPr>
          <p:nvPr>
            <p:ph type="body" idx="1"/>
          </p:nvPr>
        </p:nvSpPr>
        <p:spPr/>
        <p:txBody>
          <a:bodyPr/>
          <a:lstStyle/>
          <a:p>
            <a:pPr marL="0" indent="0" eaLnBrk="1" hangingPunct="1">
              <a:buNone/>
            </a:pPr>
            <a:r>
              <a:rPr lang="zh-CN" altLang="en-US"/>
              <a:t>四、技术经济活动的要素</a:t>
            </a:r>
          </a:p>
        </p:txBody>
      </p:sp>
      <p:sp>
        <p:nvSpPr>
          <p:cNvPr id="46100" name="Oval 20">
            <a:extLst>
              <a:ext uri="{FF2B5EF4-FFF2-40B4-BE49-F238E27FC236}">
                <a16:creationId xmlns:a16="http://schemas.microsoft.com/office/drawing/2014/main" id="{BACE89CD-DC0F-03BF-3AC3-3A9CE0FD1F10}"/>
              </a:ext>
            </a:extLst>
          </p:cNvPr>
          <p:cNvSpPr>
            <a:spLocks noChangeArrowheads="1"/>
          </p:cNvSpPr>
          <p:nvPr/>
        </p:nvSpPr>
        <p:spPr bwMode="auto">
          <a:xfrm>
            <a:off x="3181350" y="3006359"/>
            <a:ext cx="1441450" cy="735747"/>
          </a:xfrm>
          <a:prstGeom prst="ellipse">
            <a:avLst/>
          </a:prstGeom>
          <a:gradFill rotWithShape="1">
            <a:gsLst>
              <a:gs pos="0">
                <a:srgbClr val="E3F2F3"/>
              </a:gs>
              <a:gs pos="50000">
                <a:srgbClr val="BBE0E3"/>
              </a:gs>
              <a:gs pos="100000">
                <a:srgbClr val="E3F2F3"/>
              </a:gs>
            </a:gsLst>
            <a:lin ang="5400000" scaled="1"/>
          </a:gradFill>
          <a:ln>
            <a:noFill/>
          </a:ln>
          <a:effectLst>
            <a:prstShdw prst="shdw17" dist="17961" dir="2700000">
              <a:srgbClr val="708688"/>
            </a:prstShdw>
          </a:effectLst>
          <a:extLst>
            <a:ext uri="{91240B29-F687-4F45-9708-019B960494DF}">
              <a14:hiddenLine xmlns:a14="http://schemas.microsoft.com/office/drawing/2010/main" w="6350">
                <a:solidFill>
                  <a:srgbClr val="000000"/>
                </a:solidFill>
                <a:round/>
                <a:headEnd/>
                <a:tailEnd/>
              </a14:hiddenLine>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有用的</a:t>
            </a:r>
          </a:p>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后果</a:t>
            </a:r>
          </a:p>
        </p:txBody>
      </p:sp>
      <p:sp>
        <p:nvSpPr>
          <p:cNvPr id="46101" name="Rectangle 21">
            <a:extLst>
              <a:ext uri="{FF2B5EF4-FFF2-40B4-BE49-F238E27FC236}">
                <a16:creationId xmlns:a16="http://schemas.microsoft.com/office/drawing/2014/main" id="{4E1FB703-B8E0-C08E-B558-B8C6B31C5C6B}"/>
              </a:ext>
            </a:extLst>
          </p:cNvPr>
          <p:cNvSpPr>
            <a:spLocks noChangeArrowheads="1"/>
          </p:cNvSpPr>
          <p:nvPr/>
        </p:nvSpPr>
        <p:spPr bwMode="auto">
          <a:xfrm>
            <a:off x="4927600" y="3747672"/>
            <a:ext cx="1874838" cy="677108"/>
          </a:xfrm>
          <a:prstGeom prst="rect">
            <a:avLst/>
          </a:prstGeom>
          <a:solidFill>
            <a:srgbClr val="009999"/>
          </a:solidFill>
          <a:ln>
            <a:noFill/>
          </a:ln>
          <a:effectLst>
            <a:prstShdw prst="shdw17" dist="17961" dir="2700000">
              <a:srgbClr val="005C5C"/>
            </a:prst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None/>
            </a:pPr>
            <a:r>
              <a:rPr kumimoji="0" lang="zh-CN" altLang="en-US" sz="2200" b="1">
                <a:solidFill>
                  <a:srgbClr val="FFFFFF"/>
                </a:solidFill>
                <a:ea typeface="幼圆" pitchFamily="49" charset="-122"/>
              </a:rPr>
              <a:t>技术经济活动</a:t>
            </a:r>
          </a:p>
          <a:p>
            <a:pPr algn="ctr" eaLnBrk="0" fontAlgn="base" hangingPunct="0">
              <a:spcBef>
                <a:spcPct val="0"/>
              </a:spcBef>
              <a:spcAft>
                <a:spcPct val="0"/>
              </a:spcAft>
              <a:buClrTx/>
              <a:buSzTx/>
              <a:buNone/>
            </a:pPr>
            <a:r>
              <a:rPr kumimoji="0" lang="zh-CN" altLang="en-US" sz="2200" b="1">
                <a:solidFill>
                  <a:srgbClr val="FFFFFF"/>
                </a:solidFill>
                <a:ea typeface="幼圆" pitchFamily="49" charset="-122"/>
              </a:rPr>
              <a:t>的后果</a:t>
            </a:r>
          </a:p>
        </p:txBody>
      </p:sp>
      <p:sp>
        <p:nvSpPr>
          <p:cNvPr id="46102" name="Oval 22">
            <a:extLst>
              <a:ext uri="{FF2B5EF4-FFF2-40B4-BE49-F238E27FC236}">
                <a16:creationId xmlns:a16="http://schemas.microsoft.com/office/drawing/2014/main" id="{2A1EA8AE-2C8B-F95E-1F28-85AF5DBF68C9}"/>
              </a:ext>
            </a:extLst>
          </p:cNvPr>
          <p:cNvSpPr>
            <a:spLocks noChangeArrowheads="1"/>
          </p:cNvSpPr>
          <p:nvPr/>
        </p:nvSpPr>
        <p:spPr bwMode="auto">
          <a:xfrm>
            <a:off x="3155950" y="4438284"/>
            <a:ext cx="1441450" cy="735747"/>
          </a:xfrm>
          <a:prstGeom prst="ellipse">
            <a:avLst/>
          </a:prstGeom>
          <a:gradFill rotWithShape="1">
            <a:gsLst>
              <a:gs pos="0">
                <a:srgbClr val="E3F2F3"/>
              </a:gs>
              <a:gs pos="50000">
                <a:srgbClr val="BBE0E3"/>
              </a:gs>
              <a:gs pos="100000">
                <a:srgbClr val="E3F2F3"/>
              </a:gs>
            </a:gsLst>
            <a:lin ang="5400000" scaled="1"/>
          </a:gradFill>
          <a:ln>
            <a:noFill/>
          </a:ln>
          <a:effectLst>
            <a:prstShdw prst="shdw17" dist="17961" dir="2700000">
              <a:srgbClr val="708688"/>
            </a:prstShdw>
          </a:effectLst>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无用的</a:t>
            </a:r>
          </a:p>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后果</a:t>
            </a:r>
          </a:p>
        </p:txBody>
      </p:sp>
      <p:sp>
        <p:nvSpPr>
          <p:cNvPr id="46103" name="Oval 23">
            <a:extLst>
              <a:ext uri="{FF2B5EF4-FFF2-40B4-BE49-F238E27FC236}">
                <a16:creationId xmlns:a16="http://schemas.microsoft.com/office/drawing/2014/main" id="{49FD3E85-33DE-C030-28A2-56B2BD8A6590}"/>
              </a:ext>
            </a:extLst>
          </p:cNvPr>
          <p:cNvSpPr>
            <a:spLocks noChangeArrowheads="1"/>
          </p:cNvSpPr>
          <p:nvPr/>
        </p:nvSpPr>
        <p:spPr bwMode="auto">
          <a:xfrm>
            <a:off x="5160963" y="2577734"/>
            <a:ext cx="1441450" cy="735747"/>
          </a:xfrm>
          <a:prstGeom prst="ellipse">
            <a:avLst/>
          </a:prstGeom>
          <a:gradFill rotWithShape="1">
            <a:gsLst>
              <a:gs pos="0">
                <a:srgbClr val="E3F2F3"/>
              </a:gs>
              <a:gs pos="50000">
                <a:srgbClr val="BBE0E3"/>
              </a:gs>
              <a:gs pos="100000">
                <a:srgbClr val="E3F2F3"/>
              </a:gs>
            </a:gsLst>
            <a:lin ang="5400000" scaled="1"/>
          </a:gradFill>
          <a:ln>
            <a:noFill/>
          </a:ln>
          <a:effectLst>
            <a:prstShdw prst="shdw17" dist="17961" dir="2700000">
              <a:srgbClr val="708688"/>
            </a:prstShdw>
          </a:effectLst>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正面的</a:t>
            </a:r>
          </a:p>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后果</a:t>
            </a:r>
          </a:p>
        </p:txBody>
      </p:sp>
      <p:sp>
        <p:nvSpPr>
          <p:cNvPr id="46104" name="Oval 24">
            <a:extLst>
              <a:ext uri="{FF2B5EF4-FFF2-40B4-BE49-F238E27FC236}">
                <a16:creationId xmlns:a16="http://schemas.microsoft.com/office/drawing/2014/main" id="{95465E66-36B6-9B55-24E6-1533F5478DEB}"/>
              </a:ext>
            </a:extLst>
          </p:cNvPr>
          <p:cNvSpPr>
            <a:spLocks noChangeArrowheads="1"/>
          </p:cNvSpPr>
          <p:nvPr/>
        </p:nvSpPr>
        <p:spPr bwMode="auto">
          <a:xfrm>
            <a:off x="7105650" y="2987309"/>
            <a:ext cx="1441450" cy="735747"/>
          </a:xfrm>
          <a:prstGeom prst="ellipse">
            <a:avLst/>
          </a:prstGeom>
          <a:gradFill rotWithShape="1">
            <a:gsLst>
              <a:gs pos="0">
                <a:srgbClr val="E3F2F3"/>
              </a:gs>
              <a:gs pos="50000">
                <a:srgbClr val="BBE0E3"/>
              </a:gs>
              <a:gs pos="100000">
                <a:srgbClr val="E3F2F3"/>
              </a:gs>
            </a:gsLst>
            <a:lin ang="5400000" scaled="1"/>
          </a:gradFill>
          <a:ln>
            <a:noFill/>
          </a:ln>
          <a:effectLst>
            <a:prstShdw prst="shdw17" dist="17961" dir="2700000">
              <a:srgbClr val="708688"/>
            </a:prstShdw>
          </a:effectLst>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直接的</a:t>
            </a:r>
          </a:p>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后果</a:t>
            </a:r>
          </a:p>
        </p:txBody>
      </p:sp>
      <p:sp>
        <p:nvSpPr>
          <p:cNvPr id="46105" name="Oval 25">
            <a:extLst>
              <a:ext uri="{FF2B5EF4-FFF2-40B4-BE49-F238E27FC236}">
                <a16:creationId xmlns:a16="http://schemas.microsoft.com/office/drawing/2014/main" id="{2617E68F-AB87-BD15-7703-0E1CEE36D0DB}"/>
              </a:ext>
            </a:extLst>
          </p:cNvPr>
          <p:cNvSpPr>
            <a:spLocks noChangeArrowheads="1"/>
          </p:cNvSpPr>
          <p:nvPr/>
        </p:nvSpPr>
        <p:spPr bwMode="auto">
          <a:xfrm>
            <a:off x="5140325" y="4855797"/>
            <a:ext cx="1441450" cy="735747"/>
          </a:xfrm>
          <a:prstGeom prst="ellipse">
            <a:avLst/>
          </a:prstGeom>
          <a:gradFill rotWithShape="1">
            <a:gsLst>
              <a:gs pos="0">
                <a:srgbClr val="E3F2F3"/>
              </a:gs>
              <a:gs pos="50000">
                <a:srgbClr val="BBE0E3"/>
              </a:gs>
              <a:gs pos="100000">
                <a:srgbClr val="E3F2F3"/>
              </a:gs>
            </a:gsLst>
            <a:lin ang="5400000" scaled="1"/>
          </a:gradFill>
          <a:ln>
            <a:noFill/>
          </a:ln>
          <a:effectLst>
            <a:prstShdw prst="shdw17" dist="17961" dir="2700000">
              <a:srgbClr val="708688"/>
            </a:prstShdw>
          </a:effectLst>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负面的</a:t>
            </a:r>
          </a:p>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后果</a:t>
            </a:r>
          </a:p>
        </p:txBody>
      </p:sp>
      <p:sp>
        <p:nvSpPr>
          <p:cNvPr id="46106" name="Oval 26">
            <a:extLst>
              <a:ext uri="{FF2B5EF4-FFF2-40B4-BE49-F238E27FC236}">
                <a16:creationId xmlns:a16="http://schemas.microsoft.com/office/drawing/2014/main" id="{153325C7-8F3F-FDFC-1B64-CBC2C0D60475}"/>
              </a:ext>
            </a:extLst>
          </p:cNvPr>
          <p:cNvSpPr>
            <a:spLocks noChangeArrowheads="1"/>
          </p:cNvSpPr>
          <p:nvPr/>
        </p:nvSpPr>
        <p:spPr bwMode="auto">
          <a:xfrm>
            <a:off x="7104063" y="4503372"/>
            <a:ext cx="1441450" cy="735747"/>
          </a:xfrm>
          <a:prstGeom prst="ellipse">
            <a:avLst/>
          </a:prstGeom>
          <a:gradFill rotWithShape="1">
            <a:gsLst>
              <a:gs pos="0">
                <a:srgbClr val="E3F2F3"/>
              </a:gs>
              <a:gs pos="50000">
                <a:srgbClr val="BBE0E3"/>
              </a:gs>
              <a:gs pos="100000">
                <a:srgbClr val="E3F2F3"/>
              </a:gs>
            </a:gsLst>
            <a:lin ang="5400000" scaled="1"/>
          </a:gradFill>
          <a:ln>
            <a:noFill/>
          </a:ln>
          <a:effectLst>
            <a:prstShdw prst="shdw17" dist="17961" dir="2700000">
              <a:srgbClr val="708688"/>
            </a:prstShdw>
          </a:effectLst>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间接的</a:t>
            </a:r>
          </a:p>
          <a:p>
            <a:pPr algn="ctr" eaLnBrk="0" fontAlgn="base" hangingPunct="0">
              <a:lnSpc>
                <a:spcPct val="85000"/>
              </a:lnSpc>
              <a:spcBef>
                <a:spcPct val="0"/>
              </a:spcBef>
              <a:spcAft>
                <a:spcPct val="0"/>
              </a:spcAft>
              <a:buClrTx/>
              <a:buSzTx/>
              <a:buNone/>
            </a:pPr>
            <a:r>
              <a:rPr kumimoji="0" lang="zh-CN" altLang="en-US" sz="2000" b="1">
                <a:solidFill>
                  <a:srgbClr val="000000"/>
                </a:solidFill>
                <a:ea typeface="幼圆" pitchFamily="49" charset="-122"/>
              </a:rPr>
              <a:t>后果</a:t>
            </a:r>
          </a:p>
        </p:txBody>
      </p:sp>
      <p:sp>
        <p:nvSpPr>
          <p:cNvPr id="46107" name="Rectangle 27">
            <a:extLst>
              <a:ext uri="{FF2B5EF4-FFF2-40B4-BE49-F238E27FC236}">
                <a16:creationId xmlns:a16="http://schemas.microsoft.com/office/drawing/2014/main" id="{33E14A40-30DA-5FD7-6121-028068B2395B}"/>
              </a:ext>
            </a:extLst>
          </p:cNvPr>
          <p:cNvSpPr>
            <a:spLocks noChangeArrowheads="1"/>
          </p:cNvSpPr>
          <p:nvPr/>
        </p:nvSpPr>
        <p:spPr bwMode="auto">
          <a:xfrm>
            <a:off x="2566988" y="1778001"/>
            <a:ext cx="7129462" cy="40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800225" indent="-1800225">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10000"/>
              </a:lnSpc>
              <a:spcAft>
                <a:spcPct val="0"/>
              </a:spcAft>
              <a:buClr>
                <a:srgbClr val="ECEAAC"/>
              </a:buClr>
              <a:buNone/>
            </a:pPr>
            <a:r>
              <a:rPr lang="en-US" altLang="zh-CN" sz="2000" b="1">
                <a:latin typeface="幼圆" pitchFamily="49" charset="-122"/>
                <a:ea typeface="幼圆" pitchFamily="49" charset="-122"/>
              </a:rPr>
              <a:t>4.</a:t>
            </a:r>
            <a:r>
              <a:rPr lang="zh-CN" altLang="en-US" sz="2000" b="1">
                <a:latin typeface="幼圆" pitchFamily="49" charset="-122"/>
                <a:ea typeface="幼圆" pitchFamily="49" charset="-122"/>
              </a:rPr>
              <a:t>活动的后果：</a:t>
            </a:r>
            <a:r>
              <a:rPr lang="zh-CN" altLang="en-US" sz="2000" b="1">
                <a:solidFill>
                  <a:srgbClr val="000000"/>
                </a:solidFill>
                <a:latin typeface="幼圆" pitchFamily="49" charset="-122"/>
                <a:ea typeface="幼圆" pitchFamily="49" charset="-122"/>
              </a:rPr>
              <a:t>活动实施后对活动主体目标产生的影响</a:t>
            </a:r>
          </a:p>
        </p:txBody>
      </p:sp>
      <p:sp>
        <p:nvSpPr>
          <p:cNvPr id="46108" name="Text Box 28">
            <a:extLst>
              <a:ext uri="{FF2B5EF4-FFF2-40B4-BE49-F238E27FC236}">
                <a16:creationId xmlns:a16="http://schemas.microsoft.com/office/drawing/2014/main" id="{72E7E1EA-7167-6718-7B8E-CF35ABFC7BE0}"/>
              </a:ext>
            </a:extLst>
          </p:cNvPr>
          <p:cNvSpPr txBox="1">
            <a:spLocks noChangeArrowheads="1"/>
          </p:cNvSpPr>
          <p:nvPr/>
        </p:nvSpPr>
        <p:spPr bwMode="auto">
          <a:xfrm>
            <a:off x="6854826" y="3850760"/>
            <a:ext cx="1978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None/>
            </a:pPr>
            <a:r>
              <a:rPr kumimoji="0" lang="en-US" altLang="zh-CN" sz="2400">
                <a:solidFill>
                  <a:srgbClr val="000000"/>
                </a:solidFill>
                <a:latin typeface="Arial" panose="020B0604020202020204" pitchFamily="34" charset="0"/>
                <a:ea typeface="楷体_GB2312" pitchFamily="49" charset="-122"/>
              </a:rPr>
              <a:t>……</a:t>
            </a:r>
            <a:endParaRPr kumimoji="0" lang="en-US" altLang="zh-CN" sz="2400">
              <a:solidFill>
                <a:srgbClr val="000000"/>
              </a:solidFill>
              <a:latin typeface="楷体_GB2312" pitchFamily="49" charset="-122"/>
              <a:ea typeface="楷体_GB2312" pitchFamily="49" charset="-122"/>
            </a:endParaRPr>
          </a:p>
        </p:txBody>
      </p:sp>
      <p:sp>
        <p:nvSpPr>
          <p:cNvPr id="46110" name="AutoShape 30">
            <a:extLst>
              <a:ext uri="{FF2B5EF4-FFF2-40B4-BE49-F238E27FC236}">
                <a16:creationId xmlns:a16="http://schemas.microsoft.com/office/drawing/2014/main" id="{A2B6CE69-A5DF-EDF8-8295-B35680DE45CA}"/>
              </a:ext>
            </a:extLst>
          </p:cNvPr>
          <p:cNvSpPr>
            <a:spLocks noChangeArrowheads="1"/>
          </p:cNvSpPr>
          <p:nvPr/>
        </p:nvSpPr>
        <p:spPr bwMode="auto">
          <a:xfrm>
            <a:off x="5786439" y="4489451"/>
            <a:ext cx="180975" cy="347663"/>
          </a:xfrm>
          <a:prstGeom prst="downArrow">
            <a:avLst>
              <a:gd name="adj1" fmla="val 40500"/>
              <a:gd name="adj2" fmla="val 62390"/>
            </a:avLst>
          </a:prstGeom>
          <a:solidFill>
            <a:srgbClr val="000000"/>
          </a:solidFill>
          <a:ln w="6350">
            <a:solidFill>
              <a:srgbClr val="808080"/>
            </a:solidFill>
            <a:miter lim="800000"/>
            <a:headEnd/>
            <a:tailEnd/>
          </a:ln>
        </p:spPr>
        <p:txBody>
          <a:bodyPr wrap="none" lIns="72000" tIns="0" rIns="0" bIns="0"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46111" name="AutoShape 31">
            <a:extLst>
              <a:ext uri="{FF2B5EF4-FFF2-40B4-BE49-F238E27FC236}">
                <a16:creationId xmlns:a16="http://schemas.microsoft.com/office/drawing/2014/main" id="{148EB62B-8335-A53D-D01D-C4CCFFC73B2F}"/>
              </a:ext>
            </a:extLst>
          </p:cNvPr>
          <p:cNvSpPr>
            <a:spLocks noChangeArrowheads="1"/>
          </p:cNvSpPr>
          <p:nvPr/>
        </p:nvSpPr>
        <p:spPr bwMode="auto">
          <a:xfrm flipV="1">
            <a:off x="5808664" y="3351213"/>
            <a:ext cx="180975" cy="347662"/>
          </a:xfrm>
          <a:prstGeom prst="downArrow">
            <a:avLst>
              <a:gd name="adj1" fmla="val 40500"/>
              <a:gd name="adj2" fmla="val 62390"/>
            </a:avLst>
          </a:prstGeom>
          <a:solidFill>
            <a:srgbClr val="000000"/>
          </a:solidFill>
          <a:ln w="6350">
            <a:solidFill>
              <a:srgbClr val="808080"/>
            </a:solidFill>
            <a:miter lim="800000"/>
            <a:headEnd/>
            <a:tailEnd/>
          </a:ln>
        </p:spPr>
        <p:txBody>
          <a:bodyPr wrap="none" lIns="72000" tIns="0" rIns="0" bIns="0"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46112" name="AutoShape 32">
            <a:extLst>
              <a:ext uri="{FF2B5EF4-FFF2-40B4-BE49-F238E27FC236}">
                <a16:creationId xmlns:a16="http://schemas.microsoft.com/office/drawing/2014/main" id="{D9FD1781-74BF-C7CC-2F36-2C8F757C5A4B}"/>
              </a:ext>
            </a:extLst>
          </p:cNvPr>
          <p:cNvSpPr>
            <a:spLocks noChangeArrowheads="1"/>
          </p:cNvSpPr>
          <p:nvPr/>
        </p:nvSpPr>
        <p:spPr bwMode="auto">
          <a:xfrm rot="3476025" flipV="1">
            <a:off x="6900069" y="3456782"/>
            <a:ext cx="179388" cy="346075"/>
          </a:xfrm>
          <a:prstGeom prst="downArrow">
            <a:avLst>
              <a:gd name="adj1" fmla="val 40500"/>
              <a:gd name="adj2" fmla="val 62654"/>
            </a:avLst>
          </a:prstGeom>
          <a:solidFill>
            <a:srgbClr val="000000"/>
          </a:solidFill>
          <a:ln w="6350">
            <a:solidFill>
              <a:srgbClr val="808080"/>
            </a:solidFill>
            <a:miter lim="800000"/>
            <a:headEnd/>
            <a:tailEnd/>
          </a:ln>
        </p:spPr>
        <p:txBody>
          <a:bodyPr wrap="none" lIns="72000" tIns="0" rIns="0" bIns="0"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46113" name="AutoShape 33">
            <a:extLst>
              <a:ext uri="{FF2B5EF4-FFF2-40B4-BE49-F238E27FC236}">
                <a16:creationId xmlns:a16="http://schemas.microsoft.com/office/drawing/2014/main" id="{2CADF36D-0473-9904-EEEC-96A1142B5B8C}"/>
              </a:ext>
            </a:extLst>
          </p:cNvPr>
          <p:cNvSpPr>
            <a:spLocks noChangeArrowheads="1"/>
          </p:cNvSpPr>
          <p:nvPr/>
        </p:nvSpPr>
        <p:spPr bwMode="auto">
          <a:xfrm rot="3476025" flipH="1">
            <a:off x="4664870" y="4375945"/>
            <a:ext cx="180975" cy="350837"/>
          </a:xfrm>
          <a:prstGeom prst="downArrow">
            <a:avLst>
              <a:gd name="adj1" fmla="val 40500"/>
              <a:gd name="adj2" fmla="val 62959"/>
            </a:avLst>
          </a:prstGeom>
          <a:solidFill>
            <a:srgbClr val="000000"/>
          </a:solidFill>
          <a:ln w="6350">
            <a:solidFill>
              <a:srgbClr val="808080"/>
            </a:solidFill>
            <a:miter lim="800000"/>
            <a:headEnd/>
            <a:tailEnd/>
          </a:ln>
        </p:spPr>
        <p:txBody>
          <a:bodyPr wrap="none" lIns="72000" tIns="0" rIns="0" bIns="0"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46114" name="AutoShape 34">
            <a:extLst>
              <a:ext uri="{FF2B5EF4-FFF2-40B4-BE49-F238E27FC236}">
                <a16:creationId xmlns:a16="http://schemas.microsoft.com/office/drawing/2014/main" id="{06AC6D99-651B-85AE-BF2E-FDD3FAEACC81}"/>
              </a:ext>
            </a:extLst>
          </p:cNvPr>
          <p:cNvSpPr>
            <a:spLocks noChangeArrowheads="1"/>
          </p:cNvSpPr>
          <p:nvPr/>
        </p:nvSpPr>
        <p:spPr bwMode="auto">
          <a:xfrm rot="-3476025" flipH="1" flipV="1">
            <a:off x="4665663" y="3460751"/>
            <a:ext cx="179388" cy="350837"/>
          </a:xfrm>
          <a:prstGeom prst="downArrow">
            <a:avLst>
              <a:gd name="adj1" fmla="val 40500"/>
              <a:gd name="adj2" fmla="val 63516"/>
            </a:avLst>
          </a:prstGeom>
          <a:solidFill>
            <a:srgbClr val="000000"/>
          </a:solidFill>
          <a:ln w="6350">
            <a:solidFill>
              <a:srgbClr val="808080"/>
            </a:solidFill>
            <a:miter lim="800000"/>
            <a:headEnd/>
            <a:tailEnd/>
          </a:ln>
        </p:spPr>
        <p:txBody>
          <a:bodyPr wrap="none" lIns="72000" tIns="0" rIns="0" bIns="0"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46115" name="AutoShape 35">
            <a:extLst>
              <a:ext uri="{FF2B5EF4-FFF2-40B4-BE49-F238E27FC236}">
                <a16:creationId xmlns:a16="http://schemas.microsoft.com/office/drawing/2014/main" id="{A15DDE27-47A0-041E-5E8E-6F3BAF1F0270}"/>
              </a:ext>
            </a:extLst>
          </p:cNvPr>
          <p:cNvSpPr>
            <a:spLocks noChangeArrowheads="1"/>
          </p:cNvSpPr>
          <p:nvPr/>
        </p:nvSpPr>
        <p:spPr bwMode="auto">
          <a:xfrm rot="-3476025">
            <a:off x="6900863" y="4391026"/>
            <a:ext cx="180975" cy="349250"/>
          </a:xfrm>
          <a:prstGeom prst="downArrow">
            <a:avLst>
              <a:gd name="adj1" fmla="val 40500"/>
              <a:gd name="adj2" fmla="val 62675"/>
            </a:avLst>
          </a:prstGeom>
          <a:solidFill>
            <a:srgbClr val="000000"/>
          </a:solidFill>
          <a:ln w="6350">
            <a:solidFill>
              <a:srgbClr val="808080"/>
            </a:solidFill>
            <a:miter lim="800000"/>
            <a:headEnd/>
            <a:tailEnd/>
          </a:ln>
        </p:spPr>
        <p:txBody>
          <a:bodyPr wrap="none" lIns="72000" tIns="0" rIns="0" bIns="0"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107">
                                            <p:txEl>
                                              <p:pRg st="0" end="0"/>
                                            </p:txEl>
                                          </p:spTgt>
                                        </p:tgtEl>
                                        <p:attrNameLst>
                                          <p:attrName>style.visibility</p:attrName>
                                        </p:attrNameLst>
                                      </p:cBhvr>
                                      <p:to>
                                        <p:strVal val="visible"/>
                                      </p:to>
                                    </p:set>
                                    <p:animEffect transition="in" filter="wipe(left)">
                                      <p:cBhvr>
                                        <p:cTn id="7" dur="500"/>
                                        <p:tgtEl>
                                          <p:spTgt spid="461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46101"/>
                                        </p:tgtEl>
                                        <p:attrNameLst>
                                          <p:attrName>style.visibility</p:attrName>
                                        </p:attrNameLst>
                                      </p:cBhvr>
                                      <p:to>
                                        <p:strVal val="visible"/>
                                      </p:to>
                                    </p:set>
                                    <p:anim calcmode="lin" valueType="num">
                                      <p:cBhvr>
                                        <p:cTn id="12" dur="500" fill="hold"/>
                                        <p:tgtEl>
                                          <p:spTgt spid="46101"/>
                                        </p:tgtEl>
                                        <p:attrNameLst>
                                          <p:attrName>ppt_w</p:attrName>
                                        </p:attrNameLst>
                                      </p:cBhvr>
                                      <p:tavLst>
                                        <p:tav tm="0">
                                          <p:val>
                                            <p:fltVal val="0"/>
                                          </p:val>
                                        </p:tav>
                                        <p:tav tm="100000">
                                          <p:val>
                                            <p:strVal val="#ppt_w"/>
                                          </p:val>
                                        </p:tav>
                                      </p:tavLst>
                                    </p:anim>
                                    <p:anim calcmode="lin" valueType="num">
                                      <p:cBhvr>
                                        <p:cTn id="13" dur="500" fill="hold"/>
                                        <p:tgtEl>
                                          <p:spTgt spid="46101"/>
                                        </p:tgtEl>
                                        <p:attrNameLst>
                                          <p:attrName>ppt_h</p:attrName>
                                        </p:attrNameLst>
                                      </p:cBhvr>
                                      <p:tavLst>
                                        <p:tav tm="0">
                                          <p:val>
                                            <p:fltVal val="0"/>
                                          </p:val>
                                        </p:tav>
                                        <p:tav tm="100000">
                                          <p:val>
                                            <p:strVal val="#ppt_h"/>
                                          </p:val>
                                        </p:tav>
                                      </p:tavLst>
                                    </p:anim>
                                    <p:animEffect transition="in" filter="fade">
                                      <p:cBhvr>
                                        <p:cTn id="14" dur="500"/>
                                        <p:tgtEl>
                                          <p:spTgt spid="46101"/>
                                        </p:tgtEl>
                                      </p:cBhvr>
                                    </p:animEffect>
                                  </p:childTnLst>
                                </p:cTn>
                              </p:par>
                            </p:childTnLst>
                          </p:cTn>
                        </p:par>
                        <p:par>
                          <p:cTn id="15" fill="hold" nodeType="afterGroup">
                            <p:stCondLst>
                              <p:cond delay="500"/>
                            </p:stCondLst>
                            <p:childTnLst>
                              <p:par>
                                <p:cTn id="16" presetID="22" presetClass="entr" presetSubtype="4" fill="hold" nodeType="afterEffect">
                                  <p:stCondLst>
                                    <p:cond delay="0"/>
                                  </p:stCondLst>
                                  <p:childTnLst>
                                    <p:set>
                                      <p:cBhvr>
                                        <p:cTn id="17" dur="1" fill="hold">
                                          <p:stCondLst>
                                            <p:cond delay="0"/>
                                          </p:stCondLst>
                                        </p:cTn>
                                        <p:tgtEl>
                                          <p:spTgt spid="46114"/>
                                        </p:tgtEl>
                                        <p:attrNameLst>
                                          <p:attrName>style.visibility</p:attrName>
                                        </p:attrNameLst>
                                      </p:cBhvr>
                                      <p:to>
                                        <p:strVal val="visible"/>
                                      </p:to>
                                    </p:set>
                                    <p:animEffect transition="in" filter="wipe(down)">
                                      <p:cBhvr>
                                        <p:cTn id="18" dur="500"/>
                                        <p:tgtEl>
                                          <p:spTgt spid="46114"/>
                                        </p:tgtEl>
                                      </p:cBhvr>
                                    </p:animEffect>
                                  </p:childTnLst>
                                </p:cTn>
                              </p:par>
                            </p:childTnLst>
                          </p:cTn>
                        </p:par>
                        <p:par>
                          <p:cTn id="19" fill="hold" nodeType="afterGroup">
                            <p:stCondLst>
                              <p:cond delay="1000"/>
                            </p:stCondLst>
                            <p:childTnLst>
                              <p:par>
                                <p:cTn id="20" presetID="22" presetClass="entr" presetSubtype="2" fill="hold" nodeType="afterEffect">
                                  <p:stCondLst>
                                    <p:cond delay="0"/>
                                  </p:stCondLst>
                                  <p:childTnLst>
                                    <p:set>
                                      <p:cBhvr>
                                        <p:cTn id="21" dur="1" fill="hold">
                                          <p:stCondLst>
                                            <p:cond delay="0"/>
                                          </p:stCondLst>
                                        </p:cTn>
                                        <p:tgtEl>
                                          <p:spTgt spid="46100"/>
                                        </p:tgtEl>
                                        <p:attrNameLst>
                                          <p:attrName>style.visibility</p:attrName>
                                        </p:attrNameLst>
                                      </p:cBhvr>
                                      <p:to>
                                        <p:strVal val="visible"/>
                                      </p:to>
                                    </p:set>
                                    <p:animEffect transition="in" filter="wipe(right)">
                                      <p:cBhvr>
                                        <p:cTn id="22" dur="500"/>
                                        <p:tgtEl>
                                          <p:spTgt spid="46100"/>
                                        </p:tgtEl>
                                      </p:cBhvr>
                                    </p:animEffect>
                                  </p:childTnLst>
                                </p:cTn>
                              </p:par>
                            </p:childTnLst>
                          </p:cTn>
                        </p:par>
                        <p:par>
                          <p:cTn id="23" fill="hold" nodeType="afterGroup">
                            <p:stCondLst>
                              <p:cond delay="1500"/>
                            </p:stCondLst>
                            <p:childTnLst>
                              <p:par>
                                <p:cTn id="24" presetID="22" presetClass="entr" presetSubtype="1" fill="hold" nodeType="afterEffect">
                                  <p:stCondLst>
                                    <p:cond delay="0"/>
                                  </p:stCondLst>
                                  <p:childTnLst>
                                    <p:set>
                                      <p:cBhvr>
                                        <p:cTn id="25" dur="1" fill="hold">
                                          <p:stCondLst>
                                            <p:cond delay="0"/>
                                          </p:stCondLst>
                                        </p:cTn>
                                        <p:tgtEl>
                                          <p:spTgt spid="46113"/>
                                        </p:tgtEl>
                                        <p:attrNameLst>
                                          <p:attrName>style.visibility</p:attrName>
                                        </p:attrNameLst>
                                      </p:cBhvr>
                                      <p:to>
                                        <p:strVal val="visible"/>
                                      </p:to>
                                    </p:set>
                                    <p:animEffect transition="in" filter="wipe(up)">
                                      <p:cBhvr>
                                        <p:cTn id="26" dur="500"/>
                                        <p:tgtEl>
                                          <p:spTgt spid="46113"/>
                                        </p:tgtEl>
                                      </p:cBhvr>
                                    </p:animEffect>
                                  </p:childTnLst>
                                </p:cTn>
                              </p:par>
                            </p:childTnLst>
                          </p:cTn>
                        </p:par>
                        <p:par>
                          <p:cTn id="27" fill="hold" nodeType="afterGroup">
                            <p:stCondLst>
                              <p:cond delay="2000"/>
                            </p:stCondLst>
                            <p:childTnLst>
                              <p:par>
                                <p:cTn id="28" presetID="22" presetClass="entr" presetSubtype="2" fill="hold" nodeType="afterEffect">
                                  <p:stCondLst>
                                    <p:cond delay="0"/>
                                  </p:stCondLst>
                                  <p:childTnLst>
                                    <p:set>
                                      <p:cBhvr>
                                        <p:cTn id="29" dur="1" fill="hold">
                                          <p:stCondLst>
                                            <p:cond delay="0"/>
                                          </p:stCondLst>
                                        </p:cTn>
                                        <p:tgtEl>
                                          <p:spTgt spid="46102"/>
                                        </p:tgtEl>
                                        <p:attrNameLst>
                                          <p:attrName>style.visibility</p:attrName>
                                        </p:attrNameLst>
                                      </p:cBhvr>
                                      <p:to>
                                        <p:strVal val="visible"/>
                                      </p:to>
                                    </p:set>
                                    <p:animEffect transition="in" filter="wipe(right)">
                                      <p:cBhvr>
                                        <p:cTn id="30" dur="500"/>
                                        <p:tgtEl>
                                          <p:spTgt spid="46102"/>
                                        </p:tgtEl>
                                      </p:cBhvr>
                                    </p:animEffect>
                                  </p:childTnLst>
                                </p:cTn>
                              </p:par>
                            </p:childTnLst>
                          </p:cTn>
                        </p:par>
                        <p:par>
                          <p:cTn id="31" fill="hold" nodeType="afterGroup">
                            <p:stCondLst>
                              <p:cond delay="2500"/>
                            </p:stCondLst>
                            <p:childTnLst>
                              <p:par>
                                <p:cTn id="32" presetID="22" presetClass="entr" presetSubtype="4" fill="hold" nodeType="afterEffect">
                                  <p:stCondLst>
                                    <p:cond delay="0"/>
                                  </p:stCondLst>
                                  <p:childTnLst>
                                    <p:set>
                                      <p:cBhvr>
                                        <p:cTn id="33" dur="1" fill="hold">
                                          <p:stCondLst>
                                            <p:cond delay="0"/>
                                          </p:stCondLst>
                                        </p:cTn>
                                        <p:tgtEl>
                                          <p:spTgt spid="46111"/>
                                        </p:tgtEl>
                                        <p:attrNameLst>
                                          <p:attrName>style.visibility</p:attrName>
                                        </p:attrNameLst>
                                      </p:cBhvr>
                                      <p:to>
                                        <p:strVal val="visible"/>
                                      </p:to>
                                    </p:set>
                                    <p:animEffect transition="in" filter="wipe(down)">
                                      <p:cBhvr>
                                        <p:cTn id="34" dur="500"/>
                                        <p:tgtEl>
                                          <p:spTgt spid="46111"/>
                                        </p:tgtEl>
                                      </p:cBhvr>
                                    </p:animEffect>
                                  </p:childTnLst>
                                </p:cTn>
                              </p:par>
                            </p:childTnLst>
                          </p:cTn>
                        </p:par>
                        <p:par>
                          <p:cTn id="35" fill="hold" nodeType="afterGroup">
                            <p:stCondLst>
                              <p:cond delay="3000"/>
                            </p:stCondLst>
                            <p:childTnLst>
                              <p:par>
                                <p:cTn id="36" presetID="22" presetClass="entr" presetSubtype="4" fill="hold" nodeType="afterEffect">
                                  <p:stCondLst>
                                    <p:cond delay="0"/>
                                  </p:stCondLst>
                                  <p:childTnLst>
                                    <p:set>
                                      <p:cBhvr>
                                        <p:cTn id="37" dur="1" fill="hold">
                                          <p:stCondLst>
                                            <p:cond delay="0"/>
                                          </p:stCondLst>
                                        </p:cTn>
                                        <p:tgtEl>
                                          <p:spTgt spid="46103"/>
                                        </p:tgtEl>
                                        <p:attrNameLst>
                                          <p:attrName>style.visibility</p:attrName>
                                        </p:attrNameLst>
                                      </p:cBhvr>
                                      <p:to>
                                        <p:strVal val="visible"/>
                                      </p:to>
                                    </p:set>
                                    <p:animEffect transition="in" filter="wipe(down)">
                                      <p:cBhvr>
                                        <p:cTn id="38" dur="500"/>
                                        <p:tgtEl>
                                          <p:spTgt spid="46103"/>
                                        </p:tgtEl>
                                      </p:cBhvr>
                                    </p:animEffect>
                                  </p:childTnLst>
                                </p:cTn>
                              </p:par>
                            </p:childTnLst>
                          </p:cTn>
                        </p:par>
                        <p:par>
                          <p:cTn id="39" fill="hold" nodeType="afterGroup">
                            <p:stCondLst>
                              <p:cond delay="3500"/>
                            </p:stCondLst>
                            <p:childTnLst>
                              <p:par>
                                <p:cTn id="40" presetID="22" presetClass="entr" presetSubtype="1" fill="hold" nodeType="afterEffect">
                                  <p:stCondLst>
                                    <p:cond delay="0"/>
                                  </p:stCondLst>
                                  <p:childTnLst>
                                    <p:set>
                                      <p:cBhvr>
                                        <p:cTn id="41" dur="1" fill="hold">
                                          <p:stCondLst>
                                            <p:cond delay="0"/>
                                          </p:stCondLst>
                                        </p:cTn>
                                        <p:tgtEl>
                                          <p:spTgt spid="46110"/>
                                        </p:tgtEl>
                                        <p:attrNameLst>
                                          <p:attrName>style.visibility</p:attrName>
                                        </p:attrNameLst>
                                      </p:cBhvr>
                                      <p:to>
                                        <p:strVal val="visible"/>
                                      </p:to>
                                    </p:set>
                                    <p:animEffect transition="in" filter="wipe(up)">
                                      <p:cBhvr>
                                        <p:cTn id="42" dur="500"/>
                                        <p:tgtEl>
                                          <p:spTgt spid="46110"/>
                                        </p:tgtEl>
                                      </p:cBhvr>
                                    </p:animEffect>
                                  </p:childTnLst>
                                </p:cTn>
                              </p:par>
                            </p:childTnLst>
                          </p:cTn>
                        </p:par>
                        <p:par>
                          <p:cTn id="43" fill="hold" nodeType="afterGroup">
                            <p:stCondLst>
                              <p:cond delay="4000"/>
                            </p:stCondLst>
                            <p:childTnLst>
                              <p:par>
                                <p:cTn id="44" presetID="22" presetClass="entr" presetSubtype="1" fill="hold" nodeType="afterEffect">
                                  <p:stCondLst>
                                    <p:cond delay="0"/>
                                  </p:stCondLst>
                                  <p:childTnLst>
                                    <p:set>
                                      <p:cBhvr>
                                        <p:cTn id="45" dur="1" fill="hold">
                                          <p:stCondLst>
                                            <p:cond delay="0"/>
                                          </p:stCondLst>
                                        </p:cTn>
                                        <p:tgtEl>
                                          <p:spTgt spid="46105"/>
                                        </p:tgtEl>
                                        <p:attrNameLst>
                                          <p:attrName>style.visibility</p:attrName>
                                        </p:attrNameLst>
                                      </p:cBhvr>
                                      <p:to>
                                        <p:strVal val="visible"/>
                                      </p:to>
                                    </p:set>
                                    <p:animEffect transition="in" filter="wipe(up)">
                                      <p:cBhvr>
                                        <p:cTn id="46" dur="500"/>
                                        <p:tgtEl>
                                          <p:spTgt spid="46105"/>
                                        </p:tgtEl>
                                      </p:cBhvr>
                                    </p:animEffect>
                                  </p:childTnLst>
                                </p:cTn>
                              </p:par>
                            </p:childTnLst>
                          </p:cTn>
                        </p:par>
                        <p:par>
                          <p:cTn id="47" fill="hold" nodeType="afterGroup">
                            <p:stCondLst>
                              <p:cond delay="4500"/>
                            </p:stCondLst>
                            <p:childTnLst>
                              <p:par>
                                <p:cTn id="48" presetID="22" presetClass="entr" presetSubtype="4" fill="hold" nodeType="afterEffect">
                                  <p:stCondLst>
                                    <p:cond delay="0"/>
                                  </p:stCondLst>
                                  <p:childTnLst>
                                    <p:set>
                                      <p:cBhvr>
                                        <p:cTn id="49" dur="1" fill="hold">
                                          <p:stCondLst>
                                            <p:cond delay="0"/>
                                          </p:stCondLst>
                                        </p:cTn>
                                        <p:tgtEl>
                                          <p:spTgt spid="46112"/>
                                        </p:tgtEl>
                                        <p:attrNameLst>
                                          <p:attrName>style.visibility</p:attrName>
                                        </p:attrNameLst>
                                      </p:cBhvr>
                                      <p:to>
                                        <p:strVal val="visible"/>
                                      </p:to>
                                    </p:set>
                                    <p:animEffect transition="in" filter="wipe(down)">
                                      <p:cBhvr>
                                        <p:cTn id="50" dur="500"/>
                                        <p:tgtEl>
                                          <p:spTgt spid="46112"/>
                                        </p:tgtEl>
                                      </p:cBhvr>
                                    </p:animEffect>
                                  </p:childTnLst>
                                </p:cTn>
                              </p:par>
                            </p:childTnLst>
                          </p:cTn>
                        </p:par>
                        <p:par>
                          <p:cTn id="51" fill="hold" nodeType="afterGroup">
                            <p:stCondLst>
                              <p:cond delay="5000"/>
                            </p:stCondLst>
                            <p:childTnLst>
                              <p:par>
                                <p:cTn id="52" presetID="22" presetClass="entr" presetSubtype="8" fill="hold" nodeType="afterEffect">
                                  <p:stCondLst>
                                    <p:cond delay="0"/>
                                  </p:stCondLst>
                                  <p:childTnLst>
                                    <p:set>
                                      <p:cBhvr>
                                        <p:cTn id="53" dur="1" fill="hold">
                                          <p:stCondLst>
                                            <p:cond delay="0"/>
                                          </p:stCondLst>
                                        </p:cTn>
                                        <p:tgtEl>
                                          <p:spTgt spid="46104"/>
                                        </p:tgtEl>
                                        <p:attrNameLst>
                                          <p:attrName>style.visibility</p:attrName>
                                        </p:attrNameLst>
                                      </p:cBhvr>
                                      <p:to>
                                        <p:strVal val="visible"/>
                                      </p:to>
                                    </p:set>
                                    <p:animEffect transition="in" filter="wipe(left)">
                                      <p:cBhvr>
                                        <p:cTn id="54" dur="500"/>
                                        <p:tgtEl>
                                          <p:spTgt spid="46104"/>
                                        </p:tgtEl>
                                      </p:cBhvr>
                                    </p:animEffect>
                                  </p:childTnLst>
                                </p:cTn>
                              </p:par>
                            </p:childTnLst>
                          </p:cTn>
                        </p:par>
                        <p:par>
                          <p:cTn id="55" fill="hold" nodeType="afterGroup">
                            <p:stCondLst>
                              <p:cond delay="5500"/>
                            </p:stCondLst>
                            <p:childTnLst>
                              <p:par>
                                <p:cTn id="56" presetID="22" presetClass="entr" presetSubtype="1" fill="hold" nodeType="afterEffect">
                                  <p:stCondLst>
                                    <p:cond delay="0"/>
                                  </p:stCondLst>
                                  <p:childTnLst>
                                    <p:set>
                                      <p:cBhvr>
                                        <p:cTn id="57" dur="1" fill="hold">
                                          <p:stCondLst>
                                            <p:cond delay="0"/>
                                          </p:stCondLst>
                                        </p:cTn>
                                        <p:tgtEl>
                                          <p:spTgt spid="46115"/>
                                        </p:tgtEl>
                                        <p:attrNameLst>
                                          <p:attrName>style.visibility</p:attrName>
                                        </p:attrNameLst>
                                      </p:cBhvr>
                                      <p:to>
                                        <p:strVal val="visible"/>
                                      </p:to>
                                    </p:set>
                                    <p:animEffect transition="in" filter="wipe(up)">
                                      <p:cBhvr>
                                        <p:cTn id="58" dur="500"/>
                                        <p:tgtEl>
                                          <p:spTgt spid="46115"/>
                                        </p:tgtEl>
                                      </p:cBhvr>
                                    </p:animEffect>
                                  </p:childTnLst>
                                </p:cTn>
                              </p:par>
                            </p:childTnLst>
                          </p:cTn>
                        </p:par>
                        <p:par>
                          <p:cTn id="59" fill="hold" nodeType="afterGroup">
                            <p:stCondLst>
                              <p:cond delay="6000"/>
                            </p:stCondLst>
                            <p:childTnLst>
                              <p:par>
                                <p:cTn id="60" presetID="22" presetClass="entr" presetSubtype="8" fill="hold" nodeType="afterEffect">
                                  <p:stCondLst>
                                    <p:cond delay="0"/>
                                  </p:stCondLst>
                                  <p:childTnLst>
                                    <p:set>
                                      <p:cBhvr>
                                        <p:cTn id="61" dur="1" fill="hold">
                                          <p:stCondLst>
                                            <p:cond delay="0"/>
                                          </p:stCondLst>
                                        </p:cTn>
                                        <p:tgtEl>
                                          <p:spTgt spid="46106"/>
                                        </p:tgtEl>
                                        <p:attrNameLst>
                                          <p:attrName>style.visibility</p:attrName>
                                        </p:attrNameLst>
                                      </p:cBhvr>
                                      <p:to>
                                        <p:strVal val="visible"/>
                                      </p:to>
                                    </p:set>
                                    <p:animEffect transition="in" filter="wipe(left)">
                                      <p:cBhvr>
                                        <p:cTn id="62" dur="500"/>
                                        <p:tgtEl>
                                          <p:spTgt spid="46106"/>
                                        </p:tgtEl>
                                      </p:cBhvr>
                                    </p:animEffect>
                                  </p:childTnLst>
                                </p:cTn>
                              </p:par>
                            </p:childTnLst>
                          </p:cTn>
                        </p:par>
                        <p:par>
                          <p:cTn id="63" fill="hold" nodeType="afterGroup">
                            <p:stCondLst>
                              <p:cond delay="6500"/>
                            </p:stCondLst>
                            <p:childTnLst>
                              <p:par>
                                <p:cTn id="64" presetID="22" presetClass="entr" presetSubtype="8" fill="hold" nodeType="afterEffect">
                                  <p:stCondLst>
                                    <p:cond delay="0"/>
                                  </p:stCondLst>
                                  <p:childTnLst>
                                    <p:set>
                                      <p:cBhvr>
                                        <p:cTn id="65" dur="1" fill="hold">
                                          <p:stCondLst>
                                            <p:cond delay="0"/>
                                          </p:stCondLst>
                                        </p:cTn>
                                        <p:tgtEl>
                                          <p:spTgt spid="46108"/>
                                        </p:tgtEl>
                                        <p:attrNameLst>
                                          <p:attrName>style.visibility</p:attrName>
                                        </p:attrNameLst>
                                      </p:cBhvr>
                                      <p:to>
                                        <p:strVal val="visible"/>
                                      </p:to>
                                    </p:set>
                                    <p:animEffect transition="in" filter="wipe(left)">
                                      <p:cBhvr>
                                        <p:cTn id="66" dur="500"/>
                                        <p:tgtEl>
                                          <p:spTgt spid="46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0" grpId="0" animBg="1"/>
      <p:bldP spid="46101" grpId="0" animBg="1"/>
      <p:bldP spid="46102" grpId="0" animBg="1"/>
      <p:bldP spid="46103" grpId="0" animBg="1"/>
      <p:bldP spid="46104" grpId="0" animBg="1"/>
      <p:bldP spid="46105" grpId="0" animBg="1"/>
      <p:bldP spid="46106" grpId="0" animBg="1"/>
      <p:bldP spid="46108" grpId="0"/>
      <p:bldP spid="46110" grpId="0" animBg="1"/>
      <p:bldP spid="46111" grpId="0" animBg="1"/>
      <p:bldP spid="46112" grpId="0" animBg="1"/>
      <p:bldP spid="46113" grpId="0" animBg="1"/>
      <p:bldP spid="46114" grpId="0" animBg="1"/>
      <p:bldP spid="461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a:extLst>
              <a:ext uri="{FF2B5EF4-FFF2-40B4-BE49-F238E27FC236}">
                <a16:creationId xmlns:a16="http://schemas.microsoft.com/office/drawing/2014/main" id="{72A059BA-EDFF-898F-4F0C-16B76D77DE0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15636BDE-0C24-3345-8E7B-7E6FDADBE66B}"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23</a:t>
            </a:fld>
            <a:endParaRPr kumimoji="0" lang="en-US" altLang="zh-CN" sz="1000">
              <a:solidFill>
                <a:srgbClr val="808080"/>
              </a:solidFill>
              <a:ea typeface="华文行楷" panose="02010800040101010101" pitchFamily="2" charset="-122"/>
            </a:endParaRPr>
          </a:p>
        </p:txBody>
      </p:sp>
      <p:sp>
        <p:nvSpPr>
          <p:cNvPr id="13315" name="Rectangle 2">
            <a:extLst>
              <a:ext uri="{FF2B5EF4-FFF2-40B4-BE49-F238E27FC236}">
                <a16:creationId xmlns:a16="http://schemas.microsoft.com/office/drawing/2014/main" id="{D979E782-9B45-ACEA-3C30-99B45B5A13F8}"/>
              </a:ext>
            </a:extLst>
          </p:cNvPr>
          <p:cNvSpPr>
            <a:spLocks noGrp="1" noChangeArrowheads="1"/>
          </p:cNvSpPr>
          <p:nvPr>
            <p:ph type="title"/>
          </p:nvPr>
        </p:nvSpPr>
        <p:spPr/>
        <p:txBody>
          <a:bodyPr/>
          <a:lstStyle/>
          <a:p>
            <a:pPr eaLnBrk="1" hangingPunct="1"/>
            <a:r>
              <a:rPr lang="zh-CN" altLang="en-US"/>
              <a:t>技术经济活动及其要素</a:t>
            </a:r>
          </a:p>
        </p:txBody>
      </p:sp>
      <p:grpSp>
        <p:nvGrpSpPr>
          <p:cNvPr id="2" name="Group 38">
            <a:extLst>
              <a:ext uri="{FF2B5EF4-FFF2-40B4-BE49-F238E27FC236}">
                <a16:creationId xmlns:a16="http://schemas.microsoft.com/office/drawing/2014/main" id="{FC753C64-B1B7-3CB4-13EA-FB54C22B86DF}"/>
              </a:ext>
            </a:extLst>
          </p:cNvPr>
          <p:cNvGrpSpPr>
            <a:grpSpLocks/>
          </p:cNvGrpSpPr>
          <p:nvPr/>
        </p:nvGrpSpPr>
        <p:grpSpPr bwMode="auto">
          <a:xfrm>
            <a:off x="1703388" y="3213100"/>
            <a:ext cx="8710612" cy="3024188"/>
            <a:chOff x="113" y="1888"/>
            <a:chExt cx="5487" cy="1905"/>
          </a:xfrm>
        </p:grpSpPr>
        <p:sp>
          <p:nvSpPr>
            <p:cNvPr id="13321" name="Freeform 39">
              <a:extLst>
                <a:ext uri="{FF2B5EF4-FFF2-40B4-BE49-F238E27FC236}">
                  <a16:creationId xmlns:a16="http://schemas.microsoft.com/office/drawing/2014/main" id="{30AE243D-BD75-592E-E537-C70FBBF2297A}"/>
                </a:ext>
              </a:extLst>
            </p:cNvPr>
            <p:cNvSpPr>
              <a:spLocks/>
            </p:cNvSpPr>
            <p:nvPr/>
          </p:nvSpPr>
          <p:spPr bwMode="auto">
            <a:xfrm>
              <a:off x="1481" y="2297"/>
              <a:ext cx="116" cy="233"/>
            </a:xfrm>
            <a:custGeom>
              <a:avLst/>
              <a:gdLst>
                <a:gd name="T0" fmla="*/ 0 w 3"/>
                <a:gd name="T1" fmla="*/ 0 h 604"/>
                <a:gd name="T2" fmla="*/ 3 w 3"/>
                <a:gd name="T3" fmla="*/ 499 h 604"/>
                <a:gd name="T4" fmla="*/ 0 60000 65536"/>
                <a:gd name="T5" fmla="*/ 0 60000 65536"/>
                <a:gd name="T6" fmla="*/ 0 w 3"/>
                <a:gd name="T7" fmla="*/ 0 h 604"/>
                <a:gd name="T8" fmla="*/ 3 w 3"/>
                <a:gd name="T9" fmla="*/ 604 h 604"/>
              </a:gdLst>
              <a:ahLst/>
              <a:cxnLst>
                <a:cxn ang="T4">
                  <a:pos x="T0" y="T1"/>
                </a:cxn>
                <a:cxn ang="T5">
                  <a:pos x="T2" y="T3"/>
                </a:cxn>
              </a:cxnLst>
              <a:rect l="T6" t="T7" r="T8" b="T9"/>
              <a:pathLst>
                <a:path w="3" h="604">
                  <a:moveTo>
                    <a:pt x="0" y="0"/>
                  </a:moveTo>
                  <a:lnTo>
                    <a:pt x="3" y="604"/>
                  </a:lnTo>
                </a:path>
              </a:pathLst>
            </a:custGeom>
            <a:noFill/>
            <a:ln w="28575">
              <a:solidFill>
                <a:srgbClr val="036D7B"/>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22" name="Freeform 40">
              <a:extLst>
                <a:ext uri="{FF2B5EF4-FFF2-40B4-BE49-F238E27FC236}">
                  <a16:creationId xmlns:a16="http://schemas.microsoft.com/office/drawing/2014/main" id="{1D262A04-3E77-8A01-86EE-4A0E4B3FC9EA}"/>
                </a:ext>
              </a:extLst>
            </p:cNvPr>
            <p:cNvSpPr>
              <a:spLocks/>
            </p:cNvSpPr>
            <p:nvPr/>
          </p:nvSpPr>
          <p:spPr bwMode="auto">
            <a:xfrm>
              <a:off x="4123" y="2297"/>
              <a:ext cx="116" cy="233"/>
            </a:xfrm>
            <a:custGeom>
              <a:avLst/>
              <a:gdLst>
                <a:gd name="T0" fmla="*/ 0 w 8"/>
                <a:gd name="T1" fmla="*/ 0 h 604"/>
                <a:gd name="T2" fmla="*/ 10 w 8"/>
                <a:gd name="T3" fmla="*/ 499 h 604"/>
                <a:gd name="T4" fmla="*/ 0 60000 65536"/>
                <a:gd name="T5" fmla="*/ 0 60000 65536"/>
                <a:gd name="T6" fmla="*/ 0 w 8"/>
                <a:gd name="T7" fmla="*/ 0 h 604"/>
                <a:gd name="T8" fmla="*/ 8 w 8"/>
                <a:gd name="T9" fmla="*/ 604 h 604"/>
              </a:gdLst>
              <a:ahLst/>
              <a:cxnLst>
                <a:cxn ang="T4">
                  <a:pos x="T0" y="T1"/>
                </a:cxn>
                <a:cxn ang="T5">
                  <a:pos x="T2" y="T3"/>
                </a:cxn>
              </a:cxnLst>
              <a:rect l="T6" t="T7" r="T8" b="T9"/>
              <a:pathLst>
                <a:path w="8" h="604">
                  <a:moveTo>
                    <a:pt x="0" y="0"/>
                  </a:moveTo>
                  <a:lnTo>
                    <a:pt x="8" y="604"/>
                  </a:lnTo>
                </a:path>
              </a:pathLst>
            </a:custGeom>
            <a:noFill/>
            <a:ln w="28575">
              <a:solidFill>
                <a:srgbClr val="036D7B"/>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grpSp>
          <p:nvGrpSpPr>
            <p:cNvPr id="13323" name="Group 41">
              <a:extLst>
                <a:ext uri="{FF2B5EF4-FFF2-40B4-BE49-F238E27FC236}">
                  <a16:creationId xmlns:a16="http://schemas.microsoft.com/office/drawing/2014/main" id="{BC6B3551-79CE-D415-361D-F24AC4FB0F00}"/>
                </a:ext>
              </a:extLst>
            </p:cNvPr>
            <p:cNvGrpSpPr>
              <a:grpSpLocks/>
            </p:cNvGrpSpPr>
            <p:nvPr/>
          </p:nvGrpSpPr>
          <p:grpSpPr bwMode="auto">
            <a:xfrm>
              <a:off x="113" y="1888"/>
              <a:ext cx="5487" cy="1905"/>
              <a:chOff x="113" y="1888"/>
              <a:chExt cx="5487" cy="1905"/>
            </a:xfrm>
          </p:grpSpPr>
          <p:sp>
            <p:nvSpPr>
              <p:cNvPr id="13324" name="Oval 42">
                <a:extLst>
                  <a:ext uri="{FF2B5EF4-FFF2-40B4-BE49-F238E27FC236}">
                    <a16:creationId xmlns:a16="http://schemas.microsoft.com/office/drawing/2014/main" id="{8FCD63A0-087B-6467-4C69-3193E928ECEE}"/>
                  </a:ext>
                </a:extLst>
              </p:cNvPr>
              <p:cNvSpPr>
                <a:spLocks noChangeArrowheads="1"/>
              </p:cNvSpPr>
              <p:nvPr/>
            </p:nvSpPr>
            <p:spPr bwMode="auto">
              <a:xfrm>
                <a:off x="5012" y="2821"/>
                <a:ext cx="588" cy="583"/>
              </a:xfrm>
              <a:prstGeom prst="ellipse">
                <a:avLst/>
              </a:prstGeom>
              <a:gradFill rotWithShape="1">
                <a:gsLst>
                  <a:gs pos="0">
                    <a:srgbClr val="FFFFFF"/>
                  </a:gs>
                  <a:gs pos="100000">
                    <a:srgbClr val="00999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endParaRPr lang="zh-CN" altLang="zh-CN" sz="2000">
                  <a:solidFill>
                    <a:srgbClr val="C0C0C0"/>
                  </a:solidFill>
                  <a:ea typeface="华文楷体" panose="02010600040101010101" pitchFamily="2" charset="-122"/>
                </a:endParaRPr>
              </a:p>
            </p:txBody>
          </p:sp>
          <p:sp>
            <p:nvSpPr>
              <p:cNvPr id="13325" name="Oval 43">
                <a:extLst>
                  <a:ext uri="{FF2B5EF4-FFF2-40B4-BE49-F238E27FC236}">
                    <a16:creationId xmlns:a16="http://schemas.microsoft.com/office/drawing/2014/main" id="{F0656D98-719F-CE36-024B-A53D1B8D1ACF}"/>
                  </a:ext>
                </a:extLst>
              </p:cNvPr>
              <p:cNvSpPr>
                <a:spLocks noChangeArrowheads="1"/>
              </p:cNvSpPr>
              <p:nvPr/>
            </p:nvSpPr>
            <p:spPr bwMode="auto">
              <a:xfrm>
                <a:off x="113" y="2821"/>
                <a:ext cx="588" cy="583"/>
              </a:xfrm>
              <a:prstGeom prst="ellipse">
                <a:avLst/>
              </a:prstGeom>
              <a:gradFill rotWithShape="1">
                <a:gsLst>
                  <a:gs pos="0">
                    <a:srgbClr val="FFFFFF"/>
                  </a:gs>
                  <a:gs pos="100000">
                    <a:srgbClr val="00999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endParaRPr lang="zh-CN" altLang="zh-CN" sz="2000">
                  <a:solidFill>
                    <a:srgbClr val="C0C0C0"/>
                  </a:solidFill>
                  <a:ea typeface="华文楷体" panose="02010600040101010101" pitchFamily="2" charset="-122"/>
                </a:endParaRPr>
              </a:p>
            </p:txBody>
          </p:sp>
          <p:grpSp>
            <p:nvGrpSpPr>
              <p:cNvPr id="13326" name="Group 44">
                <a:extLst>
                  <a:ext uri="{FF2B5EF4-FFF2-40B4-BE49-F238E27FC236}">
                    <a16:creationId xmlns:a16="http://schemas.microsoft.com/office/drawing/2014/main" id="{8793EDC5-6EC2-6B4F-1353-FE21457608D5}"/>
                  </a:ext>
                </a:extLst>
              </p:cNvPr>
              <p:cNvGrpSpPr>
                <a:grpSpLocks/>
              </p:cNvGrpSpPr>
              <p:nvPr/>
            </p:nvGrpSpPr>
            <p:grpSpPr bwMode="auto">
              <a:xfrm>
                <a:off x="113" y="1888"/>
                <a:ext cx="5487" cy="1905"/>
                <a:chOff x="113" y="1888"/>
                <a:chExt cx="5487" cy="1905"/>
              </a:xfrm>
            </p:grpSpPr>
            <p:sp>
              <p:nvSpPr>
                <p:cNvPr id="13329" name="Line 45">
                  <a:extLst>
                    <a:ext uri="{FF2B5EF4-FFF2-40B4-BE49-F238E27FC236}">
                      <a16:creationId xmlns:a16="http://schemas.microsoft.com/office/drawing/2014/main" id="{2A7AB68E-FCF0-6F41-BD17-A0DE0F8939F0}"/>
                    </a:ext>
                  </a:extLst>
                </p:cNvPr>
                <p:cNvSpPr>
                  <a:spLocks noChangeShapeType="1"/>
                </p:cNvSpPr>
                <p:nvPr/>
              </p:nvSpPr>
              <p:spPr bwMode="auto">
                <a:xfrm>
                  <a:off x="1481" y="2297"/>
                  <a:ext cx="2642" cy="0"/>
                </a:xfrm>
                <a:prstGeom prst="line">
                  <a:avLst/>
                </a:prstGeom>
                <a:noFill/>
                <a:ln w="28575">
                  <a:solidFill>
                    <a:srgbClr val="036D7B"/>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30" name="Freeform 46">
                  <a:extLst>
                    <a:ext uri="{FF2B5EF4-FFF2-40B4-BE49-F238E27FC236}">
                      <a16:creationId xmlns:a16="http://schemas.microsoft.com/office/drawing/2014/main" id="{B526CFCD-FE06-C647-8446-31CB1756D891}"/>
                    </a:ext>
                  </a:extLst>
                </p:cNvPr>
                <p:cNvSpPr>
                  <a:spLocks/>
                </p:cNvSpPr>
                <p:nvPr/>
              </p:nvSpPr>
              <p:spPr bwMode="auto">
                <a:xfrm>
                  <a:off x="1484" y="2846"/>
                  <a:ext cx="116" cy="233"/>
                </a:xfrm>
                <a:custGeom>
                  <a:avLst/>
                  <a:gdLst>
                    <a:gd name="T0" fmla="*/ 0 w 2286"/>
                    <a:gd name="T1" fmla="*/ 0 h 1"/>
                    <a:gd name="T2" fmla="*/ 3067 w 2286"/>
                    <a:gd name="T3" fmla="*/ 0 h 1"/>
                    <a:gd name="T4" fmla="*/ 0 60000 65536"/>
                    <a:gd name="T5" fmla="*/ 0 60000 65536"/>
                    <a:gd name="T6" fmla="*/ 0 w 2286"/>
                    <a:gd name="T7" fmla="*/ 0 h 1"/>
                    <a:gd name="T8" fmla="*/ 2286 w 2286"/>
                    <a:gd name="T9" fmla="*/ 1 h 1"/>
                  </a:gdLst>
                  <a:ahLst/>
                  <a:cxnLst>
                    <a:cxn ang="T4">
                      <a:pos x="T0" y="T1"/>
                    </a:cxn>
                    <a:cxn ang="T5">
                      <a:pos x="T2" y="T3"/>
                    </a:cxn>
                  </a:cxnLst>
                  <a:rect l="T6" t="T7" r="T8" b="T9"/>
                  <a:pathLst>
                    <a:path w="2286" h="1">
                      <a:moveTo>
                        <a:pt x="0" y="0"/>
                      </a:moveTo>
                      <a:lnTo>
                        <a:pt x="2286" y="0"/>
                      </a:lnTo>
                    </a:path>
                  </a:pathLst>
                </a:custGeom>
                <a:noFill/>
                <a:ln w="28575">
                  <a:solidFill>
                    <a:srgbClr val="036D7B"/>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grpSp>
              <p:nvGrpSpPr>
                <p:cNvPr id="13331" name="Group 47">
                  <a:extLst>
                    <a:ext uri="{FF2B5EF4-FFF2-40B4-BE49-F238E27FC236}">
                      <a16:creationId xmlns:a16="http://schemas.microsoft.com/office/drawing/2014/main" id="{31575AD6-FE89-FABC-AAA6-8E48ED5D6B35}"/>
                    </a:ext>
                  </a:extLst>
                </p:cNvPr>
                <p:cNvGrpSpPr>
                  <a:grpSpLocks/>
                </p:cNvGrpSpPr>
                <p:nvPr/>
              </p:nvGrpSpPr>
              <p:grpSpPr bwMode="auto">
                <a:xfrm>
                  <a:off x="2140" y="2960"/>
                  <a:ext cx="1713" cy="251"/>
                  <a:chOff x="2015" y="3915"/>
                  <a:chExt cx="1494" cy="282"/>
                </a:xfrm>
              </p:grpSpPr>
              <p:sp>
                <p:nvSpPr>
                  <p:cNvPr id="13346" name="Freeform 48">
                    <a:extLst>
                      <a:ext uri="{FF2B5EF4-FFF2-40B4-BE49-F238E27FC236}">
                        <a16:creationId xmlns:a16="http://schemas.microsoft.com/office/drawing/2014/main" id="{5CE81429-B599-F8C6-17EF-E9DF742C4D3E}"/>
                      </a:ext>
                    </a:extLst>
                  </p:cNvPr>
                  <p:cNvSpPr>
                    <a:spLocks/>
                  </p:cNvSpPr>
                  <p:nvPr/>
                </p:nvSpPr>
                <p:spPr bwMode="auto">
                  <a:xfrm>
                    <a:off x="2015" y="3936"/>
                    <a:ext cx="101" cy="261"/>
                  </a:xfrm>
                  <a:custGeom>
                    <a:avLst/>
                    <a:gdLst>
                      <a:gd name="T0" fmla="*/ 0 w 1388"/>
                      <a:gd name="T1" fmla="*/ 0 h 245"/>
                      <a:gd name="T2" fmla="*/ 1388 w 1388"/>
                      <a:gd name="T3" fmla="*/ 224 h 245"/>
                      <a:gd name="T4" fmla="*/ 1388 w 1388"/>
                      <a:gd name="T5" fmla="*/ 245 h 245"/>
                      <a:gd name="T6" fmla="*/ 0 60000 65536"/>
                      <a:gd name="T7" fmla="*/ 0 60000 65536"/>
                      <a:gd name="T8" fmla="*/ 0 60000 65536"/>
                      <a:gd name="T9" fmla="*/ 0 w 1388"/>
                      <a:gd name="T10" fmla="*/ 0 h 245"/>
                      <a:gd name="T11" fmla="*/ 1388 w 1388"/>
                      <a:gd name="T12" fmla="*/ 245 h 245"/>
                    </a:gdLst>
                    <a:ahLst/>
                    <a:cxnLst>
                      <a:cxn ang="T6">
                        <a:pos x="T0" y="T1"/>
                      </a:cxn>
                      <a:cxn ang="T7">
                        <a:pos x="T2" y="T3"/>
                      </a:cxn>
                      <a:cxn ang="T8">
                        <a:pos x="T4" y="T5"/>
                      </a:cxn>
                    </a:cxnLst>
                    <a:rect l="T9" t="T10" r="T11" b="T12"/>
                    <a:pathLst>
                      <a:path w="1388" h="245">
                        <a:moveTo>
                          <a:pt x="0" y="0"/>
                        </a:moveTo>
                        <a:lnTo>
                          <a:pt x="1388" y="224"/>
                        </a:lnTo>
                        <a:lnTo>
                          <a:pt x="1388" y="245"/>
                        </a:lnTo>
                      </a:path>
                    </a:pathLst>
                  </a:custGeom>
                  <a:noFill/>
                  <a:ln w="12700">
                    <a:solidFill>
                      <a:srgbClr val="036D7B"/>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47" name="Freeform 49">
                    <a:extLst>
                      <a:ext uri="{FF2B5EF4-FFF2-40B4-BE49-F238E27FC236}">
                        <a16:creationId xmlns:a16="http://schemas.microsoft.com/office/drawing/2014/main" id="{15F0CE16-72B1-27FD-C04F-0D5649C1FC36}"/>
                      </a:ext>
                    </a:extLst>
                  </p:cNvPr>
                  <p:cNvSpPr>
                    <a:spLocks/>
                  </p:cNvSpPr>
                  <p:nvPr/>
                </p:nvSpPr>
                <p:spPr bwMode="auto">
                  <a:xfrm>
                    <a:off x="2015" y="3925"/>
                    <a:ext cx="101" cy="261"/>
                  </a:xfrm>
                  <a:custGeom>
                    <a:avLst/>
                    <a:gdLst>
                      <a:gd name="T0" fmla="*/ 0 w 1398"/>
                      <a:gd name="T1" fmla="*/ 251 h 251"/>
                      <a:gd name="T2" fmla="*/ 1398 w 1398"/>
                      <a:gd name="T3" fmla="*/ 0 h 251"/>
                      <a:gd name="T4" fmla="*/ 0 60000 65536"/>
                      <a:gd name="T5" fmla="*/ 0 60000 65536"/>
                      <a:gd name="T6" fmla="*/ 0 w 1398"/>
                      <a:gd name="T7" fmla="*/ 0 h 251"/>
                      <a:gd name="T8" fmla="*/ 1398 w 1398"/>
                      <a:gd name="T9" fmla="*/ 251 h 251"/>
                    </a:gdLst>
                    <a:ahLst/>
                    <a:cxnLst>
                      <a:cxn ang="T4">
                        <a:pos x="T0" y="T1"/>
                      </a:cxn>
                      <a:cxn ang="T5">
                        <a:pos x="T2" y="T3"/>
                      </a:cxn>
                    </a:cxnLst>
                    <a:rect l="T6" t="T7" r="T8" b="T9"/>
                    <a:pathLst>
                      <a:path w="1398" h="251">
                        <a:moveTo>
                          <a:pt x="0" y="251"/>
                        </a:moveTo>
                        <a:lnTo>
                          <a:pt x="1398" y="0"/>
                        </a:lnTo>
                      </a:path>
                    </a:pathLst>
                  </a:custGeom>
                  <a:noFill/>
                  <a:ln w="12700">
                    <a:solidFill>
                      <a:srgbClr val="0066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48" name="Line 50">
                    <a:extLst>
                      <a:ext uri="{FF2B5EF4-FFF2-40B4-BE49-F238E27FC236}">
                        <a16:creationId xmlns:a16="http://schemas.microsoft.com/office/drawing/2014/main" id="{B811AA27-9B6A-AE97-B3BE-29832376C134}"/>
                      </a:ext>
                    </a:extLst>
                  </p:cNvPr>
                  <p:cNvSpPr>
                    <a:spLocks noChangeShapeType="1"/>
                  </p:cNvSpPr>
                  <p:nvPr/>
                </p:nvSpPr>
                <p:spPr bwMode="auto">
                  <a:xfrm>
                    <a:off x="2015" y="3936"/>
                    <a:ext cx="0" cy="240"/>
                  </a:xfrm>
                  <a:prstGeom prst="line">
                    <a:avLst/>
                  </a:prstGeom>
                  <a:noFill/>
                  <a:ln w="12700">
                    <a:solidFill>
                      <a:srgbClr val="006666"/>
                    </a:solidFill>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49" name="Freeform 51">
                    <a:extLst>
                      <a:ext uri="{FF2B5EF4-FFF2-40B4-BE49-F238E27FC236}">
                        <a16:creationId xmlns:a16="http://schemas.microsoft.com/office/drawing/2014/main" id="{2F123E25-6434-0D0C-91C0-5ECDD38003B2}"/>
                      </a:ext>
                    </a:extLst>
                  </p:cNvPr>
                  <p:cNvSpPr>
                    <a:spLocks/>
                  </p:cNvSpPr>
                  <p:nvPr/>
                </p:nvSpPr>
                <p:spPr bwMode="auto">
                  <a:xfrm>
                    <a:off x="3408" y="3915"/>
                    <a:ext cx="101" cy="261"/>
                  </a:xfrm>
                  <a:custGeom>
                    <a:avLst/>
                    <a:gdLst>
                      <a:gd name="T0" fmla="*/ 5 w 5"/>
                      <a:gd name="T1" fmla="*/ 0 h 261"/>
                      <a:gd name="T2" fmla="*/ 0 w 5"/>
                      <a:gd name="T3" fmla="*/ 261 h 261"/>
                      <a:gd name="T4" fmla="*/ 0 60000 65536"/>
                      <a:gd name="T5" fmla="*/ 0 60000 65536"/>
                      <a:gd name="T6" fmla="*/ 0 w 5"/>
                      <a:gd name="T7" fmla="*/ 0 h 261"/>
                      <a:gd name="T8" fmla="*/ 5 w 5"/>
                      <a:gd name="T9" fmla="*/ 261 h 261"/>
                    </a:gdLst>
                    <a:ahLst/>
                    <a:cxnLst>
                      <a:cxn ang="T4">
                        <a:pos x="T0" y="T1"/>
                      </a:cxn>
                      <a:cxn ang="T5">
                        <a:pos x="T2" y="T3"/>
                      </a:cxn>
                    </a:cxnLst>
                    <a:rect l="T6" t="T7" r="T8" b="T9"/>
                    <a:pathLst>
                      <a:path w="5" h="261">
                        <a:moveTo>
                          <a:pt x="5" y="0"/>
                        </a:moveTo>
                        <a:lnTo>
                          <a:pt x="0" y="261"/>
                        </a:lnTo>
                      </a:path>
                    </a:pathLst>
                  </a:custGeom>
                  <a:noFill/>
                  <a:ln w="12700">
                    <a:solidFill>
                      <a:srgbClr val="0066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grpSp>
            <p:sp>
              <p:nvSpPr>
                <p:cNvPr id="13332" name="Oval 52">
                  <a:extLst>
                    <a:ext uri="{FF2B5EF4-FFF2-40B4-BE49-F238E27FC236}">
                      <a16:creationId xmlns:a16="http://schemas.microsoft.com/office/drawing/2014/main" id="{58ABAB3A-1B66-CB93-EE69-0650D81FD334}"/>
                    </a:ext>
                  </a:extLst>
                </p:cNvPr>
                <p:cNvSpPr>
                  <a:spLocks noChangeArrowheads="1"/>
                </p:cNvSpPr>
                <p:nvPr/>
              </p:nvSpPr>
              <p:spPr bwMode="auto">
                <a:xfrm>
                  <a:off x="113" y="2505"/>
                  <a:ext cx="587" cy="1172"/>
                </a:xfrm>
                <a:prstGeom prst="ellipse">
                  <a:avLst/>
                </a:prstGeom>
                <a:noFill/>
                <a:ln w="25400">
                  <a:solidFill>
                    <a:srgbClr val="808080"/>
                  </a:solidFill>
                  <a:round/>
                  <a:headEnd type="none" w="sm" len="sm"/>
                  <a:tailEnd type="none" w="sm" len="sm"/>
                </a:ln>
                <a:effectLst>
                  <a:prstShdw prst="shdw17" dist="17961" dir="2700000">
                    <a:srgbClr val="4D4D4D"/>
                  </a:prstShdw>
                </a:effectLst>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zh-CN" altLang="en-US" sz="2000" b="1">
                      <a:solidFill>
                        <a:srgbClr val="333399"/>
                      </a:solidFill>
                      <a:ea typeface="幼圆" pitchFamily="49" charset="-122"/>
                    </a:rPr>
                    <a:t>活动</a:t>
                  </a:r>
                </a:p>
                <a:p>
                  <a:pPr algn="ctr" fontAlgn="base">
                    <a:spcBef>
                      <a:spcPct val="0"/>
                    </a:spcBef>
                    <a:spcAft>
                      <a:spcPct val="0"/>
                    </a:spcAft>
                    <a:buClrTx/>
                    <a:buSzTx/>
                    <a:buNone/>
                  </a:pPr>
                  <a:r>
                    <a:rPr lang="zh-CN" altLang="en-US" sz="2000" b="1">
                      <a:solidFill>
                        <a:srgbClr val="333399"/>
                      </a:solidFill>
                      <a:ea typeface="幼圆" pitchFamily="49" charset="-122"/>
                    </a:rPr>
                    <a:t>目标</a:t>
                  </a:r>
                </a:p>
              </p:txBody>
            </p:sp>
            <p:sp>
              <p:nvSpPr>
                <p:cNvPr id="13333" name="Oval 53">
                  <a:extLst>
                    <a:ext uri="{FF2B5EF4-FFF2-40B4-BE49-F238E27FC236}">
                      <a16:creationId xmlns:a16="http://schemas.microsoft.com/office/drawing/2014/main" id="{5F418DED-C77B-B497-E332-94BA6D471215}"/>
                    </a:ext>
                  </a:extLst>
                </p:cNvPr>
                <p:cNvSpPr>
                  <a:spLocks noChangeArrowheads="1"/>
                </p:cNvSpPr>
                <p:nvPr/>
              </p:nvSpPr>
              <p:spPr bwMode="auto">
                <a:xfrm>
                  <a:off x="5003" y="2505"/>
                  <a:ext cx="597" cy="1172"/>
                </a:xfrm>
                <a:prstGeom prst="ellipse">
                  <a:avLst/>
                </a:prstGeom>
                <a:noFill/>
                <a:ln w="25400" algn="ctr">
                  <a:solidFill>
                    <a:srgbClr val="808080"/>
                  </a:solidFill>
                  <a:round/>
                  <a:headEnd type="none" w="sm" len="sm"/>
                  <a:tailEnd type="none" w="sm" len="sm"/>
                </a:ln>
                <a:effectLst>
                  <a:prstShdw prst="shdw17" dist="17961" dir="2700000">
                    <a:srgbClr val="4D4D4D"/>
                  </a:prstShdw>
                </a:effectLst>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zh-CN" altLang="en-US" sz="2000" b="1">
                      <a:solidFill>
                        <a:srgbClr val="333399"/>
                      </a:solidFill>
                      <a:ea typeface="幼圆" pitchFamily="49" charset="-122"/>
                    </a:rPr>
                    <a:t>优化</a:t>
                  </a:r>
                </a:p>
                <a:p>
                  <a:pPr algn="ctr" fontAlgn="base">
                    <a:spcBef>
                      <a:spcPct val="0"/>
                    </a:spcBef>
                    <a:spcAft>
                      <a:spcPct val="0"/>
                    </a:spcAft>
                    <a:buClrTx/>
                    <a:buSzTx/>
                    <a:buNone/>
                  </a:pPr>
                  <a:r>
                    <a:rPr lang="zh-CN" altLang="en-US" sz="2000" b="1">
                      <a:solidFill>
                        <a:srgbClr val="333399"/>
                      </a:solidFill>
                      <a:ea typeface="幼圆" pitchFamily="49" charset="-122"/>
                    </a:rPr>
                    <a:t>实现</a:t>
                  </a:r>
                </a:p>
              </p:txBody>
            </p:sp>
            <p:sp>
              <p:nvSpPr>
                <p:cNvPr id="13334" name="Line 54">
                  <a:extLst>
                    <a:ext uri="{FF2B5EF4-FFF2-40B4-BE49-F238E27FC236}">
                      <a16:creationId xmlns:a16="http://schemas.microsoft.com/office/drawing/2014/main" id="{EFDCA446-779F-88E8-770A-68B0BE9C6BF2}"/>
                    </a:ext>
                  </a:extLst>
                </p:cNvPr>
                <p:cNvSpPr>
                  <a:spLocks noChangeShapeType="1"/>
                </p:cNvSpPr>
                <p:nvPr/>
              </p:nvSpPr>
              <p:spPr bwMode="auto">
                <a:xfrm>
                  <a:off x="711" y="3095"/>
                  <a:ext cx="1430" cy="0"/>
                </a:xfrm>
                <a:prstGeom prst="line">
                  <a:avLst/>
                </a:prstGeom>
                <a:noFill/>
                <a:ln w="38100">
                  <a:solidFill>
                    <a:srgbClr val="036D7B"/>
                  </a:solidFill>
                  <a:round/>
                  <a:headEnd type="none" w="sm" len="sm"/>
                  <a:tailEnd type="triangle" w="med" len="med"/>
                </a:ln>
                <a:extLst>
                  <a:ext uri="{909E8E84-426E-40DD-AFC4-6F175D3DCCD1}">
                    <a14:hiddenFill xmlns:a14="http://schemas.microsoft.com/office/drawing/2010/main">
                      <a:no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35" name="Line 55">
                  <a:extLst>
                    <a:ext uri="{FF2B5EF4-FFF2-40B4-BE49-F238E27FC236}">
                      <a16:creationId xmlns:a16="http://schemas.microsoft.com/office/drawing/2014/main" id="{E294670D-BBBA-585A-00A7-78DAC8DF88C5}"/>
                    </a:ext>
                  </a:extLst>
                </p:cNvPr>
                <p:cNvSpPr>
                  <a:spLocks noChangeShapeType="1"/>
                </p:cNvSpPr>
                <p:nvPr/>
              </p:nvSpPr>
              <p:spPr bwMode="auto">
                <a:xfrm>
                  <a:off x="3737" y="3095"/>
                  <a:ext cx="1266" cy="0"/>
                </a:xfrm>
                <a:prstGeom prst="line">
                  <a:avLst/>
                </a:prstGeom>
                <a:noFill/>
                <a:ln w="38100">
                  <a:solidFill>
                    <a:srgbClr val="036D7B"/>
                  </a:solidFill>
                  <a:round/>
                  <a:headEnd type="none" w="sm" len="sm"/>
                  <a:tailEnd type="triangle" w="med" len="med"/>
                </a:ln>
                <a:extLst>
                  <a:ext uri="{909E8E84-426E-40DD-AFC4-6F175D3DCCD1}">
                    <a14:hiddenFill xmlns:a14="http://schemas.microsoft.com/office/drawing/2010/main">
                      <a:no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36" name="Line 56">
                  <a:extLst>
                    <a:ext uri="{FF2B5EF4-FFF2-40B4-BE49-F238E27FC236}">
                      <a16:creationId xmlns:a16="http://schemas.microsoft.com/office/drawing/2014/main" id="{BB3AEDFE-087F-22D9-B167-F20FEB4B623F}"/>
                    </a:ext>
                  </a:extLst>
                </p:cNvPr>
                <p:cNvSpPr>
                  <a:spLocks noChangeShapeType="1"/>
                </p:cNvSpPr>
                <p:nvPr/>
              </p:nvSpPr>
              <p:spPr bwMode="auto">
                <a:xfrm>
                  <a:off x="1371" y="3706"/>
                  <a:ext cx="3028" cy="0"/>
                </a:xfrm>
                <a:prstGeom prst="line">
                  <a:avLst/>
                </a:prstGeom>
                <a:noFill/>
                <a:ln w="28575">
                  <a:solidFill>
                    <a:srgbClr val="008000"/>
                  </a:solidFill>
                  <a:round/>
                  <a:headEnd type="none" w="sm" len="sm"/>
                  <a:tailEnd type="triangle" w="med" len="med"/>
                </a:ln>
                <a:extLst>
                  <a:ext uri="{909E8E84-426E-40DD-AFC4-6F175D3DCCD1}">
                    <a14:hiddenFill xmlns:a14="http://schemas.microsoft.com/office/drawing/2010/main">
                      <a:no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37" name="Freeform 57">
                  <a:extLst>
                    <a:ext uri="{FF2B5EF4-FFF2-40B4-BE49-F238E27FC236}">
                      <a16:creationId xmlns:a16="http://schemas.microsoft.com/office/drawing/2014/main" id="{E3B6364E-4380-40BC-697C-4C20FC04C328}"/>
                    </a:ext>
                  </a:extLst>
                </p:cNvPr>
                <p:cNvSpPr>
                  <a:spLocks/>
                </p:cNvSpPr>
                <p:nvPr/>
              </p:nvSpPr>
              <p:spPr bwMode="auto">
                <a:xfrm>
                  <a:off x="875" y="2136"/>
                  <a:ext cx="116" cy="233"/>
                </a:xfrm>
                <a:custGeom>
                  <a:avLst/>
                  <a:gdLst>
                    <a:gd name="T0" fmla="*/ 0 w 3420"/>
                    <a:gd name="T1" fmla="*/ 0 h 5"/>
                    <a:gd name="T2" fmla="*/ 4590 w 3420"/>
                    <a:gd name="T3" fmla="*/ 3 h 5"/>
                    <a:gd name="T4" fmla="*/ 0 60000 65536"/>
                    <a:gd name="T5" fmla="*/ 0 60000 65536"/>
                    <a:gd name="T6" fmla="*/ 0 w 3420"/>
                    <a:gd name="T7" fmla="*/ 0 h 5"/>
                    <a:gd name="T8" fmla="*/ 3420 w 3420"/>
                    <a:gd name="T9" fmla="*/ 5 h 5"/>
                  </a:gdLst>
                  <a:ahLst/>
                  <a:cxnLst>
                    <a:cxn ang="T4">
                      <a:pos x="T0" y="T1"/>
                    </a:cxn>
                    <a:cxn ang="T5">
                      <a:pos x="T2" y="T3"/>
                    </a:cxn>
                  </a:cxnLst>
                  <a:rect l="T6" t="T7" r="T8" b="T9"/>
                  <a:pathLst>
                    <a:path w="3420" h="5">
                      <a:moveTo>
                        <a:pt x="0" y="0"/>
                      </a:moveTo>
                      <a:lnTo>
                        <a:pt x="3420" y="5"/>
                      </a:lnTo>
                    </a:path>
                  </a:pathLst>
                </a:custGeom>
                <a:noFill/>
                <a:ln w="19050">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38" name="Line 58">
                  <a:extLst>
                    <a:ext uri="{FF2B5EF4-FFF2-40B4-BE49-F238E27FC236}">
                      <a16:creationId xmlns:a16="http://schemas.microsoft.com/office/drawing/2014/main" id="{5F6E1590-150F-A2A0-C20C-9AB3D5E4ADDE}"/>
                    </a:ext>
                  </a:extLst>
                </p:cNvPr>
                <p:cNvSpPr>
                  <a:spLocks noChangeShapeType="1"/>
                </p:cNvSpPr>
                <p:nvPr/>
              </p:nvSpPr>
              <p:spPr bwMode="auto">
                <a:xfrm>
                  <a:off x="875" y="2168"/>
                  <a:ext cx="8" cy="1625"/>
                </a:xfrm>
                <a:prstGeom prst="line">
                  <a:avLst/>
                </a:prstGeom>
                <a:noFill/>
                <a:ln w="19050">
                  <a:solidFill>
                    <a:srgbClr val="0000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39" name="Line 59">
                  <a:extLst>
                    <a:ext uri="{FF2B5EF4-FFF2-40B4-BE49-F238E27FC236}">
                      <a16:creationId xmlns:a16="http://schemas.microsoft.com/office/drawing/2014/main" id="{73CA890C-1FEE-B622-D72C-2D48ED48722F}"/>
                    </a:ext>
                  </a:extLst>
                </p:cNvPr>
                <p:cNvSpPr>
                  <a:spLocks noChangeShapeType="1"/>
                </p:cNvSpPr>
                <p:nvPr/>
              </p:nvSpPr>
              <p:spPr bwMode="auto">
                <a:xfrm>
                  <a:off x="875" y="3793"/>
                  <a:ext cx="3964" cy="0"/>
                </a:xfrm>
                <a:prstGeom prst="line">
                  <a:avLst/>
                </a:prstGeom>
                <a:noFill/>
                <a:ln w="19050">
                  <a:solidFill>
                    <a:srgbClr val="0000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40" name="Line 60">
                  <a:extLst>
                    <a:ext uri="{FF2B5EF4-FFF2-40B4-BE49-F238E27FC236}">
                      <a16:creationId xmlns:a16="http://schemas.microsoft.com/office/drawing/2014/main" id="{769FCFA7-9777-CC87-133A-3A7167DAB388}"/>
                    </a:ext>
                  </a:extLst>
                </p:cNvPr>
                <p:cNvSpPr>
                  <a:spLocks noChangeShapeType="1"/>
                </p:cNvSpPr>
                <p:nvPr/>
              </p:nvSpPr>
              <p:spPr bwMode="auto">
                <a:xfrm flipH="1">
                  <a:off x="4831" y="2136"/>
                  <a:ext cx="8" cy="1657"/>
                </a:xfrm>
                <a:prstGeom prst="line">
                  <a:avLst/>
                </a:prstGeom>
                <a:noFill/>
                <a:ln w="19050">
                  <a:solidFill>
                    <a:srgbClr val="0000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13341" name="Text Box 61">
                  <a:extLst>
                    <a:ext uri="{FF2B5EF4-FFF2-40B4-BE49-F238E27FC236}">
                      <a16:creationId xmlns:a16="http://schemas.microsoft.com/office/drawing/2014/main" id="{65A70E90-E007-0160-89A8-B47DC670845C}"/>
                    </a:ext>
                  </a:extLst>
                </p:cNvPr>
                <p:cNvSpPr txBox="1">
                  <a:spLocks noChangeArrowheads="1"/>
                </p:cNvSpPr>
                <p:nvPr/>
              </p:nvSpPr>
              <p:spPr bwMode="auto">
                <a:xfrm>
                  <a:off x="1077" y="1888"/>
                  <a:ext cx="696" cy="231"/>
                </a:xfrm>
                <a:prstGeom prst="rect">
                  <a:avLst/>
                </a:prstGeom>
                <a:gradFill rotWithShape="1">
                  <a:gsLst>
                    <a:gs pos="0">
                      <a:srgbClr val="4792C5"/>
                    </a:gs>
                    <a:gs pos="100000">
                      <a:srgbClr val="21445B"/>
                    </a:gs>
                  </a:gsLst>
                  <a:lin ang="5400000" scaled="1"/>
                </a:gradFill>
                <a:ln>
                  <a:noFill/>
                </a:ln>
                <a:effectLst>
                  <a:prstShdw prst="shdw17" dist="17961" dir="2700000">
                    <a:srgbClr val="2B5876"/>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lang="zh-CN" altLang="en-US" sz="1800" b="1">
                      <a:solidFill>
                        <a:srgbClr val="FFFFFF"/>
                      </a:solidFill>
                      <a:ea typeface="幼圆" pitchFamily="49" charset="-122"/>
                    </a:rPr>
                    <a:t>环境条件</a:t>
                  </a:r>
                </a:p>
              </p:txBody>
            </p:sp>
            <p:sp>
              <p:nvSpPr>
                <p:cNvPr id="13342" name="Text Box 62">
                  <a:extLst>
                    <a:ext uri="{FF2B5EF4-FFF2-40B4-BE49-F238E27FC236}">
                      <a16:creationId xmlns:a16="http://schemas.microsoft.com/office/drawing/2014/main" id="{2E562E5C-C71C-588E-BF78-6C37150C7991}"/>
                    </a:ext>
                  </a:extLst>
                </p:cNvPr>
                <p:cNvSpPr txBox="1">
                  <a:spLocks noChangeArrowheads="1"/>
                </p:cNvSpPr>
                <p:nvPr/>
              </p:nvSpPr>
              <p:spPr bwMode="auto">
                <a:xfrm>
                  <a:off x="3941" y="1888"/>
                  <a:ext cx="696" cy="231"/>
                </a:xfrm>
                <a:prstGeom prst="rect">
                  <a:avLst/>
                </a:prstGeom>
                <a:gradFill rotWithShape="1">
                  <a:gsLst>
                    <a:gs pos="0">
                      <a:srgbClr val="4792C5"/>
                    </a:gs>
                    <a:gs pos="100000">
                      <a:srgbClr val="21445B"/>
                    </a:gs>
                  </a:gsLst>
                  <a:lin ang="5400000" scaled="1"/>
                </a:gradFill>
                <a:ln>
                  <a:noFill/>
                </a:ln>
                <a:effectLst>
                  <a:prstShdw prst="shdw17" dist="17961" dir="2700000">
                    <a:srgbClr val="2B5876"/>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lang="zh-CN" altLang="en-US" sz="1800" b="1">
                      <a:solidFill>
                        <a:srgbClr val="FFFFFF"/>
                      </a:solidFill>
                      <a:ea typeface="幼圆" pitchFamily="49" charset="-122"/>
                    </a:rPr>
                    <a:t>约束条件</a:t>
                  </a:r>
                </a:p>
              </p:txBody>
            </p:sp>
            <p:sp>
              <p:nvSpPr>
                <p:cNvPr id="13343" name="Text Box 63">
                  <a:extLst>
                    <a:ext uri="{FF2B5EF4-FFF2-40B4-BE49-F238E27FC236}">
                      <a16:creationId xmlns:a16="http://schemas.microsoft.com/office/drawing/2014/main" id="{EC4E50BE-D814-9DAF-70B8-4847EAE8C77B}"/>
                    </a:ext>
                  </a:extLst>
                </p:cNvPr>
                <p:cNvSpPr txBox="1">
                  <a:spLocks noChangeArrowheads="1"/>
                </p:cNvSpPr>
                <p:nvPr/>
              </p:nvSpPr>
              <p:spPr bwMode="auto">
                <a:xfrm>
                  <a:off x="1095" y="2428"/>
                  <a:ext cx="776" cy="231"/>
                </a:xfrm>
                <a:prstGeom prst="rect">
                  <a:avLst/>
                </a:prstGeom>
                <a:gradFill rotWithShape="1">
                  <a:gsLst>
                    <a:gs pos="0">
                      <a:srgbClr val="009999"/>
                    </a:gs>
                    <a:gs pos="100000">
                      <a:srgbClr val="004747"/>
                    </a:gs>
                  </a:gsLst>
                  <a:lin ang="0" scaled="1"/>
                </a:gradFill>
                <a:ln>
                  <a:noFill/>
                </a:ln>
                <a:effectLst>
                  <a:prstShdw prst="shdw17" dist="17961" dir="2700000">
                    <a:srgbClr val="005C5C"/>
                  </a:prstShdw>
                </a:effectLst>
                <a:extLs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zh-CN" altLang="en-US" sz="1800" b="1">
                      <a:solidFill>
                        <a:srgbClr val="FFFFFF"/>
                      </a:solidFill>
                      <a:ea typeface="幼圆" pitchFamily="49" charset="-122"/>
                    </a:rPr>
                    <a:t>科学规划</a:t>
                  </a:r>
                </a:p>
              </p:txBody>
            </p:sp>
            <p:sp>
              <p:nvSpPr>
                <p:cNvPr id="13344" name="Text Box 64">
                  <a:extLst>
                    <a:ext uri="{FF2B5EF4-FFF2-40B4-BE49-F238E27FC236}">
                      <a16:creationId xmlns:a16="http://schemas.microsoft.com/office/drawing/2014/main" id="{8A13DDBB-9E16-92BB-B6F5-FD6CDBC07AB6}"/>
                    </a:ext>
                  </a:extLst>
                </p:cNvPr>
                <p:cNvSpPr txBox="1">
                  <a:spLocks noChangeArrowheads="1"/>
                </p:cNvSpPr>
                <p:nvPr/>
              </p:nvSpPr>
              <p:spPr bwMode="auto">
                <a:xfrm>
                  <a:off x="2361" y="2428"/>
                  <a:ext cx="776" cy="231"/>
                </a:xfrm>
                <a:prstGeom prst="rect">
                  <a:avLst/>
                </a:prstGeom>
                <a:gradFill rotWithShape="1">
                  <a:gsLst>
                    <a:gs pos="0">
                      <a:srgbClr val="009999"/>
                    </a:gs>
                    <a:gs pos="100000">
                      <a:srgbClr val="004747"/>
                    </a:gs>
                  </a:gsLst>
                  <a:lin ang="0" scaled="1"/>
                </a:gradFill>
                <a:ln>
                  <a:noFill/>
                </a:ln>
                <a:effectLst>
                  <a:prstShdw prst="shdw17" dist="17961" dir="2700000">
                    <a:srgbClr val="005C5C"/>
                  </a:prstShdw>
                </a:effectLst>
                <a:extLst>
                  <a:ext uri="{91240B29-F687-4F45-9708-019B960494DF}">
                    <a14:hiddenLine xmlns:a14="http://schemas.microsoft.com/office/drawing/2010/main" w="25400" algn="ctr">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zh-CN" altLang="en-US" sz="1800" b="1">
                      <a:solidFill>
                        <a:srgbClr val="FFFFFF"/>
                      </a:solidFill>
                      <a:ea typeface="幼圆" pitchFamily="49" charset="-122"/>
                    </a:rPr>
                    <a:t>有效组织</a:t>
                  </a:r>
                </a:p>
              </p:txBody>
            </p:sp>
            <p:sp>
              <p:nvSpPr>
                <p:cNvPr id="13345" name="Text Box 65">
                  <a:extLst>
                    <a:ext uri="{FF2B5EF4-FFF2-40B4-BE49-F238E27FC236}">
                      <a16:creationId xmlns:a16="http://schemas.microsoft.com/office/drawing/2014/main" id="{EE9AAB1C-B759-8377-7FAE-C5F20F850C79}"/>
                    </a:ext>
                  </a:extLst>
                </p:cNvPr>
                <p:cNvSpPr txBox="1">
                  <a:spLocks noChangeArrowheads="1"/>
                </p:cNvSpPr>
                <p:nvPr/>
              </p:nvSpPr>
              <p:spPr bwMode="auto">
                <a:xfrm>
                  <a:off x="3627" y="2428"/>
                  <a:ext cx="776" cy="231"/>
                </a:xfrm>
                <a:prstGeom prst="rect">
                  <a:avLst/>
                </a:prstGeom>
                <a:gradFill rotWithShape="1">
                  <a:gsLst>
                    <a:gs pos="0">
                      <a:srgbClr val="009999"/>
                    </a:gs>
                    <a:gs pos="100000">
                      <a:srgbClr val="004747"/>
                    </a:gs>
                  </a:gsLst>
                  <a:lin ang="0" scaled="1"/>
                </a:gradFill>
                <a:ln>
                  <a:noFill/>
                </a:ln>
                <a:effectLst>
                  <a:prstShdw prst="shdw17" dist="17961" dir="2700000">
                    <a:srgbClr val="005C5C"/>
                  </a:prstShdw>
                </a:effectLst>
                <a:extLst>
                  <a:ext uri="{91240B29-F687-4F45-9708-019B960494DF}">
                    <a14:hiddenLine xmlns:a14="http://schemas.microsoft.com/office/drawing/2010/main" w="25400" algn="ctr">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FFFFFF"/>
                      </a:solidFill>
                      <a:ea typeface="幼圆" pitchFamily="49" charset="-122"/>
                    </a:rPr>
                    <a:t> </a:t>
                  </a:r>
                  <a:r>
                    <a:rPr lang="zh-CN" altLang="en-US" sz="1800" b="1">
                      <a:solidFill>
                        <a:srgbClr val="FFFFFF"/>
                      </a:solidFill>
                      <a:ea typeface="幼圆" pitchFamily="49" charset="-122"/>
                    </a:rPr>
                    <a:t>协调控制</a:t>
                  </a:r>
                </a:p>
              </p:txBody>
            </p:sp>
          </p:grpSp>
          <p:sp>
            <p:nvSpPr>
              <p:cNvPr id="13327" name="Text Box 66">
                <a:extLst>
                  <a:ext uri="{FF2B5EF4-FFF2-40B4-BE49-F238E27FC236}">
                    <a16:creationId xmlns:a16="http://schemas.microsoft.com/office/drawing/2014/main" id="{C833A374-E33D-F310-7473-992C20E8B26E}"/>
                  </a:ext>
                </a:extLst>
              </p:cNvPr>
              <p:cNvSpPr txBox="1">
                <a:spLocks noChangeArrowheads="1"/>
              </p:cNvSpPr>
              <p:nvPr/>
            </p:nvSpPr>
            <p:spPr bwMode="auto">
              <a:xfrm>
                <a:off x="2199" y="3154"/>
                <a:ext cx="1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zh-CN" altLang="en-US" sz="1800" b="1">
                    <a:solidFill>
                      <a:srgbClr val="333399"/>
                    </a:solidFill>
                    <a:ea typeface="幼圆" pitchFamily="49" charset="-122"/>
                  </a:rPr>
                  <a:t>技术经济活动过程</a:t>
                </a:r>
              </a:p>
            </p:txBody>
          </p:sp>
          <p:sp>
            <p:nvSpPr>
              <p:cNvPr id="13328" name="Text Box 67">
                <a:extLst>
                  <a:ext uri="{FF2B5EF4-FFF2-40B4-BE49-F238E27FC236}">
                    <a16:creationId xmlns:a16="http://schemas.microsoft.com/office/drawing/2014/main" id="{938CA90B-4AB6-1BD9-B89E-E3364CE42BCB}"/>
                  </a:ext>
                </a:extLst>
              </p:cNvPr>
              <p:cNvSpPr txBox="1">
                <a:spLocks noChangeArrowheads="1"/>
              </p:cNvSpPr>
              <p:nvPr/>
            </p:nvSpPr>
            <p:spPr bwMode="auto">
              <a:xfrm>
                <a:off x="2109" y="3400"/>
                <a:ext cx="15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lang="zh-CN" altLang="en-US" sz="1800" b="1">
                    <a:solidFill>
                      <a:srgbClr val="000000"/>
                    </a:solidFill>
                    <a:ea typeface="幼圆" pitchFamily="49" charset="-122"/>
                  </a:rPr>
                  <a:t>人流、物流、信息流</a:t>
                </a:r>
              </a:p>
            </p:txBody>
          </p:sp>
        </p:grpSp>
      </p:grpSp>
      <p:grpSp>
        <p:nvGrpSpPr>
          <p:cNvPr id="6" name="Group 68">
            <a:extLst>
              <a:ext uri="{FF2B5EF4-FFF2-40B4-BE49-F238E27FC236}">
                <a16:creationId xmlns:a16="http://schemas.microsoft.com/office/drawing/2014/main" id="{CDC2F40A-BAB9-413D-3651-0ABF2605E335}"/>
              </a:ext>
            </a:extLst>
          </p:cNvPr>
          <p:cNvGrpSpPr>
            <a:grpSpLocks/>
          </p:cNvGrpSpPr>
          <p:nvPr/>
        </p:nvGrpSpPr>
        <p:grpSpPr bwMode="auto">
          <a:xfrm>
            <a:off x="2063750" y="1412876"/>
            <a:ext cx="7920038" cy="1292225"/>
            <a:chOff x="340" y="713"/>
            <a:chExt cx="4989" cy="884"/>
          </a:xfrm>
        </p:grpSpPr>
        <p:sp>
          <p:nvSpPr>
            <p:cNvPr id="13318" name="AutoShape 69">
              <a:extLst>
                <a:ext uri="{FF2B5EF4-FFF2-40B4-BE49-F238E27FC236}">
                  <a16:creationId xmlns:a16="http://schemas.microsoft.com/office/drawing/2014/main" id="{668211DD-2286-BF6F-A78A-AECAE102E3AA}"/>
                </a:ext>
              </a:extLst>
            </p:cNvPr>
            <p:cNvSpPr>
              <a:spLocks noChangeArrowheads="1"/>
            </p:cNvSpPr>
            <p:nvPr/>
          </p:nvSpPr>
          <p:spPr bwMode="gray">
            <a:xfrm>
              <a:off x="340" y="713"/>
              <a:ext cx="4989" cy="884"/>
            </a:xfrm>
            <a:prstGeom prst="roundRect">
              <a:avLst>
                <a:gd name="adj" fmla="val 10889"/>
              </a:avLst>
            </a:prstGeom>
            <a:gradFill rotWithShape="1">
              <a:gsLst>
                <a:gs pos="0">
                  <a:srgbClr val="ECECEC"/>
                </a:gs>
                <a:gs pos="50000">
                  <a:srgbClr val="F8F8F8"/>
                </a:gs>
                <a:gs pos="100000">
                  <a:srgbClr val="ECECEC"/>
                </a:gs>
              </a:gsLst>
              <a:lin ang="2700000" scaled="1"/>
            </a:gradFill>
            <a:ln w="38100">
              <a:solidFill>
                <a:srgbClr val="FFFFFF"/>
              </a:solidFill>
              <a:round/>
              <a:headEnd/>
              <a:tailEnd/>
            </a:ln>
            <a:effectLst>
              <a:outerShdw dist="99190" dir="3011666" algn="ctr" rotWithShape="0">
                <a:srgbClr val="000000">
                  <a:alpha val="50000"/>
                </a:srgbClr>
              </a:outerShdw>
            </a:effec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13319" name="Rectangle 70">
              <a:extLst>
                <a:ext uri="{FF2B5EF4-FFF2-40B4-BE49-F238E27FC236}">
                  <a16:creationId xmlns:a16="http://schemas.microsoft.com/office/drawing/2014/main" id="{75926A35-85A9-E79C-EBEB-7B61311E279D}"/>
                </a:ext>
              </a:extLst>
            </p:cNvPr>
            <p:cNvSpPr>
              <a:spLocks noChangeArrowheads="1"/>
            </p:cNvSpPr>
            <p:nvPr/>
          </p:nvSpPr>
          <p:spPr bwMode="auto">
            <a:xfrm>
              <a:off x="430" y="1087"/>
              <a:ext cx="4899"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10000"/>
                </a:lnSpc>
                <a:spcBef>
                  <a:spcPct val="0"/>
                </a:spcBef>
                <a:spcAft>
                  <a:spcPct val="0"/>
                </a:spcAft>
                <a:buClrTx/>
                <a:buSzTx/>
                <a:buNone/>
              </a:pPr>
              <a:r>
                <a:rPr lang="zh-CN" altLang="en-US" sz="1800" b="1">
                  <a:solidFill>
                    <a:srgbClr val="000000"/>
                  </a:solidFill>
                  <a:latin typeface="幼圆" pitchFamily="49" charset="-122"/>
                  <a:ea typeface="幼圆" pitchFamily="49" charset="-122"/>
                </a:rPr>
                <a:t>对技术经济活动进行有效的规划、组织、协调和控制，最大限度地提高技术经济活动的有用效果，降低或消除负效果。</a:t>
              </a:r>
            </a:p>
          </p:txBody>
        </p:sp>
        <p:sp>
          <p:nvSpPr>
            <p:cNvPr id="13320" name="AutoShape 71">
              <a:extLst>
                <a:ext uri="{FF2B5EF4-FFF2-40B4-BE49-F238E27FC236}">
                  <a16:creationId xmlns:a16="http://schemas.microsoft.com/office/drawing/2014/main" id="{1642334F-9DF6-BAB5-3CDB-AA3103F0302F}"/>
                </a:ext>
              </a:extLst>
            </p:cNvPr>
            <p:cNvSpPr>
              <a:spLocks noChangeArrowheads="1"/>
            </p:cNvSpPr>
            <p:nvPr/>
          </p:nvSpPr>
          <p:spPr bwMode="gray">
            <a:xfrm>
              <a:off x="477" y="754"/>
              <a:ext cx="2176" cy="358"/>
            </a:xfrm>
            <a:prstGeom prst="roundRect">
              <a:avLst>
                <a:gd name="adj" fmla="val 11921"/>
              </a:avLst>
            </a:prstGeom>
            <a:gradFill rotWithShape="1">
              <a:gsLst>
                <a:gs pos="0">
                  <a:srgbClr val="BBE0E3"/>
                </a:gs>
                <a:gs pos="100000">
                  <a:srgbClr val="839C9E"/>
                </a:gs>
              </a:gsLst>
              <a:lin ang="5400000" scaled="1"/>
            </a:gradFill>
            <a:ln w="38100">
              <a:solidFill>
                <a:srgbClr val="FFFFFF"/>
              </a:solidFill>
              <a:round/>
              <a:headEnd/>
              <a:tailEnd/>
            </a:ln>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zh-CN" altLang="en-US" sz="2000" b="1">
                  <a:solidFill>
                    <a:srgbClr val="000000"/>
                  </a:solidFill>
                  <a:latin typeface="幼圆" pitchFamily="49" charset="-122"/>
                  <a:ea typeface="幼圆" pitchFamily="49" charset="-122"/>
                </a:rPr>
                <a:t>技术经济学的主要任务 </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BDD00CF5-9A7F-A6C8-C9EE-8BA24854B93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741F7CCA-C3A6-F24D-ACD3-E06908DFCC60}"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24</a:t>
            </a:fld>
            <a:endParaRPr kumimoji="0" lang="en-US" altLang="zh-CN" sz="1000">
              <a:solidFill>
                <a:srgbClr val="808080"/>
              </a:solidFill>
              <a:ea typeface="华文行楷" panose="02010800040101010101" pitchFamily="2" charset="-122"/>
            </a:endParaRPr>
          </a:p>
        </p:txBody>
      </p:sp>
      <p:sp>
        <p:nvSpPr>
          <p:cNvPr id="14339" name="Rectangle 2">
            <a:extLst>
              <a:ext uri="{FF2B5EF4-FFF2-40B4-BE49-F238E27FC236}">
                <a16:creationId xmlns:a16="http://schemas.microsoft.com/office/drawing/2014/main" id="{263282FF-4D53-B9AF-F5B3-362718C1482D}"/>
              </a:ext>
            </a:extLst>
          </p:cNvPr>
          <p:cNvSpPr>
            <a:spLocks noGrp="1" noChangeArrowheads="1"/>
          </p:cNvSpPr>
          <p:nvPr>
            <p:ph type="title"/>
          </p:nvPr>
        </p:nvSpPr>
        <p:spPr/>
        <p:txBody>
          <a:bodyPr/>
          <a:lstStyle/>
          <a:p>
            <a:pPr eaLnBrk="1" hangingPunct="1"/>
            <a:r>
              <a:rPr lang="zh-CN" altLang="en-US"/>
              <a:t>技术经济学及其发展</a:t>
            </a:r>
          </a:p>
        </p:txBody>
      </p:sp>
      <p:sp>
        <p:nvSpPr>
          <p:cNvPr id="14340" name="Rectangle 3">
            <a:extLst>
              <a:ext uri="{FF2B5EF4-FFF2-40B4-BE49-F238E27FC236}">
                <a16:creationId xmlns:a16="http://schemas.microsoft.com/office/drawing/2014/main" id="{6374E8E8-AD30-C137-6295-346907439194}"/>
              </a:ext>
            </a:extLst>
          </p:cNvPr>
          <p:cNvSpPr>
            <a:spLocks noGrp="1" noChangeArrowheads="1"/>
          </p:cNvSpPr>
          <p:nvPr>
            <p:ph type="body" idx="1"/>
          </p:nvPr>
        </p:nvSpPr>
        <p:spPr/>
        <p:txBody>
          <a:bodyPr/>
          <a:lstStyle/>
          <a:p>
            <a:pPr marL="0" indent="0" eaLnBrk="1" hangingPunct="1">
              <a:buNone/>
            </a:pPr>
            <a:r>
              <a:rPr lang="zh-CN" altLang="en-US"/>
              <a:t>一、技术经济学的概念</a:t>
            </a:r>
          </a:p>
        </p:txBody>
      </p:sp>
      <p:sp>
        <p:nvSpPr>
          <p:cNvPr id="42025" name="Rectangle 41">
            <a:extLst>
              <a:ext uri="{FF2B5EF4-FFF2-40B4-BE49-F238E27FC236}">
                <a16:creationId xmlns:a16="http://schemas.microsoft.com/office/drawing/2014/main" id="{A617F18C-5A5A-AB36-B41F-1F6204DBC7D0}"/>
              </a:ext>
            </a:extLst>
          </p:cNvPr>
          <p:cNvSpPr>
            <a:spLocks noChangeArrowheads="1"/>
          </p:cNvSpPr>
          <p:nvPr/>
        </p:nvSpPr>
        <p:spPr bwMode="auto">
          <a:xfrm>
            <a:off x="2422525" y="1546225"/>
            <a:ext cx="7920038" cy="90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40000"/>
              </a:lnSpc>
              <a:spcAft>
                <a:spcPct val="0"/>
              </a:spcAft>
              <a:buClr>
                <a:srgbClr val="FF3300"/>
              </a:buClr>
              <a:buSzPct val="70000"/>
              <a:buNone/>
            </a:pPr>
            <a:r>
              <a:rPr lang="en-US" altLang="zh-CN" sz="2000" b="1">
                <a:solidFill>
                  <a:srgbClr val="000000"/>
                </a:solidFill>
                <a:latin typeface="幼圆" pitchFamily="49" charset="-122"/>
                <a:ea typeface="幼圆" pitchFamily="49" charset="-122"/>
              </a:rPr>
              <a:t>    </a:t>
            </a:r>
            <a:r>
              <a:rPr lang="zh-CN" altLang="en-US" sz="2000" b="1">
                <a:solidFill>
                  <a:srgbClr val="000000"/>
                </a:solidFill>
                <a:latin typeface="幼圆" pitchFamily="49" charset="-122"/>
                <a:ea typeface="幼圆" pitchFamily="49" charset="-122"/>
              </a:rPr>
              <a:t>是一门研究如何使技术经济活动正确选择和合理利用有限资源，挑选最佳活动方案，从而取得最大经济效果的学科。</a:t>
            </a:r>
          </a:p>
        </p:txBody>
      </p:sp>
      <p:grpSp>
        <p:nvGrpSpPr>
          <p:cNvPr id="2" name="Group 42">
            <a:extLst>
              <a:ext uri="{FF2B5EF4-FFF2-40B4-BE49-F238E27FC236}">
                <a16:creationId xmlns:a16="http://schemas.microsoft.com/office/drawing/2014/main" id="{92D9F0E1-5BED-563D-464D-52CF525AC4C6}"/>
              </a:ext>
            </a:extLst>
          </p:cNvPr>
          <p:cNvGrpSpPr>
            <a:grpSpLocks/>
          </p:cNvGrpSpPr>
          <p:nvPr/>
        </p:nvGrpSpPr>
        <p:grpSpPr bwMode="auto">
          <a:xfrm>
            <a:off x="3575051" y="2806701"/>
            <a:ext cx="3535363" cy="1846263"/>
            <a:chOff x="1292" y="1768"/>
            <a:chExt cx="2227" cy="1163"/>
          </a:xfrm>
        </p:grpSpPr>
        <p:grpSp>
          <p:nvGrpSpPr>
            <p:cNvPr id="14352" name="Group 43">
              <a:extLst>
                <a:ext uri="{FF2B5EF4-FFF2-40B4-BE49-F238E27FC236}">
                  <a16:creationId xmlns:a16="http://schemas.microsoft.com/office/drawing/2014/main" id="{1D0B1DA5-2084-ACDF-E565-606C704311FF}"/>
                </a:ext>
              </a:extLst>
            </p:cNvPr>
            <p:cNvGrpSpPr>
              <a:grpSpLocks/>
            </p:cNvGrpSpPr>
            <p:nvPr/>
          </p:nvGrpSpPr>
          <p:grpSpPr bwMode="auto">
            <a:xfrm>
              <a:off x="1292" y="1768"/>
              <a:ext cx="2227" cy="1163"/>
              <a:chOff x="1292" y="1768"/>
              <a:chExt cx="2227" cy="1163"/>
            </a:xfrm>
          </p:grpSpPr>
          <p:sp>
            <p:nvSpPr>
              <p:cNvPr id="14364" name="Oval 44">
                <a:extLst>
                  <a:ext uri="{FF2B5EF4-FFF2-40B4-BE49-F238E27FC236}">
                    <a16:creationId xmlns:a16="http://schemas.microsoft.com/office/drawing/2014/main" id="{84B62137-67D8-5227-4231-5FB9502B24E7}"/>
                  </a:ext>
                </a:extLst>
              </p:cNvPr>
              <p:cNvSpPr>
                <a:spLocks noChangeArrowheads="1"/>
              </p:cNvSpPr>
              <p:nvPr/>
            </p:nvSpPr>
            <p:spPr bwMode="auto">
              <a:xfrm>
                <a:off x="2314" y="1768"/>
                <a:ext cx="1205" cy="1160"/>
              </a:xfrm>
              <a:prstGeom prst="ellipse">
                <a:avLst/>
              </a:prstGeom>
              <a:gradFill rotWithShape="1">
                <a:gsLst>
                  <a:gs pos="0">
                    <a:srgbClr val="FFFFFF"/>
                  </a:gs>
                  <a:gs pos="100000">
                    <a:srgbClr val="BBE0E3"/>
                  </a:gs>
                </a:gsLst>
                <a:lin ang="2700000" scaled="1"/>
              </a:gradFill>
              <a:ln>
                <a:noFill/>
              </a:ln>
              <a:effectLst>
                <a:prstShdw prst="shdw17">
                  <a:srgbClr val="708688"/>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14365" name="Oval 45">
                <a:extLst>
                  <a:ext uri="{FF2B5EF4-FFF2-40B4-BE49-F238E27FC236}">
                    <a16:creationId xmlns:a16="http://schemas.microsoft.com/office/drawing/2014/main" id="{B1933B4D-B0A1-BC70-9793-1EAC8FF3F902}"/>
                  </a:ext>
                </a:extLst>
              </p:cNvPr>
              <p:cNvSpPr>
                <a:spLocks noChangeArrowheads="1"/>
              </p:cNvSpPr>
              <p:nvPr/>
            </p:nvSpPr>
            <p:spPr bwMode="auto">
              <a:xfrm>
                <a:off x="1292" y="1771"/>
                <a:ext cx="1205" cy="1160"/>
              </a:xfrm>
              <a:prstGeom prst="ellipse">
                <a:avLst/>
              </a:prstGeom>
              <a:gradFill rotWithShape="1">
                <a:gsLst>
                  <a:gs pos="0">
                    <a:srgbClr val="BBE0E3"/>
                  </a:gs>
                  <a:gs pos="100000">
                    <a:srgbClr val="FFFFFF"/>
                  </a:gs>
                </a:gsLst>
                <a:lin ang="18900000" scaled="1"/>
              </a:gradFill>
              <a:ln>
                <a:noFill/>
              </a:ln>
              <a:effectLst>
                <a:prstShdw prst="shdw17">
                  <a:srgbClr val="708688"/>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grpSp>
          <p:nvGrpSpPr>
            <p:cNvPr id="14353" name="Group 46">
              <a:extLst>
                <a:ext uri="{FF2B5EF4-FFF2-40B4-BE49-F238E27FC236}">
                  <a16:creationId xmlns:a16="http://schemas.microsoft.com/office/drawing/2014/main" id="{A97C2B4F-7991-BD49-13E9-06EB1EEF167C}"/>
                </a:ext>
              </a:extLst>
            </p:cNvPr>
            <p:cNvGrpSpPr>
              <a:grpSpLocks/>
            </p:cNvGrpSpPr>
            <p:nvPr/>
          </p:nvGrpSpPr>
          <p:grpSpPr bwMode="auto">
            <a:xfrm>
              <a:off x="2747" y="1933"/>
              <a:ext cx="296" cy="891"/>
              <a:chOff x="2747" y="1795"/>
              <a:chExt cx="296" cy="891"/>
            </a:xfrm>
          </p:grpSpPr>
          <p:sp>
            <p:nvSpPr>
              <p:cNvPr id="14362" name="Oval 47">
                <a:extLst>
                  <a:ext uri="{FF2B5EF4-FFF2-40B4-BE49-F238E27FC236}">
                    <a16:creationId xmlns:a16="http://schemas.microsoft.com/office/drawing/2014/main" id="{FD736158-C466-6349-AE7B-39479262C1E9}"/>
                  </a:ext>
                </a:extLst>
              </p:cNvPr>
              <p:cNvSpPr>
                <a:spLocks noChangeArrowheads="1"/>
              </p:cNvSpPr>
              <p:nvPr/>
            </p:nvSpPr>
            <p:spPr bwMode="auto">
              <a:xfrm>
                <a:off x="2747" y="1795"/>
                <a:ext cx="287" cy="891"/>
              </a:xfrm>
              <a:prstGeom prst="ellipse">
                <a:avLst/>
              </a:prstGeom>
              <a:gradFill rotWithShape="1">
                <a:gsLst>
                  <a:gs pos="0">
                    <a:srgbClr val="009999"/>
                  </a:gs>
                  <a:gs pos="100000">
                    <a:srgbClr val="8ED2D2"/>
                  </a:gs>
                </a:gsLst>
                <a:lin ang="5400000" scaled="1"/>
              </a:gradFill>
              <a:ln>
                <a:noFill/>
              </a:ln>
              <a:effectLst>
                <a:prstShdw prst="shdw17" dist="17961" dir="13500000">
                  <a:srgbClr val="005C5C"/>
                </a:prstShdw>
              </a:effectLst>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lang="zh-CN" altLang="zh-CN" sz="2400">
                  <a:solidFill>
                    <a:srgbClr val="000000"/>
                  </a:solidFill>
                  <a:ea typeface="幼圆" pitchFamily="49" charset="-122"/>
                </a:endParaRPr>
              </a:p>
            </p:txBody>
          </p:sp>
          <p:sp>
            <p:nvSpPr>
              <p:cNvPr id="14363" name="Text Box 48">
                <a:extLst>
                  <a:ext uri="{FF2B5EF4-FFF2-40B4-BE49-F238E27FC236}">
                    <a16:creationId xmlns:a16="http://schemas.microsoft.com/office/drawing/2014/main" id="{6CD67D86-C356-1782-D93A-175775F3B3F4}"/>
                  </a:ext>
                </a:extLst>
              </p:cNvPr>
              <p:cNvSpPr txBox="1">
                <a:spLocks noChangeArrowheads="1"/>
              </p:cNvSpPr>
              <p:nvPr/>
            </p:nvSpPr>
            <p:spPr bwMode="auto">
              <a:xfrm>
                <a:off x="2791" y="1948"/>
                <a:ext cx="252"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spcBef>
                    <a:spcPct val="0"/>
                  </a:spcBef>
                  <a:spcAft>
                    <a:spcPct val="0"/>
                  </a:spcAft>
                  <a:buClrTx/>
                  <a:buSzTx/>
                  <a:buNone/>
                </a:pPr>
                <a:r>
                  <a:rPr lang="zh-CN" altLang="en-US" sz="1600" b="1">
                    <a:solidFill>
                      <a:srgbClr val="FFFFFF"/>
                    </a:solidFill>
                    <a:ea typeface="幼圆" pitchFamily="49" charset="-122"/>
                  </a:rPr>
                  <a:t>经济活动</a:t>
                </a:r>
              </a:p>
            </p:txBody>
          </p:sp>
        </p:grpSp>
        <p:sp>
          <p:nvSpPr>
            <p:cNvPr id="14354" name="Text Box 49">
              <a:extLst>
                <a:ext uri="{FF2B5EF4-FFF2-40B4-BE49-F238E27FC236}">
                  <a16:creationId xmlns:a16="http://schemas.microsoft.com/office/drawing/2014/main" id="{5B5FBFA1-D0AA-8026-5221-AE75AEFE0547}"/>
                </a:ext>
              </a:extLst>
            </p:cNvPr>
            <p:cNvSpPr txBox="1">
              <a:spLocks noChangeArrowheads="1"/>
            </p:cNvSpPr>
            <p:nvPr/>
          </p:nvSpPr>
          <p:spPr bwMode="auto">
            <a:xfrm>
              <a:off x="1446" y="2035"/>
              <a:ext cx="336"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spcBef>
                  <a:spcPct val="0"/>
                </a:spcBef>
                <a:spcAft>
                  <a:spcPct val="0"/>
                </a:spcAft>
                <a:buClrTx/>
                <a:buSzTx/>
                <a:buNone/>
              </a:pPr>
              <a:r>
                <a:rPr lang="zh-CN" altLang="en-US" sz="1800" b="1">
                  <a:solidFill>
                    <a:srgbClr val="000000"/>
                  </a:solidFill>
                  <a:ea typeface="幼圆" pitchFamily="49" charset="-122"/>
                </a:rPr>
                <a:t>自然科学</a:t>
              </a:r>
            </a:p>
          </p:txBody>
        </p:sp>
        <p:sp>
          <p:nvSpPr>
            <p:cNvPr id="14355" name="Text Box 50">
              <a:extLst>
                <a:ext uri="{FF2B5EF4-FFF2-40B4-BE49-F238E27FC236}">
                  <a16:creationId xmlns:a16="http://schemas.microsoft.com/office/drawing/2014/main" id="{AB08783D-7FFF-509B-85CD-CD82CD83B920}"/>
                </a:ext>
              </a:extLst>
            </p:cNvPr>
            <p:cNvSpPr txBox="1">
              <a:spLocks noChangeArrowheads="1"/>
            </p:cNvSpPr>
            <p:nvPr/>
          </p:nvSpPr>
          <p:spPr bwMode="auto">
            <a:xfrm>
              <a:off x="2991" y="2070"/>
              <a:ext cx="336"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spcBef>
                  <a:spcPct val="0"/>
                </a:spcBef>
                <a:spcAft>
                  <a:spcPct val="0"/>
                </a:spcAft>
                <a:buClrTx/>
                <a:buSzTx/>
                <a:buNone/>
              </a:pPr>
              <a:r>
                <a:rPr lang="zh-CN" altLang="en-US" sz="1800" b="1">
                  <a:solidFill>
                    <a:srgbClr val="000000"/>
                  </a:solidFill>
                  <a:ea typeface="幼圆" pitchFamily="49" charset="-122"/>
                </a:rPr>
                <a:t>经济科学</a:t>
              </a:r>
            </a:p>
          </p:txBody>
        </p:sp>
        <p:grpSp>
          <p:nvGrpSpPr>
            <p:cNvPr id="14356" name="Group 51">
              <a:extLst>
                <a:ext uri="{FF2B5EF4-FFF2-40B4-BE49-F238E27FC236}">
                  <a16:creationId xmlns:a16="http://schemas.microsoft.com/office/drawing/2014/main" id="{100C086D-98DD-F3D2-C364-FFB89277F063}"/>
                </a:ext>
              </a:extLst>
            </p:cNvPr>
            <p:cNvGrpSpPr>
              <a:grpSpLocks/>
            </p:cNvGrpSpPr>
            <p:nvPr/>
          </p:nvGrpSpPr>
          <p:grpSpPr bwMode="auto">
            <a:xfrm>
              <a:off x="1773" y="1906"/>
              <a:ext cx="275" cy="891"/>
              <a:chOff x="1773" y="1768"/>
              <a:chExt cx="275" cy="891"/>
            </a:xfrm>
          </p:grpSpPr>
          <p:sp>
            <p:nvSpPr>
              <p:cNvPr id="14360" name="Oval 52">
                <a:extLst>
                  <a:ext uri="{FF2B5EF4-FFF2-40B4-BE49-F238E27FC236}">
                    <a16:creationId xmlns:a16="http://schemas.microsoft.com/office/drawing/2014/main" id="{C6CBFCD1-444E-E050-30A4-A7CB7876C735}"/>
                  </a:ext>
                </a:extLst>
              </p:cNvPr>
              <p:cNvSpPr>
                <a:spLocks noChangeArrowheads="1"/>
              </p:cNvSpPr>
              <p:nvPr/>
            </p:nvSpPr>
            <p:spPr bwMode="auto">
              <a:xfrm>
                <a:off x="1773" y="1768"/>
                <a:ext cx="266" cy="891"/>
              </a:xfrm>
              <a:prstGeom prst="ellipse">
                <a:avLst/>
              </a:prstGeom>
              <a:gradFill rotWithShape="1">
                <a:gsLst>
                  <a:gs pos="0">
                    <a:srgbClr val="009999"/>
                  </a:gs>
                  <a:gs pos="100000">
                    <a:srgbClr val="8ED2D2"/>
                  </a:gs>
                </a:gsLst>
                <a:lin ang="5400000" scaled="1"/>
              </a:gradFill>
              <a:ln>
                <a:noFill/>
              </a:ln>
              <a:effectLst>
                <a:prstShdw prst="shdw17" dist="17961" dir="13500000">
                  <a:srgbClr val="005C5C"/>
                </a:prst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14361" name="Text Box 53">
                <a:extLst>
                  <a:ext uri="{FF2B5EF4-FFF2-40B4-BE49-F238E27FC236}">
                    <a16:creationId xmlns:a16="http://schemas.microsoft.com/office/drawing/2014/main" id="{8182E81F-3E2D-1DE6-5E4E-F4F30BC664F4}"/>
                  </a:ext>
                </a:extLst>
              </p:cNvPr>
              <p:cNvSpPr txBox="1">
                <a:spLocks noChangeArrowheads="1"/>
              </p:cNvSpPr>
              <p:nvPr/>
            </p:nvSpPr>
            <p:spPr bwMode="auto">
              <a:xfrm>
                <a:off x="1782" y="1921"/>
                <a:ext cx="266"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spcBef>
                    <a:spcPct val="0"/>
                  </a:spcBef>
                  <a:spcAft>
                    <a:spcPct val="0"/>
                  </a:spcAft>
                  <a:buClrTx/>
                  <a:buSzTx/>
                  <a:buNone/>
                </a:pPr>
                <a:r>
                  <a:rPr lang="zh-CN" altLang="en-US" sz="1600" b="1">
                    <a:solidFill>
                      <a:srgbClr val="FFFFFF"/>
                    </a:solidFill>
                    <a:ea typeface="幼圆" pitchFamily="49" charset="-122"/>
                  </a:rPr>
                  <a:t>技术活动</a:t>
                </a:r>
              </a:p>
            </p:txBody>
          </p:sp>
        </p:grpSp>
        <p:grpSp>
          <p:nvGrpSpPr>
            <p:cNvPr id="14357" name="Group 54">
              <a:extLst>
                <a:ext uri="{FF2B5EF4-FFF2-40B4-BE49-F238E27FC236}">
                  <a16:creationId xmlns:a16="http://schemas.microsoft.com/office/drawing/2014/main" id="{B7C3F9CF-B14A-8B80-4824-BF1838111D19}"/>
                </a:ext>
              </a:extLst>
            </p:cNvPr>
            <p:cNvGrpSpPr>
              <a:grpSpLocks/>
            </p:cNvGrpSpPr>
            <p:nvPr/>
          </p:nvGrpSpPr>
          <p:grpSpPr bwMode="auto">
            <a:xfrm>
              <a:off x="1972" y="2257"/>
              <a:ext cx="856" cy="221"/>
              <a:chOff x="1972" y="2119"/>
              <a:chExt cx="856" cy="221"/>
            </a:xfrm>
          </p:grpSpPr>
          <p:sp>
            <p:nvSpPr>
              <p:cNvPr id="14358" name="Oval 55">
                <a:extLst>
                  <a:ext uri="{FF2B5EF4-FFF2-40B4-BE49-F238E27FC236}">
                    <a16:creationId xmlns:a16="http://schemas.microsoft.com/office/drawing/2014/main" id="{1B9E1055-F0AE-B9C9-12A7-2C8FFDEB50B0}"/>
                  </a:ext>
                </a:extLst>
              </p:cNvPr>
              <p:cNvSpPr>
                <a:spLocks noChangeArrowheads="1"/>
              </p:cNvSpPr>
              <p:nvPr/>
            </p:nvSpPr>
            <p:spPr bwMode="auto">
              <a:xfrm>
                <a:off x="1972" y="2125"/>
                <a:ext cx="856" cy="215"/>
              </a:xfrm>
              <a:prstGeom prst="ellipse">
                <a:avLst/>
              </a:prstGeom>
              <a:gradFill rotWithShape="1">
                <a:gsLst>
                  <a:gs pos="0">
                    <a:srgbClr val="036D7B"/>
                  </a:gs>
                  <a:gs pos="100000">
                    <a:srgbClr val="013239"/>
                  </a:gs>
                </a:gsLst>
                <a:lin ang="5400000" scaled="1"/>
              </a:gradFill>
              <a:ln>
                <a:noFill/>
              </a:ln>
              <a:effectLst>
                <a:prstShdw prst="shdw17" dist="17961" dir="13500000">
                  <a:srgbClr val="02414A"/>
                </a:prst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14359" name="Text Box 56">
                <a:extLst>
                  <a:ext uri="{FF2B5EF4-FFF2-40B4-BE49-F238E27FC236}">
                    <a16:creationId xmlns:a16="http://schemas.microsoft.com/office/drawing/2014/main" id="{D460D2EF-13C0-83E6-1FCD-841E08585EB2}"/>
                  </a:ext>
                </a:extLst>
              </p:cNvPr>
              <p:cNvSpPr txBox="1">
                <a:spLocks noChangeArrowheads="1"/>
              </p:cNvSpPr>
              <p:nvPr/>
            </p:nvSpPr>
            <p:spPr bwMode="auto">
              <a:xfrm>
                <a:off x="2051" y="2119"/>
                <a:ext cx="715"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spcBef>
                    <a:spcPct val="0"/>
                  </a:spcBef>
                  <a:spcAft>
                    <a:spcPct val="0"/>
                  </a:spcAft>
                  <a:buClrTx/>
                  <a:buSzTx/>
                  <a:buNone/>
                </a:pPr>
                <a:r>
                  <a:rPr lang="zh-CN" altLang="en-US" sz="1400" b="1">
                    <a:solidFill>
                      <a:srgbClr val="FFFFFF"/>
                    </a:solidFill>
                    <a:ea typeface="幼圆" pitchFamily="49" charset="-122"/>
                  </a:rPr>
                  <a:t>技术经济学</a:t>
                </a:r>
              </a:p>
            </p:txBody>
          </p:sp>
        </p:grpSp>
      </p:grpSp>
      <p:sp>
        <p:nvSpPr>
          <p:cNvPr id="42041" name="Rectangle 57">
            <a:extLst>
              <a:ext uri="{FF2B5EF4-FFF2-40B4-BE49-F238E27FC236}">
                <a16:creationId xmlns:a16="http://schemas.microsoft.com/office/drawing/2014/main" id="{23C1542E-928A-BB7F-670C-BE3AB054A7AE}"/>
              </a:ext>
            </a:extLst>
          </p:cNvPr>
          <p:cNvSpPr>
            <a:spLocks noChangeArrowheads="1"/>
          </p:cNvSpPr>
          <p:nvPr/>
        </p:nvSpPr>
        <p:spPr bwMode="auto">
          <a:xfrm>
            <a:off x="7462838" y="3160714"/>
            <a:ext cx="27368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0000"/>
                </a:solidFill>
                <a:latin typeface="幼圆" pitchFamily="49" charset="-122"/>
                <a:ea typeface="幼圆" pitchFamily="49" charset="-122"/>
              </a:rPr>
              <a:t>    </a:t>
            </a:r>
            <a:r>
              <a:rPr lang="zh-CN" altLang="en-US" sz="1800" b="1">
                <a:solidFill>
                  <a:srgbClr val="000000"/>
                </a:solidFill>
                <a:latin typeface="幼圆" pitchFamily="49" charset="-122"/>
                <a:ea typeface="幼圆" pitchFamily="49" charset="-122"/>
              </a:rPr>
              <a:t>经济处于支配地位，因此它属于应用经济学的一个分支。</a:t>
            </a:r>
          </a:p>
        </p:txBody>
      </p:sp>
      <p:grpSp>
        <p:nvGrpSpPr>
          <p:cNvPr id="7" name="Group 58">
            <a:extLst>
              <a:ext uri="{FF2B5EF4-FFF2-40B4-BE49-F238E27FC236}">
                <a16:creationId xmlns:a16="http://schemas.microsoft.com/office/drawing/2014/main" id="{D6F96EBB-9272-15F0-EF3D-81B0A4220632}"/>
              </a:ext>
            </a:extLst>
          </p:cNvPr>
          <p:cNvGrpSpPr>
            <a:grpSpLocks/>
          </p:cNvGrpSpPr>
          <p:nvPr/>
        </p:nvGrpSpPr>
        <p:grpSpPr bwMode="auto">
          <a:xfrm>
            <a:off x="3000376" y="4978400"/>
            <a:ext cx="6048375" cy="1403350"/>
            <a:chOff x="567" y="3022"/>
            <a:chExt cx="3810" cy="884"/>
          </a:xfrm>
        </p:grpSpPr>
        <p:sp>
          <p:nvSpPr>
            <p:cNvPr id="14345" name="AutoShape 59">
              <a:extLst>
                <a:ext uri="{FF2B5EF4-FFF2-40B4-BE49-F238E27FC236}">
                  <a16:creationId xmlns:a16="http://schemas.microsoft.com/office/drawing/2014/main" id="{CAD522D1-D230-0EA2-8102-227775DDA353}"/>
                </a:ext>
              </a:extLst>
            </p:cNvPr>
            <p:cNvSpPr>
              <a:spLocks noChangeArrowheads="1"/>
            </p:cNvSpPr>
            <p:nvPr/>
          </p:nvSpPr>
          <p:spPr bwMode="gray">
            <a:xfrm>
              <a:off x="567" y="3022"/>
              <a:ext cx="3810" cy="884"/>
            </a:xfrm>
            <a:prstGeom prst="roundRect">
              <a:avLst>
                <a:gd name="adj" fmla="val 10889"/>
              </a:avLst>
            </a:prstGeom>
            <a:gradFill rotWithShape="1">
              <a:gsLst>
                <a:gs pos="0">
                  <a:srgbClr val="ECECEC"/>
                </a:gs>
                <a:gs pos="50000">
                  <a:srgbClr val="F8F8F8"/>
                </a:gs>
                <a:gs pos="100000">
                  <a:srgbClr val="ECECEC"/>
                </a:gs>
              </a:gsLst>
              <a:lin ang="2700000" scaled="1"/>
            </a:gradFill>
            <a:ln w="38100">
              <a:solidFill>
                <a:srgbClr val="FFFFFF"/>
              </a:solidFill>
              <a:round/>
              <a:headEnd/>
              <a:tailEnd/>
            </a:ln>
            <a:effectLst>
              <a:outerShdw dist="99190" dir="3011666" algn="ctr" rotWithShape="0">
                <a:srgbClr val="000000">
                  <a:alpha val="50000"/>
                </a:srgbClr>
              </a:outerShdw>
            </a:effec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14346" name="Text Box 60">
              <a:extLst>
                <a:ext uri="{FF2B5EF4-FFF2-40B4-BE49-F238E27FC236}">
                  <a16:creationId xmlns:a16="http://schemas.microsoft.com/office/drawing/2014/main" id="{215F9FDC-A201-9F23-AB53-5A03AEC0FCC6}"/>
                </a:ext>
              </a:extLst>
            </p:cNvPr>
            <p:cNvSpPr txBox="1">
              <a:spLocks noChangeArrowheads="1"/>
            </p:cNvSpPr>
            <p:nvPr/>
          </p:nvSpPr>
          <p:spPr bwMode="auto">
            <a:xfrm>
              <a:off x="1837" y="3378"/>
              <a:ext cx="226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0000"/>
                  </a:solidFill>
                  <a:ea typeface="幼圆" pitchFamily="49" charset="-122"/>
                </a:rPr>
                <a:t>“</a:t>
              </a:r>
              <a:r>
                <a:rPr lang="zh-CN" altLang="en-US" sz="1800" b="1">
                  <a:solidFill>
                    <a:srgbClr val="000000"/>
                  </a:solidFill>
                  <a:latin typeface="幼圆" pitchFamily="49" charset="-122"/>
                  <a:ea typeface="幼圆" pitchFamily="49" charset="-122"/>
                </a:rPr>
                <a:t>经济工程学</a:t>
              </a:r>
              <a:r>
                <a:rPr lang="zh-CN" altLang="en-US" sz="1800" b="1">
                  <a:solidFill>
                    <a:srgbClr val="000000"/>
                  </a:solidFill>
                  <a:ea typeface="幼圆" pitchFamily="49" charset="-122"/>
                </a:rPr>
                <a:t>”</a:t>
              </a:r>
              <a:endParaRPr lang="zh-CN" altLang="en-US" sz="1800" b="1">
                <a:solidFill>
                  <a:srgbClr val="000000"/>
                </a:solidFill>
                <a:latin typeface="幼圆" pitchFamily="49" charset="-122"/>
                <a:ea typeface="幼圆" pitchFamily="49" charset="-122"/>
              </a:endParaRPr>
            </a:p>
          </p:txBody>
        </p:sp>
        <p:sp>
          <p:nvSpPr>
            <p:cNvPr id="14347" name="Text Box 61">
              <a:extLst>
                <a:ext uri="{FF2B5EF4-FFF2-40B4-BE49-F238E27FC236}">
                  <a16:creationId xmlns:a16="http://schemas.microsoft.com/office/drawing/2014/main" id="{14EC76FE-D000-F80D-4C76-BFF3E3F6681C}"/>
                </a:ext>
              </a:extLst>
            </p:cNvPr>
            <p:cNvSpPr txBox="1">
              <a:spLocks noChangeArrowheads="1"/>
            </p:cNvSpPr>
            <p:nvPr/>
          </p:nvSpPr>
          <p:spPr bwMode="auto">
            <a:xfrm>
              <a:off x="1845" y="3092"/>
              <a:ext cx="226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0000"/>
                  </a:solidFill>
                  <a:ea typeface="幼圆" pitchFamily="49" charset="-122"/>
                </a:rPr>
                <a:t>“</a:t>
              </a:r>
              <a:r>
                <a:rPr lang="zh-CN" altLang="en-US" sz="1800" b="1">
                  <a:solidFill>
                    <a:srgbClr val="000000"/>
                  </a:solidFill>
                  <a:latin typeface="幼圆" pitchFamily="49" charset="-122"/>
                  <a:ea typeface="幼圆" pitchFamily="49" charset="-122"/>
                </a:rPr>
                <a:t>工程经济</a:t>
              </a:r>
              <a:r>
                <a:rPr lang="zh-CN" altLang="en-US" sz="1800" b="1">
                  <a:solidFill>
                    <a:srgbClr val="000000"/>
                  </a:solidFill>
                  <a:ea typeface="幼圆" pitchFamily="49" charset="-122"/>
                </a:rPr>
                <a:t>”</a:t>
              </a:r>
              <a:r>
                <a:rPr lang="zh-CN" altLang="en-US" sz="1800" b="1">
                  <a:solidFill>
                    <a:srgbClr val="000000"/>
                  </a:solidFill>
                  <a:latin typeface="幼圆" pitchFamily="49" charset="-122"/>
                  <a:ea typeface="幼圆" pitchFamily="49" charset="-122"/>
                </a:rPr>
                <a:t> </a:t>
              </a:r>
              <a:r>
                <a:rPr lang="zh-CN" altLang="en-US" sz="1800" b="1">
                  <a:solidFill>
                    <a:srgbClr val="000000"/>
                  </a:solidFill>
                  <a:ea typeface="幼圆" pitchFamily="49" charset="-122"/>
                </a:rPr>
                <a:t>“</a:t>
              </a:r>
              <a:r>
                <a:rPr lang="zh-CN" altLang="en-US" sz="1800" b="1">
                  <a:solidFill>
                    <a:srgbClr val="000000"/>
                  </a:solidFill>
                  <a:latin typeface="幼圆" pitchFamily="49" charset="-122"/>
                  <a:ea typeface="幼圆" pitchFamily="49" charset="-122"/>
                </a:rPr>
                <a:t>经济性分析</a:t>
              </a:r>
              <a:r>
                <a:rPr lang="zh-CN" altLang="en-US" sz="1800" b="1">
                  <a:solidFill>
                    <a:srgbClr val="000000"/>
                  </a:solidFill>
                  <a:ea typeface="幼圆" pitchFamily="49" charset="-122"/>
                </a:rPr>
                <a:t>”</a:t>
              </a:r>
              <a:endParaRPr lang="zh-CN" altLang="en-US" sz="1800" b="1">
                <a:solidFill>
                  <a:srgbClr val="000000"/>
                </a:solidFill>
                <a:latin typeface="幼圆" pitchFamily="49" charset="-122"/>
                <a:ea typeface="幼圆" pitchFamily="49" charset="-122"/>
              </a:endParaRPr>
            </a:p>
          </p:txBody>
        </p:sp>
        <p:sp>
          <p:nvSpPr>
            <p:cNvPr id="14348" name="Text Box 62">
              <a:extLst>
                <a:ext uri="{FF2B5EF4-FFF2-40B4-BE49-F238E27FC236}">
                  <a16:creationId xmlns:a16="http://schemas.microsoft.com/office/drawing/2014/main" id="{D4CDCEB7-162A-F823-A38F-F20860AC5A06}"/>
                </a:ext>
              </a:extLst>
            </p:cNvPr>
            <p:cNvSpPr txBox="1">
              <a:spLocks noChangeArrowheads="1"/>
            </p:cNvSpPr>
            <p:nvPr/>
          </p:nvSpPr>
          <p:spPr bwMode="auto">
            <a:xfrm>
              <a:off x="1837" y="3663"/>
              <a:ext cx="244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en-US" altLang="zh-CN" sz="1800" b="1">
                  <a:solidFill>
                    <a:srgbClr val="000000"/>
                  </a:solidFill>
                  <a:ea typeface="幼圆" pitchFamily="49" charset="-122"/>
                </a:rPr>
                <a:t>“</a:t>
              </a:r>
              <a:r>
                <a:rPr lang="zh-CN" altLang="en-US" sz="1800" b="1">
                  <a:solidFill>
                    <a:srgbClr val="000000"/>
                  </a:solidFill>
                  <a:latin typeface="幼圆" pitchFamily="49" charset="-122"/>
                  <a:ea typeface="幼圆" pitchFamily="49" charset="-122"/>
                </a:rPr>
                <a:t>技术经济计算</a:t>
              </a:r>
              <a:r>
                <a:rPr lang="zh-CN" altLang="en-US" sz="1800" b="1">
                  <a:solidFill>
                    <a:srgbClr val="000000"/>
                  </a:solidFill>
                  <a:ea typeface="幼圆" pitchFamily="49" charset="-122"/>
                </a:rPr>
                <a:t>”</a:t>
              </a:r>
              <a:r>
                <a:rPr lang="zh-CN" altLang="en-US" sz="1800" b="1">
                  <a:solidFill>
                    <a:srgbClr val="000000"/>
                  </a:solidFill>
                  <a:latin typeface="幼圆" pitchFamily="49" charset="-122"/>
                  <a:ea typeface="幼圆" pitchFamily="49" charset="-122"/>
                </a:rPr>
                <a:t>或</a:t>
              </a:r>
              <a:r>
                <a:rPr lang="zh-CN" altLang="en-US" sz="1800" b="1">
                  <a:solidFill>
                    <a:srgbClr val="000000"/>
                  </a:solidFill>
                  <a:ea typeface="幼圆" pitchFamily="49" charset="-122"/>
                </a:rPr>
                <a:t>“</a:t>
              </a:r>
              <a:r>
                <a:rPr lang="zh-CN" altLang="en-US" sz="1800" b="1">
                  <a:solidFill>
                    <a:srgbClr val="000000"/>
                  </a:solidFill>
                  <a:latin typeface="幼圆" pitchFamily="49" charset="-122"/>
                  <a:ea typeface="幼圆" pitchFamily="49" charset="-122"/>
                </a:rPr>
                <a:t>技术经济论证</a:t>
              </a:r>
              <a:r>
                <a:rPr lang="zh-CN" altLang="en-US" sz="1800" b="1">
                  <a:solidFill>
                    <a:srgbClr val="000000"/>
                  </a:solidFill>
                  <a:ea typeface="幼圆" pitchFamily="49" charset="-122"/>
                </a:rPr>
                <a:t>”</a:t>
              </a:r>
              <a:endParaRPr lang="zh-CN" altLang="en-US" sz="1800" b="1">
                <a:solidFill>
                  <a:srgbClr val="000000"/>
                </a:solidFill>
                <a:latin typeface="幼圆" pitchFamily="49" charset="-122"/>
                <a:ea typeface="幼圆" pitchFamily="49" charset="-122"/>
              </a:endParaRPr>
            </a:p>
          </p:txBody>
        </p:sp>
        <p:sp>
          <p:nvSpPr>
            <p:cNvPr id="14349" name="AutoShape 63">
              <a:extLst>
                <a:ext uri="{FF2B5EF4-FFF2-40B4-BE49-F238E27FC236}">
                  <a16:creationId xmlns:a16="http://schemas.microsoft.com/office/drawing/2014/main" id="{2F9F7281-CD3F-B1A2-FCEB-55D9395A1100}"/>
                </a:ext>
              </a:extLst>
            </p:cNvPr>
            <p:cNvSpPr>
              <a:spLocks noChangeArrowheads="1"/>
            </p:cNvSpPr>
            <p:nvPr/>
          </p:nvSpPr>
          <p:spPr bwMode="gray">
            <a:xfrm>
              <a:off x="631" y="3072"/>
              <a:ext cx="1142" cy="269"/>
            </a:xfrm>
            <a:prstGeom prst="roundRect">
              <a:avLst>
                <a:gd name="adj" fmla="val 11921"/>
              </a:avLst>
            </a:prstGeom>
            <a:gradFill rotWithShape="1">
              <a:gsLst>
                <a:gs pos="0">
                  <a:srgbClr val="BBE0E3"/>
                </a:gs>
                <a:gs pos="100000">
                  <a:srgbClr val="839C9E"/>
                </a:gs>
              </a:gsLst>
              <a:lin ang="5400000" scaled="1"/>
            </a:gradFill>
            <a:ln w="38100">
              <a:solidFill>
                <a:srgbClr val="FFFFFF"/>
              </a:solidFill>
              <a:round/>
              <a:headEnd/>
              <a:tailEnd/>
            </a:ln>
          </p:spPr>
          <p:txBody>
            <a:bodyPr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20000"/>
                </a:spcAft>
                <a:buClrTx/>
                <a:buSzTx/>
                <a:buNone/>
              </a:pPr>
              <a:r>
                <a:rPr lang="zh-CN" altLang="en-US" sz="1800" b="1">
                  <a:solidFill>
                    <a:srgbClr val="000000"/>
                  </a:solidFill>
                  <a:latin typeface="幼圆" pitchFamily="49" charset="-122"/>
                  <a:ea typeface="幼圆" pitchFamily="49" charset="-122"/>
                </a:rPr>
                <a:t>西方</a:t>
              </a:r>
            </a:p>
          </p:txBody>
        </p:sp>
        <p:sp>
          <p:nvSpPr>
            <p:cNvPr id="14350" name="AutoShape 64">
              <a:extLst>
                <a:ext uri="{FF2B5EF4-FFF2-40B4-BE49-F238E27FC236}">
                  <a16:creationId xmlns:a16="http://schemas.microsoft.com/office/drawing/2014/main" id="{825B08A4-83CC-91E7-DD17-452D93938AE2}"/>
                </a:ext>
              </a:extLst>
            </p:cNvPr>
            <p:cNvSpPr>
              <a:spLocks noChangeArrowheads="1"/>
            </p:cNvSpPr>
            <p:nvPr/>
          </p:nvSpPr>
          <p:spPr bwMode="gray">
            <a:xfrm>
              <a:off x="640" y="3371"/>
              <a:ext cx="1142" cy="247"/>
            </a:xfrm>
            <a:prstGeom prst="roundRect">
              <a:avLst>
                <a:gd name="adj" fmla="val 11921"/>
              </a:avLst>
            </a:prstGeom>
            <a:gradFill rotWithShape="1">
              <a:gsLst>
                <a:gs pos="0">
                  <a:srgbClr val="BBE0E3"/>
                </a:gs>
                <a:gs pos="100000">
                  <a:srgbClr val="839C9E"/>
                </a:gs>
              </a:gsLst>
              <a:lin ang="5400000" scaled="1"/>
            </a:gradFill>
            <a:ln w="38100">
              <a:solidFill>
                <a:srgbClr val="FFFFFF"/>
              </a:solidFill>
              <a:round/>
              <a:headEnd/>
              <a:tailEnd/>
            </a:ln>
          </p:spPr>
          <p:txBody>
            <a:bodyPr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20000"/>
                </a:spcAft>
                <a:buClrTx/>
                <a:buSzTx/>
                <a:buNone/>
              </a:pPr>
              <a:r>
                <a:rPr lang="zh-CN" altLang="en-US" sz="1800" b="1">
                  <a:solidFill>
                    <a:srgbClr val="000000"/>
                  </a:solidFill>
                  <a:latin typeface="幼圆" pitchFamily="49" charset="-122"/>
                  <a:ea typeface="幼圆" pitchFamily="49" charset="-122"/>
                </a:rPr>
                <a:t>日本</a:t>
              </a:r>
            </a:p>
          </p:txBody>
        </p:sp>
        <p:sp>
          <p:nvSpPr>
            <p:cNvPr id="14351" name="AutoShape 65">
              <a:extLst>
                <a:ext uri="{FF2B5EF4-FFF2-40B4-BE49-F238E27FC236}">
                  <a16:creationId xmlns:a16="http://schemas.microsoft.com/office/drawing/2014/main" id="{EA20511D-E773-AC93-6CB5-A1B10315F28A}"/>
                </a:ext>
              </a:extLst>
            </p:cNvPr>
            <p:cNvSpPr>
              <a:spLocks noChangeArrowheads="1"/>
            </p:cNvSpPr>
            <p:nvPr/>
          </p:nvSpPr>
          <p:spPr bwMode="gray">
            <a:xfrm>
              <a:off x="639" y="3634"/>
              <a:ext cx="1142" cy="269"/>
            </a:xfrm>
            <a:prstGeom prst="roundRect">
              <a:avLst>
                <a:gd name="adj" fmla="val 11921"/>
              </a:avLst>
            </a:prstGeom>
            <a:gradFill rotWithShape="1">
              <a:gsLst>
                <a:gs pos="0">
                  <a:srgbClr val="BBE0E3"/>
                </a:gs>
                <a:gs pos="100000">
                  <a:srgbClr val="839C9E"/>
                </a:gs>
              </a:gsLst>
              <a:lin ang="5400000" scaled="1"/>
            </a:gradFill>
            <a:ln w="38100">
              <a:solidFill>
                <a:srgbClr val="FFFFFF"/>
              </a:solidFill>
              <a:round/>
              <a:headEnd/>
              <a:tailEnd/>
            </a:ln>
          </p:spPr>
          <p:txBody>
            <a:bodyPr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20000"/>
                </a:spcAft>
                <a:buClrTx/>
                <a:buSzTx/>
                <a:buNone/>
              </a:pPr>
              <a:r>
                <a:rPr lang="zh-CN" altLang="en-US" sz="1800" b="1">
                  <a:solidFill>
                    <a:srgbClr val="000000"/>
                  </a:solidFill>
                  <a:latin typeface="幼圆" pitchFamily="49" charset="-122"/>
                  <a:ea typeface="幼圆" pitchFamily="49" charset="-122"/>
                </a:rPr>
                <a:t>前苏联和东欧</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2025">
                                            <p:txEl>
                                              <p:pRg st="0" end="0"/>
                                            </p:txEl>
                                          </p:spTgt>
                                        </p:tgtEl>
                                        <p:attrNameLst>
                                          <p:attrName>style.visibility</p:attrName>
                                        </p:attrNameLst>
                                      </p:cBhvr>
                                      <p:to>
                                        <p:strVal val="visible"/>
                                      </p:to>
                                    </p:set>
                                    <p:animEffect transition="in" filter="wipe(left)">
                                      <p:cBhvr>
                                        <p:cTn id="7" dur="500"/>
                                        <p:tgtEl>
                                          <p:spTgt spid="4202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par>
                          <p:cTn id="13" fill="hold" nodeType="afterGroup">
                            <p:stCondLst>
                              <p:cond delay="500"/>
                            </p:stCondLst>
                            <p:childTnLst>
                              <p:par>
                                <p:cTn id="14" presetID="22" presetClass="entr" presetSubtype="8" fill="hold" nodeType="afterEffect">
                                  <p:stCondLst>
                                    <p:cond delay="500"/>
                                  </p:stCondLst>
                                  <p:childTnLst>
                                    <p:set>
                                      <p:cBhvr>
                                        <p:cTn id="15" dur="1" fill="hold">
                                          <p:stCondLst>
                                            <p:cond delay="0"/>
                                          </p:stCondLst>
                                        </p:cTn>
                                        <p:tgtEl>
                                          <p:spTgt spid="42041"/>
                                        </p:tgtEl>
                                        <p:attrNameLst>
                                          <p:attrName>style.visibility</p:attrName>
                                        </p:attrNameLst>
                                      </p:cBhvr>
                                      <p:to>
                                        <p:strVal val="visible"/>
                                      </p:to>
                                    </p:set>
                                    <p:animEffect transition="in" filter="wipe(left)">
                                      <p:cBhvr>
                                        <p:cTn id="16" dur="500"/>
                                        <p:tgtEl>
                                          <p:spTgt spid="4204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a:extLst>
              <a:ext uri="{FF2B5EF4-FFF2-40B4-BE49-F238E27FC236}">
                <a16:creationId xmlns:a16="http://schemas.microsoft.com/office/drawing/2014/main" id="{65DE1ECF-9BA3-79CF-1486-2C5B119984E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A02AAFFA-ECA7-4A4B-B4D6-2609AE8A0DF2}"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25</a:t>
            </a:fld>
            <a:endParaRPr kumimoji="0" lang="en-US" altLang="zh-CN" sz="1000">
              <a:solidFill>
                <a:srgbClr val="808080"/>
              </a:solidFill>
              <a:ea typeface="华文行楷" panose="02010800040101010101" pitchFamily="2" charset="-122"/>
            </a:endParaRPr>
          </a:p>
        </p:txBody>
      </p:sp>
      <p:sp>
        <p:nvSpPr>
          <p:cNvPr id="15363" name="Rectangle 2">
            <a:extLst>
              <a:ext uri="{FF2B5EF4-FFF2-40B4-BE49-F238E27FC236}">
                <a16:creationId xmlns:a16="http://schemas.microsoft.com/office/drawing/2014/main" id="{CC545847-AF13-72E6-062A-4407FAD4E581}"/>
              </a:ext>
            </a:extLst>
          </p:cNvPr>
          <p:cNvSpPr>
            <a:spLocks noGrp="1" noChangeArrowheads="1"/>
          </p:cNvSpPr>
          <p:nvPr>
            <p:ph type="title"/>
          </p:nvPr>
        </p:nvSpPr>
        <p:spPr/>
        <p:txBody>
          <a:bodyPr/>
          <a:lstStyle/>
          <a:p>
            <a:pPr eaLnBrk="1" hangingPunct="1"/>
            <a:r>
              <a:rPr lang="zh-CN" altLang="en-US"/>
              <a:t>技术经济学及其发展</a:t>
            </a:r>
          </a:p>
        </p:txBody>
      </p:sp>
      <p:sp>
        <p:nvSpPr>
          <p:cNvPr id="15364" name="Rectangle 3">
            <a:extLst>
              <a:ext uri="{FF2B5EF4-FFF2-40B4-BE49-F238E27FC236}">
                <a16:creationId xmlns:a16="http://schemas.microsoft.com/office/drawing/2014/main" id="{1088C3F8-5A09-3C98-937B-01A4FB5DE523}"/>
              </a:ext>
            </a:extLst>
          </p:cNvPr>
          <p:cNvSpPr>
            <a:spLocks noGrp="1" noChangeArrowheads="1"/>
          </p:cNvSpPr>
          <p:nvPr>
            <p:ph type="body" idx="1"/>
          </p:nvPr>
        </p:nvSpPr>
        <p:spPr/>
        <p:txBody>
          <a:bodyPr/>
          <a:lstStyle/>
          <a:p>
            <a:pPr marL="0" indent="0" eaLnBrk="1" hangingPunct="1">
              <a:buNone/>
            </a:pPr>
            <a:r>
              <a:rPr lang="zh-CN" altLang="en-US"/>
              <a:t>二、技术经济学的产生与发展</a:t>
            </a:r>
          </a:p>
        </p:txBody>
      </p:sp>
      <p:grpSp>
        <p:nvGrpSpPr>
          <p:cNvPr id="2" name="Group 16">
            <a:extLst>
              <a:ext uri="{FF2B5EF4-FFF2-40B4-BE49-F238E27FC236}">
                <a16:creationId xmlns:a16="http://schemas.microsoft.com/office/drawing/2014/main" id="{D0262AAF-B98C-2C43-E521-8FD2A2E3E88F}"/>
              </a:ext>
            </a:extLst>
          </p:cNvPr>
          <p:cNvGrpSpPr>
            <a:grpSpLocks/>
          </p:cNvGrpSpPr>
          <p:nvPr/>
        </p:nvGrpSpPr>
        <p:grpSpPr bwMode="auto">
          <a:xfrm>
            <a:off x="2351089" y="1989139"/>
            <a:ext cx="7775575" cy="3878263"/>
            <a:chOff x="431" y="1389"/>
            <a:chExt cx="4898" cy="2443"/>
          </a:xfrm>
        </p:grpSpPr>
        <p:sp>
          <p:nvSpPr>
            <p:cNvPr id="15366" name="Rectangle 17">
              <a:extLst>
                <a:ext uri="{FF2B5EF4-FFF2-40B4-BE49-F238E27FC236}">
                  <a16:creationId xmlns:a16="http://schemas.microsoft.com/office/drawing/2014/main" id="{8E54E0F9-9AFE-E6A8-E07A-38464FC13315}"/>
                </a:ext>
              </a:extLst>
            </p:cNvPr>
            <p:cNvSpPr>
              <a:spLocks noChangeArrowheads="1"/>
            </p:cNvSpPr>
            <p:nvPr/>
          </p:nvSpPr>
          <p:spPr bwMode="auto">
            <a:xfrm>
              <a:off x="431" y="2496"/>
              <a:ext cx="4898" cy="234"/>
            </a:xfrm>
            <a:prstGeom prst="rect">
              <a:avLst/>
            </a:prstGeom>
            <a:gradFill rotWithShape="1">
              <a:gsLst>
                <a:gs pos="0">
                  <a:srgbClr val="E7F1F9"/>
                </a:gs>
                <a:gs pos="100000">
                  <a:srgbClr val="F5F9FD"/>
                </a:gs>
              </a:gsLst>
              <a:lin ang="5400000" scaled="1"/>
            </a:gra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15367" name="Text Box 18">
              <a:extLst>
                <a:ext uri="{FF2B5EF4-FFF2-40B4-BE49-F238E27FC236}">
                  <a16:creationId xmlns:a16="http://schemas.microsoft.com/office/drawing/2014/main" id="{C509CFEF-62B8-7CCA-8667-224DCA83D518}"/>
                </a:ext>
              </a:extLst>
            </p:cNvPr>
            <p:cNvSpPr txBox="1">
              <a:spLocks noChangeArrowheads="1"/>
            </p:cNvSpPr>
            <p:nvPr/>
          </p:nvSpPr>
          <p:spPr bwMode="auto">
            <a:xfrm>
              <a:off x="567" y="1706"/>
              <a:ext cx="862" cy="409"/>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kumimoji="0" lang="en-US" altLang="zh-CN" sz="1800" b="1">
                  <a:solidFill>
                    <a:srgbClr val="FFFFFF"/>
                  </a:solidFill>
                  <a:latin typeface="幼圆" pitchFamily="49" charset="-122"/>
                  <a:ea typeface="幼圆" pitchFamily="49" charset="-122"/>
                </a:rPr>
                <a:t>19</a:t>
              </a:r>
              <a:r>
                <a:rPr kumimoji="0" lang="zh-CN" altLang="en-US" sz="1800" b="1">
                  <a:solidFill>
                    <a:srgbClr val="FFFFFF"/>
                  </a:solidFill>
                  <a:latin typeface="幼圆" pitchFamily="49" charset="-122"/>
                  <a:ea typeface="幼圆" pitchFamily="49" charset="-122"/>
                </a:rPr>
                <a:t>世纪以后</a:t>
              </a:r>
            </a:p>
          </p:txBody>
        </p:sp>
        <p:sp>
          <p:nvSpPr>
            <p:cNvPr id="15368" name="Text Box 19">
              <a:extLst>
                <a:ext uri="{FF2B5EF4-FFF2-40B4-BE49-F238E27FC236}">
                  <a16:creationId xmlns:a16="http://schemas.microsoft.com/office/drawing/2014/main" id="{DDE8206F-8345-7CA7-5038-B6CF66F17D4E}"/>
                </a:ext>
              </a:extLst>
            </p:cNvPr>
            <p:cNvSpPr txBox="1">
              <a:spLocks noChangeArrowheads="1"/>
            </p:cNvSpPr>
            <p:nvPr/>
          </p:nvSpPr>
          <p:spPr bwMode="auto">
            <a:xfrm>
              <a:off x="1474" y="1714"/>
              <a:ext cx="3493"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kumimoji="0" lang="zh-CN" altLang="en-US" sz="1800" b="1">
                  <a:solidFill>
                    <a:srgbClr val="000000"/>
                  </a:solidFill>
                  <a:latin typeface="宋体" panose="02010600030101010101" pitchFamily="2" charset="-122"/>
                  <a:ea typeface="宋体" panose="02010600030101010101" pitchFamily="2" charset="-122"/>
                </a:rPr>
                <a:t>科学技术迅猛发展，成为经济发展的“有力杠杆”</a:t>
              </a:r>
            </a:p>
          </p:txBody>
        </p:sp>
        <p:sp>
          <p:nvSpPr>
            <p:cNvPr id="15369" name="Text Box 20">
              <a:extLst>
                <a:ext uri="{FF2B5EF4-FFF2-40B4-BE49-F238E27FC236}">
                  <a16:creationId xmlns:a16="http://schemas.microsoft.com/office/drawing/2014/main" id="{63B793E2-E577-A86A-3D0F-B895D03FF35A}"/>
                </a:ext>
              </a:extLst>
            </p:cNvPr>
            <p:cNvSpPr txBox="1">
              <a:spLocks noChangeArrowheads="1"/>
            </p:cNvSpPr>
            <p:nvPr/>
          </p:nvSpPr>
          <p:spPr bwMode="auto">
            <a:xfrm>
              <a:off x="567" y="2118"/>
              <a:ext cx="862" cy="234"/>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kumimoji="0" lang="en-US" altLang="zh-CN" sz="1800" b="1">
                  <a:solidFill>
                    <a:srgbClr val="FFFFFF"/>
                  </a:solidFill>
                  <a:latin typeface="幼圆" pitchFamily="49" charset="-122"/>
                  <a:ea typeface="幼圆" pitchFamily="49" charset="-122"/>
                </a:rPr>
                <a:t>1887</a:t>
              </a:r>
              <a:r>
                <a:rPr kumimoji="0" lang="zh-CN" altLang="en-US" sz="1800" b="1">
                  <a:solidFill>
                    <a:srgbClr val="FFFFFF"/>
                  </a:solidFill>
                  <a:latin typeface="幼圆" pitchFamily="49" charset="-122"/>
                  <a:ea typeface="幼圆" pitchFamily="49" charset="-122"/>
                </a:rPr>
                <a:t>年</a:t>
              </a:r>
            </a:p>
          </p:txBody>
        </p:sp>
        <p:sp>
          <p:nvSpPr>
            <p:cNvPr id="15370" name="Text Box 21">
              <a:extLst>
                <a:ext uri="{FF2B5EF4-FFF2-40B4-BE49-F238E27FC236}">
                  <a16:creationId xmlns:a16="http://schemas.microsoft.com/office/drawing/2014/main" id="{9CEDF00A-E33A-882A-D785-18C501207965}"/>
                </a:ext>
              </a:extLst>
            </p:cNvPr>
            <p:cNvSpPr txBox="1">
              <a:spLocks noChangeArrowheads="1"/>
            </p:cNvSpPr>
            <p:nvPr/>
          </p:nvSpPr>
          <p:spPr bwMode="auto">
            <a:xfrm>
              <a:off x="567" y="1389"/>
              <a:ext cx="862" cy="409"/>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kumimoji="0" lang="en-US" altLang="zh-CN" sz="1800" b="1" dirty="0">
                  <a:solidFill>
                    <a:srgbClr val="FFFFFF"/>
                  </a:solidFill>
                  <a:latin typeface="幼圆" pitchFamily="49" charset="-122"/>
                  <a:ea typeface="幼圆" pitchFamily="49" charset="-122"/>
                </a:rPr>
                <a:t>19</a:t>
              </a:r>
              <a:r>
                <a:rPr kumimoji="0" lang="zh-CN" altLang="en-US" sz="1800" b="1" dirty="0">
                  <a:solidFill>
                    <a:srgbClr val="FFFFFF"/>
                  </a:solidFill>
                  <a:latin typeface="幼圆" pitchFamily="49" charset="-122"/>
                  <a:ea typeface="幼圆" pitchFamily="49" charset="-122"/>
                </a:rPr>
                <a:t>世纪以前</a:t>
              </a:r>
            </a:p>
          </p:txBody>
        </p:sp>
        <p:sp>
          <p:nvSpPr>
            <p:cNvPr id="15371" name="Text Box 22">
              <a:extLst>
                <a:ext uri="{FF2B5EF4-FFF2-40B4-BE49-F238E27FC236}">
                  <a16:creationId xmlns:a16="http://schemas.microsoft.com/office/drawing/2014/main" id="{58ED5BA6-3EBE-215F-85A6-0726ED90122E}"/>
                </a:ext>
              </a:extLst>
            </p:cNvPr>
            <p:cNvSpPr txBox="1">
              <a:spLocks noChangeArrowheads="1"/>
            </p:cNvSpPr>
            <p:nvPr/>
          </p:nvSpPr>
          <p:spPr bwMode="auto">
            <a:xfrm>
              <a:off x="1474" y="1397"/>
              <a:ext cx="285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kumimoji="0" lang="zh-CN" altLang="en-US" sz="1800" b="1">
                  <a:solidFill>
                    <a:srgbClr val="000000"/>
                  </a:solidFill>
                  <a:ea typeface="宋体" panose="02010600030101010101" pitchFamily="2" charset="-122"/>
                </a:rPr>
                <a:t>技术落后，人们只能就技术论技术</a:t>
              </a:r>
            </a:p>
          </p:txBody>
        </p:sp>
        <p:sp>
          <p:nvSpPr>
            <p:cNvPr id="15372" name="Text Box 23">
              <a:extLst>
                <a:ext uri="{FF2B5EF4-FFF2-40B4-BE49-F238E27FC236}">
                  <a16:creationId xmlns:a16="http://schemas.microsoft.com/office/drawing/2014/main" id="{964F0EA7-8BDA-71A5-83AC-FA39D926A9B3}"/>
                </a:ext>
              </a:extLst>
            </p:cNvPr>
            <p:cNvSpPr txBox="1">
              <a:spLocks noChangeArrowheads="1"/>
            </p:cNvSpPr>
            <p:nvPr/>
          </p:nvSpPr>
          <p:spPr bwMode="auto">
            <a:xfrm>
              <a:off x="1474" y="1992"/>
              <a:ext cx="371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000" tIns="46800" rIns="18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50000"/>
                </a:spcBef>
                <a:spcAft>
                  <a:spcPct val="0"/>
                </a:spcAft>
                <a:buClrTx/>
                <a:buSzTx/>
                <a:buNone/>
              </a:pPr>
              <a:r>
                <a:rPr kumimoji="0" lang="zh-CN" altLang="en-US" sz="1800" b="1">
                  <a:solidFill>
                    <a:srgbClr val="000000"/>
                  </a:solidFill>
                  <a:latin typeface="宋体" panose="02010600030101010101" pitchFamily="2" charset="-122"/>
                  <a:ea typeface="宋体" panose="02010600030101010101" pitchFamily="2" charset="-122"/>
                </a:rPr>
                <a:t>美国的惠灵顿</a:t>
              </a:r>
              <a:r>
                <a:rPr kumimoji="0" lang="zh-CN" altLang="en-US" sz="1800" b="1">
                  <a:solidFill>
                    <a:srgbClr val="000000"/>
                  </a:solidFill>
                  <a:ea typeface="宋体" panose="02010600030101010101" pitchFamily="2" charset="-122"/>
                </a:rPr>
                <a:t>（</a:t>
              </a:r>
              <a:r>
                <a:rPr kumimoji="0" lang="en-US" altLang="zh-CN" sz="1800" b="1">
                  <a:solidFill>
                    <a:srgbClr val="000000"/>
                  </a:solidFill>
                  <a:ea typeface="宋体" panose="02010600030101010101" pitchFamily="2" charset="-122"/>
                </a:rPr>
                <a:t>M.Wellington</a:t>
              </a:r>
              <a:r>
                <a:rPr kumimoji="0" lang="zh-CN" altLang="en-US" sz="1800" b="1">
                  <a:solidFill>
                    <a:srgbClr val="000000"/>
                  </a:solidFill>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在</a:t>
              </a:r>
              <a:r>
                <a:rPr kumimoji="0" lang="en-US" altLang="zh-CN" sz="1800" b="1">
                  <a:solidFill>
                    <a:srgbClr val="000000"/>
                  </a:solidFill>
                  <a:latin typeface="宋体" panose="02010600030101010101" pitchFamily="2" charset="-122"/>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铁路布局的经济理论</a:t>
              </a:r>
              <a:r>
                <a:rPr kumimoji="0" lang="en-US" altLang="zh-CN" sz="1800" b="1">
                  <a:solidFill>
                    <a:srgbClr val="000000"/>
                  </a:solidFill>
                  <a:latin typeface="宋体" panose="02010600030101010101" pitchFamily="2" charset="-122"/>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中对工程经济定义为：“一门少花钱多办事的艺术”</a:t>
              </a:r>
            </a:p>
          </p:txBody>
        </p:sp>
        <p:sp>
          <p:nvSpPr>
            <p:cNvPr id="15373" name="Text Box 24">
              <a:extLst>
                <a:ext uri="{FF2B5EF4-FFF2-40B4-BE49-F238E27FC236}">
                  <a16:creationId xmlns:a16="http://schemas.microsoft.com/office/drawing/2014/main" id="{8681A588-3E99-F3C1-1149-75CDEBCBA042}"/>
                </a:ext>
              </a:extLst>
            </p:cNvPr>
            <p:cNvSpPr txBox="1">
              <a:spLocks noChangeArrowheads="1"/>
            </p:cNvSpPr>
            <p:nvPr/>
          </p:nvSpPr>
          <p:spPr bwMode="auto">
            <a:xfrm>
              <a:off x="567" y="2616"/>
              <a:ext cx="862" cy="409"/>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en-US" altLang="zh-CN" sz="1800" b="1">
                  <a:solidFill>
                    <a:srgbClr val="FFFFFF"/>
                  </a:solidFill>
                  <a:latin typeface="幼圆" pitchFamily="49" charset="-122"/>
                  <a:ea typeface="幼圆" pitchFamily="49" charset="-122"/>
                </a:rPr>
                <a:t>20</a:t>
              </a:r>
              <a:r>
                <a:rPr kumimoji="0" lang="zh-CN" altLang="en-US" sz="1800" b="1">
                  <a:solidFill>
                    <a:srgbClr val="FFFFFF"/>
                  </a:solidFill>
                  <a:latin typeface="幼圆" pitchFamily="49" charset="-122"/>
                  <a:ea typeface="幼圆" pitchFamily="49" charset="-122"/>
                </a:rPr>
                <a:t>世纪</a:t>
              </a:r>
            </a:p>
            <a:p>
              <a:pPr algn="ctr" fontAlgn="base">
                <a:spcBef>
                  <a:spcPct val="0"/>
                </a:spcBef>
                <a:spcAft>
                  <a:spcPct val="0"/>
                </a:spcAft>
                <a:buClrTx/>
                <a:buSzTx/>
                <a:buNone/>
              </a:pPr>
              <a:r>
                <a:rPr kumimoji="0" lang="en-US" altLang="zh-CN" sz="1800" b="1">
                  <a:solidFill>
                    <a:srgbClr val="FFFFFF"/>
                  </a:solidFill>
                  <a:latin typeface="幼圆" pitchFamily="49" charset="-122"/>
                  <a:ea typeface="幼圆" pitchFamily="49" charset="-122"/>
                </a:rPr>
                <a:t>20</a:t>
              </a:r>
              <a:r>
                <a:rPr kumimoji="0" lang="zh-CN" altLang="en-US" sz="1800" b="1">
                  <a:solidFill>
                    <a:srgbClr val="FFFFFF"/>
                  </a:solidFill>
                  <a:latin typeface="幼圆" pitchFamily="49" charset="-122"/>
                  <a:ea typeface="幼圆" pitchFamily="49" charset="-122"/>
                </a:rPr>
                <a:t>年代</a:t>
              </a:r>
            </a:p>
          </p:txBody>
        </p:sp>
        <p:sp>
          <p:nvSpPr>
            <p:cNvPr id="15374" name="Text Box 25">
              <a:extLst>
                <a:ext uri="{FF2B5EF4-FFF2-40B4-BE49-F238E27FC236}">
                  <a16:creationId xmlns:a16="http://schemas.microsoft.com/office/drawing/2014/main" id="{6F971803-FD83-14B9-3AB1-3650900E83F9}"/>
                </a:ext>
              </a:extLst>
            </p:cNvPr>
            <p:cNvSpPr txBox="1">
              <a:spLocks noChangeArrowheads="1"/>
            </p:cNvSpPr>
            <p:nvPr/>
          </p:nvSpPr>
          <p:spPr bwMode="auto">
            <a:xfrm>
              <a:off x="1474" y="2526"/>
              <a:ext cx="3719"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lnSpc>
                  <a:spcPct val="120000"/>
                </a:lnSpc>
                <a:spcBef>
                  <a:spcPct val="50000"/>
                </a:spcBef>
                <a:spcAft>
                  <a:spcPct val="0"/>
                </a:spcAft>
                <a:buClrTx/>
                <a:buSzTx/>
                <a:buNone/>
              </a:pPr>
              <a:r>
                <a:rPr kumimoji="0" lang="zh-CN" altLang="en-US" sz="1800" b="1">
                  <a:solidFill>
                    <a:srgbClr val="000000"/>
                  </a:solidFill>
                  <a:latin typeface="宋体" panose="02010600030101010101" pitchFamily="2" charset="-122"/>
                  <a:ea typeface="宋体" panose="02010600030101010101" pitchFamily="2" charset="-122"/>
                </a:rPr>
                <a:t>戈尔德曼</a:t>
              </a:r>
              <a:r>
                <a:rPr kumimoji="0" lang="zh-CN" altLang="en-US" sz="1800" b="1">
                  <a:solidFill>
                    <a:srgbClr val="000000"/>
                  </a:solidFill>
                  <a:ea typeface="宋体" panose="02010600030101010101" pitchFamily="2" charset="-122"/>
                </a:rPr>
                <a:t>（</a:t>
              </a:r>
              <a:r>
                <a:rPr kumimoji="0" lang="en-US" altLang="zh-CN" sz="1800" b="1">
                  <a:solidFill>
                    <a:srgbClr val="000000"/>
                  </a:solidFill>
                  <a:ea typeface="宋体" panose="02010600030101010101" pitchFamily="2" charset="-122"/>
                </a:rPr>
                <a:t>O.B.Goldman</a:t>
              </a:r>
              <a:r>
                <a:rPr kumimoji="0" lang="zh-CN" altLang="en-US" sz="1800" b="1">
                  <a:solidFill>
                    <a:srgbClr val="000000"/>
                  </a:solidFill>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在</a:t>
              </a:r>
              <a:r>
                <a:rPr kumimoji="0" lang="en-US" altLang="zh-CN" sz="1800" b="1">
                  <a:solidFill>
                    <a:srgbClr val="000000"/>
                  </a:solidFill>
                  <a:latin typeface="宋体" panose="02010600030101010101" pitchFamily="2" charset="-122"/>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财务工程学</a:t>
              </a:r>
              <a:r>
                <a:rPr kumimoji="0" lang="en-US" altLang="zh-CN" sz="1800" b="1">
                  <a:solidFill>
                    <a:srgbClr val="000000"/>
                  </a:solidFill>
                  <a:latin typeface="宋体" panose="02010600030101010101" pitchFamily="2" charset="-122"/>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中指出在工程学书籍中没用或很少考虑分析成本以达到真正的经济性，也是他提出了复利计算方法</a:t>
              </a:r>
            </a:p>
          </p:txBody>
        </p:sp>
        <p:sp>
          <p:nvSpPr>
            <p:cNvPr id="15375" name="Text Box 26">
              <a:extLst>
                <a:ext uri="{FF2B5EF4-FFF2-40B4-BE49-F238E27FC236}">
                  <a16:creationId xmlns:a16="http://schemas.microsoft.com/office/drawing/2014/main" id="{1C36573D-F4AC-67CC-BE5C-F0307763FC0B}"/>
                </a:ext>
              </a:extLst>
            </p:cNvPr>
            <p:cNvSpPr txBox="1">
              <a:spLocks noChangeArrowheads="1"/>
            </p:cNvSpPr>
            <p:nvPr/>
          </p:nvSpPr>
          <p:spPr bwMode="auto">
            <a:xfrm>
              <a:off x="567" y="3326"/>
              <a:ext cx="862" cy="409"/>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en-US" altLang="zh-CN" sz="1800" b="1">
                  <a:solidFill>
                    <a:srgbClr val="FFFFFF"/>
                  </a:solidFill>
                  <a:latin typeface="幼圆" pitchFamily="49" charset="-122"/>
                  <a:ea typeface="幼圆" pitchFamily="49" charset="-122"/>
                </a:rPr>
                <a:t>20</a:t>
              </a:r>
              <a:r>
                <a:rPr kumimoji="0" lang="zh-CN" altLang="en-US" sz="1800" b="1">
                  <a:solidFill>
                    <a:srgbClr val="FFFFFF"/>
                  </a:solidFill>
                  <a:latin typeface="幼圆" pitchFamily="49" charset="-122"/>
                  <a:ea typeface="幼圆" pitchFamily="49" charset="-122"/>
                </a:rPr>
                <a:t>世纪</a:t>
              </a:r>
            </a:p>
            <a:p>
              <a:pPr algn="ctr" fontAlgn="base">
                <a:spcBef>
                  <a:spcPct val="0"/>
                </a:spcBef>
                <a:spcAft>
                  <a:spcPct val="0"/>
                </a:spcAft>
                <a:buClrTx/>
                <a:buSzTx/>
                <a:buNone/>
              </a:pPr>
              <a:r>
                <a:rPr kumimoji="0" lang="en-US" altLang="zh-CN" sz="1800" b="1">
                  <a:solidFill>
                    <a:srgbClr val="FFFFFF"/>
                  </a:solidFill>
                  <a:latin typeface="幼圆" pitchFamily="49" charset="-122"/>
                  <a:ea typeface="幼圆" pitchFamily="49" charset="-122"/>
                </a:rPr>
                <a:t>30</a:t>
              </a:r>
              <a:r>
                <a:rPr kumimoji="0" lang="zh-CN" altLang="en-US" sz="1800" b="1">
                  <a:solidFill>
                    <a:srgbClr val="FFFFFF"/>
                  </a:solidFill>
                  <a:latin typeface="幼圆" pitchFamily="49" charset="-122"/>
                  <a:ea typeface="幼圆" pitchFamily="49" charset="-122"/>
                </a:rPr>
                <a:t>年代</a:t>
              </a:r>
            </a:p>
          </p:txBody>
        </p:sp>
        <p:sp>
          <p:nvSpPr>
            <p:cNvPr id="15376" name="Text Box 27">
              <a:extLst>
                <a:ext uri="{FF2B5EF4-FFF2-40B4-BE49-F238E27FC236}">
                  <a16:creationId xmlns:a16="http://schemas.microsoft.com/office/drawing/2014/main" id="{D96E1FED-36F2-ECEE-67CE-EF98D806458D}"/>
                </a:ext>
              </a:extLst>
            </p:cNvPr>
            <p:cNvSpPr txBox="1">
              <a:spLocks noChangeArrowheads="1"/>
            </p:cNvSpPr>
            <p:nvPr/>
          </p:nvSpPr>
          <p:spPr bwMode="auto">
            <a:xfrm>
              <a:off x="1474" y="3249"/>
              <a:ext cx="3719"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spcBef>
                  <a:spcPct val="50000"/>
                </a:spcBef>
                <a:spcAft>
                  <a:spcPct val="0"/>
                </a:spcAft>
                <a:buClrTx/>
                <a:buSzTx/>
                <a:buNone/>
              </a:pPr>
              <a:r>
                <a:rPr kumimoji="0" lang="zh-CN" altLang="en-US" sz="1800" b="1">
                  <a:solidFill>
                    <a:srgbClr val="000000"/>
                  </a:solidFill>
                  <a:latin typeface="宋体" panose="02010600030101010101" pitchFamily="2" charset="-122"/>
                  <a:ea typeface="宋体" panose="02010600030101010101" pitchFamily="2" charset="-122"/>
                </a:rPr>
                <a:t>格兰特</a:t>
              </a:r>
              <a:r>
                <a:rPr kumimoji="0" lang="zh-CN" altLang="en-US" sz="1800" b="1">
                  <a:solidFill>
                    <a:srgbClr val="000000"/>
                  </a:solidFill>
                  <a:ea typeface="宋体" panose="02010600030101010101" pitchFamily="2" charset="-122"/>
                </a:rPr>
                <a:t>（</a:t>
              </a:r>
              <a:r>
                <a:rPr kumimoji="0" lang="en-US" altLang="zh-CN" sz="1800" b="1">
                  <a:solidFill>
                    <a:srgbClr val="000000"/>
                  </a:solidFill>
                  <a:ea typeface="宋体" panose="02010600030101010101" pitchFamily="2" charset="-122"/>
                </a:rPr>
                <a:t>E.L.Grant</a:t>
              </a:r>
              <a:r>
                <a:rPr kumimoji="0" lang="zh-CN" altLang="en-US" sz="1800" b="1">
                  <a:solidFill>
                    <a:srgbClr val="000000"/>
                  </a:solidFill>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出版了</a:t>
              </a:r>
              <a:r>
                <a:rPr kumimoji="0" lang="en-US" altLang="zh-CN" sz="1800" b="1">
                  <a:solidFill>
                    <a:srgbClr val="000000"/>
                  </a:solidFill>
                  <a:latin typeface="宋体" panose="02010600030101010101" pitchFamily="2" charset="-122"/>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工程经济原理</a:t>
              </a:r>
              <a:r>
                <a:rPr kumimoji="0" lang="en-US" altLang="zh-CN" sz="1800" b="1">
                  <a:solidFill>
                    <a:srgbClr val="000000"/>
                  </a:solidFill>
                  <a:latin typeface="宋体" panose="02010600030101010101" pitchFamily="2" charset="-122"/>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，以复利为基础讨论了投资决策的理论和方法，被称为“工程经济学之父”</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a:extLst>
              <a:ext uri="{FF2B5EF4-FFF2-40B4-BE49-F238E27FC236}">
                <a16:creationId xmlns:a16="http://schemas.microsoft.com/office/drawing/2014/main" id="{374BA265-2CED-F424-7666-6865A596727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3336358F-8632-2140-B0C9-5185E1B958A3}"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26</a:t>
            </a:fld>
            <a:endParaRPr kumimoji="0" lang="en-US" altLang="zh-CN" sz="1000">
              <a:solidFill>
                <a:srgbClr val="808080"/>
              </a:solidFill>
              <a:ea typeface="华文行楷" panose="02010800040101010101" pitchFamily="2" charset="-122"/>
            </a:endParaRPr>
          </a:p>
        </p:txBody>
      </p:sp>
      <p:sp>
        <p:nvSpPr>
          <p:cNvPr id="16387" name="Rectangle 2">
            <a:extLst>
              <a:ext uri="{FF2B5EF4-FFF2-40B4-BE49-F238E27FC236}">
                <a16:creationId xmlns:a16="http://schemas.microsoft.com/office/drawing/2014/main" id="{583C526C-8089-2925-2BDB-9DCCC2F5DFDF}"/>
              </a:ext>
            </a:extLst>
          </p:cNvPr>
          <p:cNvSpPr>
            <a:spLocks noGrp="1" noChangeArrowheads="1"/>
          </p:cNvSpPr>
          <p:nvPr>
            <p:ph type="title"/>
          </p:nvPr>
        </p:nvSpPr>
        <p:spPr/>
        <p:txBody>
          <a:bodyPr/>
          <a:lstStyle/>
          <a:p>
            <a:pPr eaLnBrk="1" hangingPunct="1"/>
            <a:r>
              <a:rPr lang="zh-CN" altLang="en-US"/>
              <a:t>技术经济学及其发展</a:t>
            </a:r>
          </a:p>
        </p:txBody>
      </p:sp>
      <p:sp>
        <p:nvSpPr>
          <p:cNvPr id="16388" name="Rectangle 3">
            <a:extLst>
              <a:ext uri="{FF2B5EF4-FFF2-40B4-BE49-F238E27FC236}">
                <a16:creationId xmlns:a16="http://schemas.microsoft.com/office/drawing/2014/main" id="{8E55ADD6-1042-736A-9EE3-76FCB455CBF2}"/>
              </a:ext>
            </a:extLst>
          </p:cNvPr>
          <p:cNvSpPr>
            <a:spLocks noGrp="1" noChangeArrowheads="1"/>
          </p:cNvSpPr>
          <p:nvPr>
            <p:ph type="body" idx="1"/>
          </p:nvPr>
        </p:nvSpPr>
        <p:spPr/>
        <p:txBody>
          <a:bodyPr/>
          <a:lstStyle/>
          <a:p>
            <a:pPr marL="0" indent="0" eaLnBrk="1" hangingPunct="1">
              <a:buNone/>
            </a:pPr>
            <a:r>
              <a:rPr lang="zh-CN" altLang="en-US"/>
              <a:t>二、技术经济学的产生与发展</a:t>
            </a:r>
          </a:p>
        </p:txBody>
      </p:sp>
      <p:grpSp>
        <p:nvGrpSpPr>
          <p:cNvPr id="2" name="Group 29">
            <a:extLst>
              <a:ext uri="{FF2B5EF4-FFF2-40B4-BE49-F238E27FC236}">
                <a16:creationId xmlns:a16="http://schemas.microsoft.com/office/drawing/2014/main" id="{1CBAE757-ED60-C4AD-5979-86F877517274}"/>
              </a:ext>
            </a:extLst>
          </p:cNvPr>
          <p:cNvGrpSpPr>
            <a:grpSpLocks/>
          </p:cNvGrpSpPr>
          <p:nvPr/>
        </p:nvGrpSpPr>
        <p:grpSpPr bwMode="auto">
          <a:xfrm>
            <a:off x="2208214" y="1924051"/>
            <a:ext cx="7775575" cy="3738563"/>
            <a:chOff x="385" y="1394"/>
            <a:chExt cx="4898" cy="2355"/>
          </a:xfrm>
        </p:grpSpPr>
        <p:sp>
          <p:nvSpPr>
            <p:cNvPr id="16390" name="Rectangle 30">
              <a:extLst>
                <a:ext uri="{FF2B5EF4-FFF2-40B4-BE49-F238E27FC236}">
                  <a16:creationId xmlns:a16="http://schemas.microsoft.com/office/drawing/2014/main" id="{BCA60334-7F68-D999-6420-20F8EB0847F1}"/>
                </a:ext>
              </a:extLst>
            </p:cNvPr>
            <p:cNvSpPr>
              <a:spLocks noChangeArrowheads="1"/>
            </p:cNvSpPr>
            <p:nvPr/>
          </p:nvSpPr>
          <p:spPr bwMode="auto">
            <a:xfrm>
              <a:off x="385" y="2474"/>
              <a:ext cx="4898" cy="234"/>
            </a:xfrm>
            <a:prstGeom prst="rect">
              <a:avLst/>
            </a:prstGeom>
            <a:gradFill rotWithShape="1">
              <a:gsLst>
                <a:gs pos="0">
                  <a:srgbClr val="E7F1F9"/>
                </a:gs>
                <a:gs pos="100000">
                  <a:srgbClr val="F7FAFD"/>
                </a:gs>
              </a:gsLst>
              <a:lin ang="5400000" scaled="1"/>
            </a:gra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16391" name="Text Box 31">
              <a:extLst>
                <a:ext uri="{FF2B5EF4-FFF2-40B4-BE49-F238E27FC236}">
                  <a16:creationId xmlns:a16="http://schemas.microsoft.com/office/drawing/2014/main" id="{4841BE98-56B9-17B9-F847-67645A84E59D}"/>
                </a:ext>
              </a:extLst>
            </p:cNvPr>
            <p:cNvSpPr txBox="1">
              <a:spLocks noChangeArrowheads="1"/>
            </p:cNvSpPr>
            <p:nvPr/>
          </p:nvSpPr>
          <p:spPr bwMode="auto">
            <a:xfrm>
              <a:off x="567" y="1480"/>
              <a:ext cx="862" cy="234"/>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1800" b="1">
                  <a:solidFill>
                    <a:srgbClr val="FFFFFF"/>
                  </a:solidFill>
                  <a:latin typeface="幼圆" pitchFamily="49" charset="-122"/>
                  <a:ea typeface="幼圆" pitchFamily="49" charset="-122"/>
                </a:rPr>
                <a:t>二战后</a:t>
              </a:r>
            </a:p>
          </p:txBody>
        </p:sp>
        <p:sp>
          <p:nvSpPr>
            <p:cNvPr id="16392" name="Text Box 32">
              <a:extLst>
                <a:ext uri="{FF2B5EF4-FFF2-40B4-BE49-F238E27FC236}">
                  <a16:creationId xmlns:a16="http://schemas.microsoft.com/office/drawing/2014/main" id="{67E0704A-524E-D59F-E003-65F8C24120F8}"/>
                </a:ext>
              </a:extLst>
            </p:cNvPr>
            <p:cNvSpPr txBox="1">
              <a:spLocks noChangeArrowheads="1"/>
            </p:cNvSpPr>
            <p:nvPr/>
          </p:nvSpPr>
          <p:spPr bwMode="auto">
            <a:xfrm>
              <a:off x="1474" y="1394"/>
              <a:ext cx="3719" cy="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lnSpc>
                  <a:spcPct val="120000"/>
                </a:lnSpc>
                <a:spcBef>
                  <a:spcPct val="50000"/>
                </a:spcBef>
                <a:spcAft>
                  <a:spcPct val="0"/>
                </a:spcAft>
                <a:buClrTx/>
                <a:buSzTx/>
                <a:buNone/>
              </a:pPr>
              <a:r>
                <a:rPr kumimoji="0" lang="zh-CN" altLang="en-US" sz="1800" b="1">
                  <a:solidFill>
                    <a:srgbClr val="000000"/>
                  </a:solidFill>
                  <a:ea typeface="宋体" panose="02010600030101010101" pitchFamily="2" charset="-122"/>
                </a:rPr>
                <a:t>各国都很重视技术进步对经济增长的促进作用，随着数学和计算技术的发展，特别是运筹学、概率论、数理统计等方法的应用，系统工程、计量经济学、最优化技术的发展，技术经济学得到长足的发展</a:t>
              </a:r>
            </a:p>
          </p:txBody>
        </p:sp>
        <p:sp>
          <p:nvSpPr>
            <p:cNvPr id="16393" name="Text Box 33">
              <a:extLst>
                <a:ext uri="{FF2B5EF4-FFF2-40B4-BE49-F238E27FC236}">
                  <a16:creationId xmlns:a16="http://schemas.microsoft.com/office/drawing/2014/main" id="{30352413-4A72-6779-6F43-BC30C7770E35}"/>
                </a:ext>
              </a:extLst>
            </p:cNvPr>
            <p:cNvSpPr txBox="1">
              <a:spLocks noChangeArrowheads="1"/>
            </p:cNvSpPr>
            <p:nvPr/>
          </p:nvSpPr>
          <p:spPr bwMode="auto">
            <a:xfrm>
              <a:off x="567" y="2402"/>
              <a:ext cx="862" cy="234"/>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kumimoji="0" lang="en-US" altLang="zh-CN" sz="1800" b="1">
                  <a:solidFill>
                    <a:srgbClr val="FFFFFF"/>
                  </a:solidFill>
                  <a:latin typeface="幼圆" pitchFamily="49" charset="-122"/>
                  <a:ea typeface="幼圆" pitchFamily="49" charset="-122"/>
                </a:rPr>
                <a:t>1978</a:t>
              </a:r>
              <a:r>
                <a:rPr kumimoji="0" lang="zh-CN" altLang="en-US" sz="1800" b="1">
                  <a:solidFill>
                    <a:srgbClr val="FFFFFF"/>
                  </a:solidFill>
                  <a:latin typeface="幼圆" pitchFamily="49" charset="-122"/>
                  <a:ea typeface="幼圆" pitchFamily="49" charset="-122"/>
                </a:rPr>
                <a:t>年</a:t>
              </a:r>
            </a:p>
          </p:txBody>
        </p:sp>
        <p:sp>
          <p:nvSpPr>
            <p:cNvPr id="16394" name="Text Box 34">
              <a:extLst>
                <a:ext uri="{FF2B5EF4-FFF2-40B4-BE49-F238E27FC236}">
                  <a16:creationId xmlns:a16="http://schemas.microsoft.com/office/drawing/2014/main" id="{9AFD1FDA-DB0B-56A7-0C0A-4B7E4AF0148E}"/>
                </a:ext>
              </a:extLst>
            </p:cNvPr>
            <p:cNvSpPr txBox="1">
              <a:spLocks noChangeArrowheads="1"/>
            </p:cNvSpPr>
            <p:nvPr/>
          </p:nvSpPr>
          <p:spPr bwMode="auto">
            <a:xfrm>
              <a:off x="1474" y="2337"/>
              <a:ext cx="3719"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lnSpc>
                  <a:spcPct val="120000"/>
                </a:lnSpc>
                <a:spcBef>
                  <a:spcPct val="50000"/>
                </a:spcBef>
                <a:spcAft>
                  <a:spcPct val="0"/>
                </a:spcAft>
                <a:buClrTx/>
                <a:buSzTx/>
                <a:buNone/>
              </a:pPr>
              <a:r>
                <a:rPr kumimoji="0" lang="zh-CN" altLang="en-US" sz="1800" b="1">
                  <a:solidFill>
                    <a:srgbClr val="000000"/>
                  </a:solidFill>
                  <a:latin typeface="宋体" panose="02010600030101010101" pitchFamily="2" charset="-122"/>
                  <a:ea typeface="宋体" panose="02010600030101010101" pitchFamily="2" charset="-122"/>
                </a:rPr>
                <a:t>布西</a:t>
              </a:r>
              <a:r>
                <a:rPr kumimoji="0" lang="zh-CN" altLang="en-US" sz="1800" b="1">
                  <a:solidFill>
                    <a:srgbClr val="000000"/>
                  </a:solidFill>
                  <a:ea typeface="宋体" panose="02010600030101010101" pitchFamily="2" charset="-122"/>
                </a:rPr>
                <a:t>（</a:t>
              </a:r>
              <a:r>
                <a:rPr kumimoji="0" lang="en-US" altLang="zh-CN" sz="1800" b="1">
                  <a:solidFill>
                    <a:srgbClr val="000000"/>
                  </a:solidFill>
                  <a:ea typeface="宋体" panose="02010600030101010101" pitchFamily="2" charset="-122"/>
                </a:rPr>
                <a:t>L.E.Bussey</a:t>
              </a:r>
              <a:r>
                <a:rPr kumimoji="0" lang="zh-CN" altLang="en-US" sz="1800" b="1">
                  <a:solidFill>
                    <a:srgbClr val="000000"/>
                  </a:solidFill>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出版了</a:t>
              </a:r>
              <a:r>
                <a:rPr kumimoji="0" lang="en-US" altLang="zh-CN" sz="1800" b="1">
                  <a:solidFill>
                    <a:srgbClr val="000000"/>
                  </a:solidFill>
                  <a:latin typeface="宋体" panose="02010600030101010101" pitchFamily="2" charset="-122"/>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工业投资项目的经济分析</a:t>
              </a:r>
              <a:r>
                <a:rPr kumimoji="0" lang="en-US" altLang="zh-CN" sz="1800" b="1">
                  <a:solidFill>
                    <a:srgbClr val="000000"/>
                  </a:solidFill>
                  <a:latin typeface="宋体" panose="02010600030101010101" pitchFamily="2" charset="-122"/>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，全面系统地总结了工程项目的资金筹集、经济评价、优化决策以及项目的风险和不确定性分析等</a:t>
              </a:r>
              <a:r>
                <a:rPr kumimoji="0" lang="zh-CN" altLang="en-US" sz="1800">
                  <a:solidFill>
                    <a:srgbClr val="000000"/>
                  </a:solidFill>
                  <a:latin typeface="宋体" panose="02010600030101010101" pitchFamily="2" charset="-122"/>
                  <a:ea typeface="宋体" panose="02010600030101010101" pitchFamily="2" charset="-122"/>
                </a:rPr>
                <a:t> </a:t>
              </a:r>
            </a:p>
          </p:txBody>
        </p:sp>
        <p:sp>
          <p:nvSpPr>
            <p:cNvPr id="16395" name="Text Box 35">
              <a:extLst>
                <a:ext uri="{FF2B5EF4-FFF2-40B4-BE49-F238E27FC236}">
                  <a16:creationId xmlns:a16="http://schemas.microsoft.com/office/drawing/2014/main" id="{EDB7234D-4707-315C-1C79-9B350B3D424F}"/>
                </a:ext>
              </a:extLst>
            </p:cNvPr>
            <p:cNvSpPr txBox="1">
              <a:spLocks noChangeArrowheads="1"/>
            </p:cNvSpPr>
            <p:nvPr/>
          </p:nvSpPr>
          <p:spPr bwMode="auto">
            <a:xfrm>
              <a:off x="567" y="3156"/>
              <a:ext cx="862" cy="234"/>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kumimoji="0" lang="en-US" altLang="zh-CN" sz="1800" b="1">
                  <a:solidFill>
                    <a:srgbClr val="FFFFFF"/>
                  </a:solidFill>
                  <a:latin typeface="幼圆" pitchFamily="49" charset="-122"/>
                  <a:ea typeface="幼圆" pitchFamily="49" charset="-122"/>
                </a:rPr>
                <a:t>1982</a:t>
              </a:r>
              <a:r>
                <a:rPr kumimoji="0" lang="zh-CN" altLang="en-US" sz="1800" b="1">
                  <a:solidFill>
                    <a:srgbClr val="FFFFFF"/>
                  </a:solidFill>
                  <a:latin typeface="幼圆" pitchFamily="49" charset="-122"/>
                  <a:ea typeface="幼圆" pitchFamily="49" charset="-122"/>
                </a:rPr>
                <a:t>年</a:t>
              </a:r>
            </a:p>
          </p:txBody>
        </p:sp>
        <p:sp>
          <p:nvSpPr>
            <p:cNvPr id="16396" name="Text Box 36">
              <a:extLst>
                <a:ext uri="{FF2B5EF4-FFF2-40B4-BE49-F238E27FC236}">
                  <a16:creationId xmlns:a16="http://schemas.microsoft.com/office/drawing/2014/main" id="{C48B8E6E-3BF7-6111-7390-48EC12878270}"/>
                </a:ext>
              </a:extLst>
            </p:cNvPr>
            <p:cNvSpPr txBox="1">
              <a:spLocks noChangeArrowheads="1"/>
            </p:cNvSpPr>
            <p:nvPr/>
          </p:nvSpPr>
          <p:spPr bwMode="auto">
            <a:xfrm>
              <a:off x="1474" y="3067"/>
              <a:ext cx="3719"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lnSpc>
                  <a:spcPct val="120000"/>
                </a:lnSpc>
                <a:spcBef>
                  <a:spcPct val="50000"/>
                </a:spcBef>
                <a:spcAft>
                  <a:spcPct val="0"/>
                </a:spcAft>
                <a:buClrTx/>
                <a:buSzTx/>
                <a:buNone/>
              </a:pPr>
              <a:r>
                <a:rPr kumimoji="0" lang="zh-CN" altLang="en-US" sz="1800" b="1">
                  <a:solidFill>
                    <a:srgbClr val="000000"/>
                  </a:solidFill>
                  <a:latin typeface="宋体" panose="02010600030101010101" pitchFamily="2" charset="-122"/>
                  <a:ea typeface="宋体" panose="02010600030101010101" pitchFamily="2" charset="-122"/>
                </a:rPr>
                <a:t>里格斯</a:t>
              </a:r>
              <a:r>
                <a:rPr kumimoji="0" lang="zh-CN" altLang="en-US" sz="1800" b="1">
                  <a:solidFill>
                    <a:srgbClr val="000000"/>
                  </a:solidFill>
                  <a:ea typeface="宋体" panose="02010600030101010101" pitchFamily="2" charset="-122"/>
                </a:rPr>
                <a:t>（</a:t>
              </a:r>
              <a:r>
                <a:rPr kumimoji="0" lang="en-US" altLang="zh-CN" sz="1800" b="1">
                  <a:solidFill>
                    <a:srgbClr val="000000"/>
                  </a:solidFill>
                  <a:ea typeface="宋体" panose="02010600030101010101" pitchFamily="2" charset="-122"/>
                </a:rPr>
                <a:t>J. L. Riggs</a:t>
              </a:r>
              <a:r>
                <a:rPr kumimoji="0" lang="zh-CN" altLang="en-US" sz="1800" b="1">
                  <a:solidFill>
                    <a:srgbClr val="000000"/>
                  </a:solidFill>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出版了</a:t>
              </a:r>
              <a:r>
                <a:rPr kumimoji="0" lang="en-US" altLang="zh-CN" sz="1800" b="1">
                  <a:solidFill>
                    <a:srgbClr val="000000"/>
                  </a:solidFill>
                  <a:latin typeface="宋体" panose="02010600030101010101" pitchFamily="2" charset="-122"/>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工程经济学</a:t>
              </a:r>
              <a:r>
                <a:rPr kumimoji="0" lang="en-US" altLang="zh-CN" sz="1800" b="1">
                  <a:solidFill>
                    <a:srgbClr val="000000"/>
                  </a:solidFill>
                  <a:latin typeface="宋体" panose="02010600030101010101" pitchFamily="2" charset="-122"/>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，系统阐明了货币的时间价值、货币管理、经济决策和风险与不确定性分析等 </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a:extLst>
              <a:ext uri="{FF2B5EF4-FFF2-40B4-BE49-F238E27FC236}">
                <a16:creationId xmlns:a16="http://schemas.microsoft.com/office/drawing/2014/main" id="{7E0C719B-E0DB-2B83-7805-42653027082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F2E5D369-F6B8-994D-94BD-E6FADA7DEAA6}"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27</a:t>
            </a:fld>
            <a:endParaRPr kumimoji="0" lang="en-US" altLang="zh-CN" sz="1000">
              <a:solidFill>
                <a:srgbClr val="808080"/>
              </a:solidFill>
              <a:ea typeface="华文行楷" panose="02010800040101010101" pitchFamily="2" charset="-122"/>
            </a:endParaRPr>
          </a:p>
        </p:txBody>
      </p:sp>
      <p:sp>
        <p:nvSpPr>
          <p:cNvPr id="17411" name="Rectangle 2">
            <a:extLst>
              <a:ext uri="{FF2B5EF4-FFF2-40B4-BE49-F238E27FC236}">
                <a16:creationId xmlns:a16="http://schemas.microsoft.com/office/drawing/2014/main" id="{E8D85786-7A40-47F8-C624-81B63C18D384}"/>
              </a:ext>
            </a:extLst>
          </p:cNvPr>
          <p:cNvSpPr>
            <a:spLocks noGrp="1" noChangeArrowheads="1"/>
          </p:cNvSpPr>
          <p:nvPr>
            <p:ph type="title"/>
          </p:nvPr>
        </p:nvSpPr>
        <p:spPr/>
        <p:txBody>
          <a:bodyPr/>
          <a:lstStyle/>
          <a:p>
            <a:pPr eaLnBrk="1" hangingPunct="1"/>
            <a:r>
              <a:rPr lang="zh-CN" altLang="en-US"/>
              <a:t>技术经济学及其发展</a:t>
            </a:r>
          </a:p>
        </p:txBody>
      </p:sp>
      <p:sp>
        <p:nvSpPr>
          <p:cNvPr id="17412" name="Rectangle 3">
            <a:extLst>
              <a:ext uri="{FF2B5EF4-FFF2-40B4-BE49-F238E27FC236}">
                <a16:creationId xmlns:a16="http://schemas.microsoft.com/office/drawing/2014/main" id="{33A06850-FFA3-A00A-5844-E4962F3C31A3}"/>
              </a:ext>
            </a:extLst>
          </p:cNvPr>
          <p:cNvSpPr>
            <a:spLocks noGrp="1" noChangeArrowheads="1"/>
          </p:cNvSpPr>
          <p:nvPr>
            <p:ph type="body" idx="1"/>
          </p:nvPr>
        </p:nvSpPr>
        <p:spPr/>
        <p:txBody>
          <a:bodyPr/>
          <a:lstStyle/>
          <a:p>
            <a:pPr marL="0" indent="0" eaLnBrk="1" hangingPunct="1">
              <a:buNone/>
            </a:pPr>
            <a:r>
              <a:rPr lang="zh-CN" altLang="en-US"/>
              <a:t>二、技术经济学的产生与发展</a:t>
            </a:r>
            <a:r>
              <a:rPr lang="en-US" altLang="zh-CN"/>
              <a:t>(</a:t>
            </a:r>
            <a:r>
              <a:rPr lang="zh-CN" altLang="en-US"/>
              <a:t>我国</a:t>
            </a:r>
            <a:r>
              <a:rPr lang="en-US" altLang="zh-CN"/>
              <a:t>)</a:t>
            </a:r>
          </a:p>
        </p:txBody>
      </p:sp>
      <p:grpSp>
        <p:nvGrpSpPr>
          <p:cNvPr id="2" name="Group 4">
            <a:extLst>
              <a:ext uri="{FF2B5EF4-FFF2-40B4-BE49-F238E27FC236}">
                <a16:creationId xmlns:a16="http://schemas.microsoft.com/office/drawing/2014/main" id="{4AF47D5E-C8A9-76F3-B67A-91801601DB7F}"/>
              </a:ext>
            </a:extLst>
          </p:cNvPr>
          <p:cNvGrpSpPr>
            <a:grpSpLocks/>
          </p:cNvGrpSpPr>
          <p:nvPr/>
        </p:nvGrpSpPr>
        <p:grpSpPr bwMode="auto">
          <a:xfrm>
            <a:off x="2208214" y="1865313"/>
            <a:ext cx="7775575" cy="3905250"/>
            <a:chOff x="431" y="1402"/>
            <a:chExt cx="4898" cy="2460"/>
          </a:xfrm>
        </p:grpSpPr>
        <p:sp>
          <p:nvSpPr>
            <p:cNvPr id="17414" name="Rectangle 5">
              <a:extLst>
                <a:ext uri="{FF2B5EF4-FFF2-40B4-BE49-F238E27FC236}">
                  <a16:creationId xmlns:a16="http://schemas.microsoft.com/office/drawing/2014/main" id="{810D0D8D-E935-0AFA-AACA-4BF9F2D7A7BE}"/>
                </a:ext>
              </a:extLst>
            </p:cNvPr>
            <p:cNvSpPr>
              <a:spLocks noChangeArrowheads="1"/>
            </p:cNvSpPr>
            <p:nvPr/>
          </p:nvSpPr>
          <p:spPr bwMode="auto">
            <a:xfrm>
              <a:off x="431" y="2519"/>
              <a:ext cx="4898" cy="234"/>
            </a:xfrm>
            <a:prstGeom prst="rect">
              <a:avLst/>
            </a:prstGeom>
            <a:gradFill rotWithShape="1">
              <a:gsLst>
                <a:gs pos="0">
                  <a:srgbClr val="E7F1F9"/>
                </a:gs>
                <a:gs pos="100000">
                  <a:srgbClr val="F7FAFD"/>
                </a:gs>
              </a:gsLst>
              <a:lin ang="5400000" scaled="1"/>
            </a:gra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17415" name="Text Box 6">
              <a:extLst>
                <a:ext uri="{FF2B5EF4-FFF2-40B4-BE49-F238E27FC236}">
                  <a16:creationId xmlns:a16="http://schemas.microsoft.com/office/drawing/2014/main" id="{042AF465-465F-04D1-C577-3D65F7A62A95}"/>
                </a:ext>
              </a:extLst>
            </p:cNvPr>
            <p:cNvSpPr txBox="1">
              <a:spLocks noChangeArrowheads="1"/>
            </p:cNvSpPr>
            <p:nvPr/>
          </p:nvSpPr>
          <p:spPr bwMode="auto">
            <a:xfrm>
              <a:off x="613" y="1480"/>
              <a:ext cx="862" cy="234"/>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en-US" altLang="zh-CN" sz="1800" b="1">
                  <a:solidFill>
                    <a:srgbClr val="FFFFFF"/>
                  </a:solidFill>
                  <a:latin typeface="Arial" panose="020B0604020202020204" pitchFamily="34" charset="0"/>
                  <a:ea typeface="幼圆" pitchFamily="49" charset="-122"/>
                </a:rPr>
                <a:t>“</a:t>
              </a:r>
              <a:r>
                <a:rPr kumimoji="0" lang="zh-CN" altLang="en-US" sz="1800" b="1">
                  <a:solidFill>
                    <a:srgbClr val="FFFFFF"/>
                  </a:solidFill>
                  <a:latin typeface="幼圆" pitchFamily="49" charset="-122"/>
                  <a:ea typeface="幼圆" pitchFamily="49" charset="-122"/>
                </a:rPr>
                <a:t>一五</a:t>
              </a:r>
              <a:r>
                <a:rPr kumimoji="0" lang="zh-CN" altLang="en-US" sz="1800" b="1">
                  <a:solidFill>
                    <a:srgbClr val="FFFFFF"/>
                  </a:solidFill>
                  <a:latin typeface="Arial" panose="020B0604020202020204" pitchFamily="34" charset="0"/>
                  <a:ea typeface="幼圆" pitchFamily="49" charset="-122"/>
                </a:rPr>
                <a:t>”</a:t>
              </a:r>
              <a:endParaRPr kumimoji="0" lang="zh-CN" altLang="en-US" sz="1800" b="1">
                <a:solidFill>
                  <a:srgbClr val="FFFFFF"/>
                </a:solidFill>
                <a:latin typeface="幼圆" pitchFamily="49" charset="-122"/>
                <a:ea typeface="幼圆" pitchFamily="49" charset="-122"/>
              </a:endParaRPr>
            </a:p>
          </p:txBody>
        </p:sp>
        <p:sp>
          <p:nvSpPr>
            <p:cNvPr id="17416" name="Text Box 7">
              <a:extLst>
                <a:ext uri="{FF2B5EF4-FFF2-40B4-BE49-F238E27FC236}">
                  <a16:creationId xmlns:a16="http://schemas.microsoft.com/office/drawing/2014/main" id="{C2A71122-9D35-561C-FC61-61B64DCEB44C}"/>
                </a:ext>
              </a:extLst>
            </p:cNvPr>
            <p:cNvSpPr txBox="1">
              <a:spLocks noChangeArrowheads="1"/>
            </p:cNvSpPr>
            <p:nvPr/>
          </p:nvSpPr>
          <p:spPr bwMode="auto">
            <a:xfrm>
              <a:off x="1520" y="1402"/>
              <a:ext cx="3719"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50000"/>
                </a:spcBef>
                <a:spcAft>
                  <a:spcPct val="0"/>
                </a:spcAft>
                <a:buClrTx/>
                <a:buSzTx/>
                <a:buNone/>
              </a:pPr>
              <a:r>
                <a:rPr kumimoji="0" lang="zh-CN" altLang="en-US" sz="1800" b="1">
                  <a:solidFill>
                    <a:srgbClr val="000000"/>
                  </a:solidFill>
                  <a:ea typeface="宋体" panose="02010600030101010101" pitchFamily="2" charset="-122"/>
                </a:rPr>
                <a:t>学前苏联，对重点项目进行技术经济论证，取得了较好的经济效益，此时的论证是静态的</a:t>
              </a:r>
            </a:p>
          </p:txBody>
        </p:sp>
        <p:sp>
          <p:nvSpPr>
            <p:cNvPr id="17417" name="Text Box 8">
              <a:extLst>
                <a:ext uri="{FF2B5EF4-FFF2-40B4-BE49-F238E27FC236}">
                  <a16:creationId xmlns:a16="http://schemas.microsoft.com/office/drawing/2014/main" id="{234016DD-624D-17DE-A5A5-F755EB48C266}"/>
                </a:ext>
              </a:extLst>
            </p:cNvPr>
            <p:cNvSpPr txBox="1">
              <a:spLocks noChangeArrowheads="1"/>
            </p:cNvSpPr>
            <p:nvPr/>
          </p:nvSpPr>
          <p:spPr bwMode="auto">
            <a:xfrm>
              <a:off x="613" y="1980"/>
              <a:ext cx="862" cy="234"/>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kumimoji="0" lang="en-US" altLang="zh-CN" sz="1800" b="1">
                  <a:solidFill>
                    <a:srgbClr val="FFFFFF"/>
                  </a:solidFill>
                  <a:latin typeface="Arial" panose="020B0604020202020204" pitchFamily="34" charset="0"/>
                  <a:ea typeface="幼圆" pitchFamily="49" charset="-122"/>
                </a:rPr>
                <a:t>“</a:t>
              </a:r>
              <a:r>
                <a:rPr kumimoji="0" lang="zh-CN" altLang="en-US" sz="1800" b="1">
                  <a:solidFill>
                    <a:srgbClr val="FFFFFF"/>
                  </a:solidFill>
                  <a:latin typeface="幼圆" pitchFamily="49" charset="-122"/>
                  <a:ea typeface="幼圆" pitchFamily="49" charset="-122"/>
                </a:rPr>
                <a:t>二五</a:t>
              </a:r>
              <a:r>
                <a:rPr kumimoji="0" lang="zh-CN" altLang="en-US" sz="1800" b="1">
                  <a:solidFill>
                    <a:srgbClr val="FFFFFF"/>
                  </a:solidFill>
                  <a:latin typeface="Arial" panose="020B0604020202020204" pitchFamily="34" charset="0"/>
                  <a:ea typeface="幼圆" pitchFamily="49" charset="-122"/>
                </a:rPr>
                <a:t>”</a:t>
              </a:r>
              <a:endParaRPr kumimoji="0" lang="zh-CN" altLang="en-US" sz="1800" b="1">
                <a:solidFill>
                  <a:srgbClr val="FFFFFF"/>
                </a:solidFill>
                <a:latin typeface="幼圆" pitchFamily="49" charset="-122"/>
                <a:ea typeface="幼圆" pitchFamily="49" charset="-122"/>
              </a:endParaRPr>
            </a:p>
          </p:txBody>
        </p:sp>
        <p:sp>
          <p:nvSpPr>
            <p:cNvPr id="17418" name="Text Box 9">
              <a:extLst>
                <a:ext uri="{FF2B5EF4-FFF2-40B4-BE49-F238E27FC236}">
                  <a16:creationId xmlns:a16="http://schemas.microsoft.com/office/drawing/2014/main" id="{249FF0F9-DBD9-209F-B916-A89F95666CBD}"/>
                </a:ext>
              </a:extLst>
            </p:cNvPr>
            <p:cNvSpPr txBox="1">
              <a:spLocks noChangeArrowheads="1"/>
            </p:cNvSpPr>
            <p:nvPr/>
          </p:nvSpPr>
          <p:spPr bwMode="auto">
            <a:xfrm>
              <a:off x="1520" y="1896"/>
              <a:ext cx="371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50000"/>
                </a:spcBef>
                <a:spcAft>
                  <a:spcPct val="0"/>
                </a:spcAft>
                <a:buClrTx/>
                <a:buSzTx/>
                <a:buNone/>
              </a:pPr>
              <a:r>
                <a:rPr kumimoji="0" lang="zh-CN" altLang="en-US" sz="1800" b="1">
                  <a:solidFill>
                    <a:srgbClr val="000000"/>
                  </a:solidFill>
                  <a:latin typeface="宋体" panose="02010600030101010101" pitchFamily="2" charset="-122"/>
                  <a:ea typeface="宋体" panose="02010600030101010101" pitchFamily="2" charset="-122"/>
                </a:rPr>
                <a:t>由于左的思想的出现，片面追求速度，否定技术经济分析的必要性，遭受了巨大损失</a:t>
              </a:r>
            </a:p>
          </p:txBody>
        </p:sp>
        <p:sp>
          <p:nvSpPr>
            <p:cNvPr id="17419" name="Text Box 10">
              <a:extLst>
                <a:ext uri="{FF2B5EF4-FFF2-40B4-BE49-F238E27FC236}">
                  <a16:creationId xmlns:a16="http://schemas.microsoft.com/office/drawing/2014/main" id="{9165BCD2-6F19-C3F3-ECE8-84D4D0DC272D}"/>
                </a:ext>
              </a:extLst>
            </p:cNvPr>
            <p:cNvSpPr txBox="1">
              <a:spLocks noChangeArrowheads="1"/>
            </p:cNvSpPr>
            <p:nvPr/>
          </p:nvSpPr>
          <p:spPr bwMode="auto">
            <a:xfrm>
              <a:off x="613" y="2529"/>
              <a:ext cx="862" cy="234"/>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kumimoji="0" lang="en-US" altLang="zh-CN" sz="1800" b="1">
                  <a:solidFill>
                    <a:srgbClr val="FFFFFF"/>
                  </a:solidFill>
                  <a:latin typeface="幼圆" pitchFamily="49" charset="-122"/>
                  <a:ea typeface="幼圆" pitchFamily="49" charset="-122"/>
                </a:rPr>
                <a:t>1962</a:t>
              </a:r>
              <a:r>
                <a:rPr kumimoji="0" lang="zh-CN" altLang="en-US" sz="1800" b="1">
                  <a:solidFill>
                    <a:srgbClr val="FFFFFF"/>
                  </a:solidFill>
                  <a:latin typeface="幼圆" pitchFamily="49" charset="-122"/>
                  <a:ea typeface="幼圆" pitchFamily="49" charset="-122"/>
                </a:rPr>
                <a:t>年</a:t>
              </a:r>
            </a:p>
          </p:txBody>
        </p:sp>
        <p:sp>
          <p:nvSpPr>
            <p:cNvPr id="17420" name="Text Box 11">
              <a:extLst>
                <a:ext uri="{FF2B5EF4-FFF2-40B4-BE49-F238E27FC236}">
                  <a16:creationId xmlns:a16="http://schemas.microsoft.com/office/drawing/2014/main" id="{B26B09C9-2B35-727E-2532-85A8DE3D1F26}"/>
                </a:ext>
              </a:extLst>
            </p:cNvPr>
            <p:cNvSpPr txBox="1">
              <a:spLocks noChangeArrowheads="1"/>
            </p:cNvSpPr>
            <p:nvPr/>
          </p:nvSpPr>
          <p:spPr bwMode="auto">
            <a:xfrm>
              <a:off x="1520" y="2439"/>
              <a:ext cx="3719"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50000"/>
                </a:spcBef>
                <a:spcAft>
                  <a:spcPct val="0"/>
                </a:spcAft>
                <a:buClrTx/>
                <a:buSzTx/>
                <a:buNone/>
              </a:pPr>
              <a:r>
                <a:rPr kumimoji="0" lang="zh-CN" altLang="en-US" sz="1800" b="1">
                  <a:solidFill>
                    <a:srgbClr val="000000"/>
                  </a:solidFill>
                  <a:latin typeface="宋体" panose="02010600030101010101" pitchFamily="2" charset="-122"/>
                  <a:ea typeface="宋体" panose="02010600030101010101" pitchFamily="2" charset="-122"/>
                </a:rPr>
                <a:t>将技术经济列入十年科学技术规划六个重大科研课题（资源、工业、农业、医药卫生、基础科学、技术经济）之一，研究较为活跃，但随之受到“文革”的摧残</a:t>
              </a:r>
            </a:p>
          </p:txBody>
        </p:sp>
        <p:sp>
          <p:nvSpPr>
            <p:cNvPr id="17421" name="Text Box 12">
              <a:extLst>
                <a:ext uri="{FF2B5EF4-FFF2-40B4-BE49-F238E27FC236}">
                  <a16:creationId xmlns:a16="http://schemas.microsoft.com/office/drawing/2014/main" id="{06BDF335-1481-1779-6DEE-DC55180575E7}"/>
                </a:ext>
              </a:extLst>
            </p:cNvPr>
            <p:cNvSpPr txBox="1">
              <a:spLocks noChangeArrowheads="1"/>
            </p:cNvSpPr>
            <p:nvPr/>
          </p:nvSpPr>
          <p:spPr bwMode="auto">
            <a:xfrm>
              <a:off x="613" y="3263"/>
              <a:ext cx="862" cy="234"/>
            </a:xfrm>
            <a:prstGeom prst="rect">
              <a:avLst/>
            </a:prstGeom>
            <a:solidFill>
              <a:srgbClr val="0491A4"/>
            </a:solidFill>
            <a:ln>
              <a:noFill/>
            </a:ln>
            <a:effectLst>
              <a:prstShdw prst="shdw17" dist="17961" dir="2700000">
                <a:srgbClr val="025762"/>
              </a:prstShdw>
            </a:effectLst>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kumimoji="0" lang="en-US" altLang="zh-CN" sz="1800" b="1">
                  <a:solidFill>
                    <a:srgbClr val="FFFFFF"/>
                  </a:solidFill>
                  <a:latin typeface="幼圆" pitchFamily="49" charset="-122"/>
                  <a:ea typeface="幼圆" pitchFamily="49" charset="-122"/>
                </a:rPr>
                <a:t>1978</a:t>
              </a:r>
              <a:r>
                <a:rPr kumimoji="0" lang="zh-CN" altLang="en-US" sz="1800" b="1">
                  <a:solidFill>
                    <a:srgbClr val="FFFFFF"/>
                  </a:solidFill>
                  <a:latin typeface="幼圆" pitchFamily="49" charset="-122"/>
                  <a:ea typeface="幼圆" pitchFamily="49" charset="-122"/>
                </a:rPr>
                <a:t>年</a:t>
              </a:r>
            </a:p>
          </p:txBody>
        </p:sp>
        <p:sp>
          <p:nvSpPr>
            <p:cNvPr id="17422" name="Text Box 13">
              <a:extLst>
                <a:ext uri="{FF2B5EF4-FFF2-40B4-BE49-F238E27FC236}">
                  <a16:creationId xmlns:a16="http://schemas.microsoft.com/office/drawing/2014/main" id="{C6FE3E23-3319-804F-4C18-9D9ACA846E2D}"/>
                </a:ext>
              </a:extLst>
            </p:cNvPr>
            <p:cNvSpPr txBox="1">
              <a:spLocks noChangeArrowheads="1"/>
            </p:cNvSpPr>
            <p:nvPr/>
          </p:nvSpPr>
          <p:spPr bwMode="auto">
            <a:xfrm>
              <a:off x="1520" y="3180"/>
              <a:ext cx="3719"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lnSpc>
                  <a:spcPct val="120000"/>
                </a:lnSpc>
                <a:spcBef>
                  <a:spcPct val="50000"/>
                </a:spcBef>
                <a:spcAft>
                  <a:spcPct val="0"/>
                </a:spcAft>
                <a:buClrTx/>
                <a:buSzTx/>
                <a:buNone/>
              </a:pPr>
              <a:r>
                <a:rPr kumimoji="0" lang="zh-CN" altLang="en-US" sz="1800" b="1">
                  <a:solidFill>
                    <a:srgbClr val="000000"/>
                  </a:solidFill>
                  <a:latin typeface="宋体" panose="02010600030101010101" pitchFamily="2" charset="-122"/>
                  <a:ea typeface="宋体" panose="02010600030101010101" pitchFamily="2" charset="-122"/>
                </a:rPr>
                <a:t>又重新受到重视，列入</a:t>
              </a:r>
              <a:r>
                <a:rPr kumimoji="0" lang="en-US" altLang="zh-CN" sz="1800" b="1">
                  <a:solidFill>
                    <a:srgbClr val="000000"/>
                  </a:solidFill>
                  <a:latin typeface="宋体" panose="02010600030101010101" pitchFamily="2" charset="-122"/>
                  <a:ea typeface="宋体" panose="02010600030101010101" pitchFamily="2" charset="-122"/>
                </a:rPr>
                <a:t>108</a:t>
              </a:r>
              <a:r>
                <a:rPr kumimoji="0" lang="zh-CN" altLang="en-US" sz="1800" b="1">
                  <a:solidFill>
                    <a:srgbClr val="000000"/>
                  </a:solidFill>
                  <a:latin typeface="宋体" panose="02010600030101010101" pitchFamily="2" charset="-122"/>
                  <a:ea typeface="宋体" panose="02010600030101010101" pitchFamily="2" charset="-122"/>
                </a:rPr>
                <a:t>项全国重点科研项目，成立了技术经济研究会，</a:t>
              </a:r>
              <a:r>
                <a:rPr kumimoji="0" lang="en-US" altLang="zh-CN" sz="1800" b="1">
                  <a:solidFill>
                    <a:srgbClr val="000000"/>
                  </a:solidFill>
                  <a:latin typeface="宋体" panose="02010600030101010101" pitchFamily="2" charset="-122"/>
                  <a:ea typeface="宋体" panose="02010600030101010101" pitchFamily="2" charset="-122"/>
                </a:rPr>
                <a:t>…</a:t>
              </a:r>
              <a:r>
                <a:rPr kumimoji="0" lang="zh-CN" altLang="en-US" sz="1800" b="1">
                  <a:solidFill>
                    <a:srgbClr val="000000"/>
                  </a:solidFill>
                  <a:latin typeface="宋体" panose="02010600030101010101" pitchFamily="2" charset="-122"/>
                  <a:ea typeface="宋体" panose="02010600030101010101" pitchFamily="2" charset="-122"/>
                </a:rPr>
                <a:t>必修课，国务院也成立了技术经济研究中心</a:t>
              </a:r>
              <a:r>
                <a:rPr kumimoji="0" lang="zh-CN" altLang="en-US" sz="1800">
                  <a:solidFill>
                    <a:srgbClr val="000000"/>
                  </a:solidFill>
                  <a:latin typeface="宋体" panose="02010600030101010101" pitchFamily="2" charset="-122"/>
                  <a:ea typeface="宋体" panose="02010600030101010101" pitchFamily="2" charset="-122"/>
                </a:rPr>
                <a:t> </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A52B2CB7-C3CC-46ED-5229-65915430C9E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ACBFD737-DBF9-3F41-9902-AC53F3F7F147}"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28</a:t>
            </a:fld>
            <a:endParaRPr kumimoji="0" lang="en-US" altLang="zh-CN" sz="1000">
              <a:solidFill>
                <a:srgbClr val="808080"/>
              </a:solidFill>
              <a:ea typeface="华文行楷" panose="02010800040101010101" pitchFamily="2" charset="-122"/>
            </a:endParaRPr>
          </a:p>
        </p:txBody>
      </p:sp>
      <p:sp>
        <p:nvSpPr>
          <p:cNvPr id="18435" name="Rectangle 2">
            <a:extLst>
              <a:ext uri="{FF2B5EF4-FFF2-40B4-BE49-F238E27FC236}">
                <a16:creationId xmlns:a16="http://schemas.microsoft.com/office/drawing/2014/main" id="{AC5AF9BF-F83C-4D93-471F-56E5A05956C7}"/>
              </a:ext>
            </a:extLst>
          </p:cNvPr>
          <p:cNvSpPr>
            <a:spLocks noGrp="1" noChangeArrowheads="1"/>
          </p:cNvSpPr>
          <p:nvPr>
            <p:ph type="title"/>
          </p:nvPr>
        </p:nvSpPr>
        <p:spPr/>
        <p:txBody>
          <a:bodyPr/>
          <a:lstStyle/>
          <a:p>
            <a:pPr eaLnBrk="1" hangingPunct="1"/>
            <a:r>
              <a:rPr kumimoji="0" lang="zh-CN" altLang="en-US"/>
              <a:t>技术经济学基本原理</a:t>
            </a:r>
          </a:p>
        </p:txBody>
      </p:sp>
      <p:sp>
        <p:nvSpPr>
          <p:cNvPr id="18436" name="Rectangle 3">
            <a:extLst>
              <a:ext uri="{FF2B5EF4-FFF2-40B4-BE49-F238E27FC236}">
                <a16:creationId xmlns:a16="http://schemas.microsoft.com/office/drawing/2014/main" id="{A2A5E60E-C801-B2D7-ACA8-0B2B1F862ECE}"/>
              </a:ext>
            </a:extLst>
          </p:cNvPr>
          <p:cNvSpPr>
            <a:spLocks noGrp="1" noChangeArrowheads="1"/>
          </p:cNvSpPr>
          <p:nvPr>
            <p:ph type="body" idx="1"/>
          </p:nvPr>
        </p:nvSpPr>
        <p:spPr/>
        <p:txBody>
          <a:bodyPr/>
          <a:lstStyle/>
          <a:p>
            <a:pPr marL="0" indent="0" eaLnBrk="1" hangingPunct="1">
              <a:buNone/>
            </a:pPr>
            <a:r>
              <a:rPr lang="en-US" altLang="zh-CN"/>
              <a:t>1.</a:t>
            </a:r>
            <a:r>
              <a:rPr lang="zh-CN" altLang="en-US"/>
              <a:t>机会成本原理</a:t>
            </a:r>
          </a:p>
        </p:txBody>
      </p:sp>
      <p:sp>
        <p:nvSpPr>
          <p:cNvPr id="50180" name="Rectangle 4">
            <a:extLst>
              <a:ext uri="{FF2B5EF4-FFF2-40B4-BE49-F238E27FC236}">
                <a16:creationId xmlns:a16="http://schemas.microsoft.com/office/drawing/2014/main" id="{F6799A02-B5E9-F3EB-83DF-F67B84101384}"/>
              </a:ext>
            </a:extLst>
          </p:cNvPr>
          <p:cNvSpPr>
            <a:spLocks noChangeArrowheads="1"/>
          </p:cNvSpPr>
          <p:nvPr/>
        </p:nvSpPr>
        <p:spPr bwMode="auto">
          <a:xfrm>
            <a:off x="2422526" y="3573464"/>
            <a:ext cx="762952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1938" indent="-261938">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lnSpc>
                <a:spcPct val="130000"/>
              </a:lnSpc>
              <a:spcAft>
                <a:spcPct val="0"/>
              </a:spcAft>
              <a:buClr>
                <a:srgbClr val="ECEAAC"/>
              </a:buClr>
              <a:buNone/>
            </a:pPr>
            <a:r>
              <a:rPr lang="en-US" altLang="zh-CN" sz="2000" b="1">
                <a:latin typeface="幼圆" pitchFamily="49" charset="-122"/>
                <a:ea typeface="幼圆" pitchFamily="49" charset="-122"/>
              </a:rPr>
              <a:t>  </a:t>
            </a:r>
            <a:r>
              <a:rPr lang="zh-CN" altLang="en-US" sz="2000" b="1">
                <a:latin typeface="幼圆" pitchFamily="49" charset="-122"/>
                <a:ea typeface="幼圆" pitchFamily="49" charset="-122"/>
              </a:rPr>
              <a:t>例如：某企业欲投入</a:t>
            </a:r>
            <a:r>
              <a:rPr lang="en-US" altLang="zh-CN" sz="2000" b="1">
                <a:latin typeface="幼圆" pitchFamily="49" charset="-122"/>
                <a:ea typeface="幼圆" pitchFamily="49" charset="-122"/>
              </a:rPr>
              <a:t>50</a:t>
            </a:r>
            <a:r>
              <a:rPr lang="zh-CN" altLang="en-US" sz="2000" b="1">
                <a:latin typeface="幼圆" pitchFamily="49" charset="-122"/>
                <a:ea typeface="幼圆" pitchFamily="49" charset="-122"/>
              </a:rPr>
              <a:t>万元购置一台设备，当然这</a:t>
            </a:r>
            <a:r>
              <a:rPr lang="en-US" altLang="zh-CN" sz="2000" b="1">
                <a:latin typeface="幼圆" pitchFamily="49" charset="-122"/>
                <a:ea typeface="幼圆" pitchFamily="49" charset="-122"/>
              </a:rPr>
              <a:t>50</a:t>
            </a:r>
            <a:r>
              <a:rPr lang="zh-CN" altLang="en-US" sz="2000" b="1">
                <a:latin typeface="幼圆" pitchFamily="49" charset="-122"/>
                <a:ea typeface="幼圆" pitchFamily="49" charset="-122"/>
              </a:rPr>
              <a:t>万元也可用于购买债券、股票、或存入银行生息。假定投资期限相同，且购买债券的收益率最高，为年利率</a:t>
            </a:r>
            <a:r>
              <a:rPr lang="en-US" altLang="zh-CN" sz="2000" b="1">
                <a:latin typeface="幼圆" pitchFamily="49" charset="-122"/>
                <a:ea typeface="幼圆" pitchFamily="49" charset="-122"/>
              </a:rPr>
              <a:t>12%</a:t>
            </a:r>
            <a:r>
              <a:rPr lang="zh-CN" altLang="en-US" sz="2000" b="1">
                <a:latin typeface="幼圆" pitchFamily="49" charset="-122"/>
                <a:ea typeface="幼圆" pitchFamily="49" charset="-122"/>
              </a:rPr>
              <a:t>，则这</a:t>
            </a:r>
            <a:r>
              <a:rPr lang="en-US" altLang="zh-CN" sz="2000" b="1">
                <a:latin typeface="幼圆" pitchFamily="49" charset="-122"/>
                <a:ea typeface="幼圆" pitchFamily="49" charset="-122"/>
              </a:rPr>
              <a:t>50</a:t>
            </a:r>
            <a:r>
              <a:rPr lang="zh-CN" altLang="en-US" sz="2000" b="1">
                <a:latin typeface="幼圆" pitchFamily="49" charset="-122"/>
                <a:ea typeface="幼圆" pitchFamily="49" charset="-122"/>
              </a:rPr>
              <a:t>万元购置设备的年机会成本就是</a:t>
            </a:r>
            <a:r>
              <a:rPr lang="en-US" altLang="zh-CN" sz="2000" b="1">
                <a:latin typeface="幼圆" pitchFamily="49" charset="-122"/>
                <a:ea typeface="幼圆" pitchFamily="49" charset="-122"/>
              </a:rPr>
              <a:t>50×12%=6</a:t>
            </a:r>
            <a:r>
              <a:rPr lang="zh-CN" altLang="en-US" sz="2000" b="1">
                <a:latin typeface="幼圆" pitchFamily="49" charset="-122"/>
                <a:ea typeface="幼圆" pitchFamily="49" charset="-122"/>
              </a:rPr>
              <a:t>（万元）</a:t>
            </a:r>
          </a:p>
        </p:txBody>
      </p:sp>
      <p:sp>
        <p:nvSpPr>
          <p:cNvPr id="50181" name="AutoShape 5">
            <a:extLst>
              <a:ext uri="{FF2B5EF4-FFF2-40B4-BE49-F238E27FC236}">
                <a16:creationId xmlns:a16="http://schemas.microsoft.com/office/drawing/2014/main" id="{6B7BBFFC-DE56-820A-DBA2-1CEA292B11AA}"/>
              </a:ext>
            </a:extLst>
          </p:cNvPr>
          <p:cNvSpPr>
            <a:spLocks noChangeArrowheads="1"/>
          </p:cNvSpPr>
          <p:nvPr/>
        </p:nvSpPr>
        <p:spPr bwMode="auto">
          <a:xfrm>
            <a:off x="3792539" y="2066925"/>
            <a:ext cx="5832475" cy="1074738"/>
          </a:xfrm>
          <a:prstGeom prst="wedgeRoundRectCallout">
            <a:avLst>
              <a:gd name="adj1" fmla="val -45074"/>
              <a:gd name="adj2" fmla="val -102731"/>
              <a:gd name="adj3" fmla="val 16667"/>
            </a:avLst>
          </a:pr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15000"/>
              </a:lnSpc>
              <a:spcAft>
                <a:spcPct val="0"/>
              </a:spcAft>
              <a:buClrTx/>
              <a:buSzTx/>
              <a:buNone/>
            </a:pPr>
            <a:r>
              <a:rPr lang="zh-CN" altLang="en-US" sz="2000" dirty="0">
                <a:solidFill>
                  <a:srgbClr val="000000"/>
                </a:solidFill>
              </a:rPr>
              <a:t>是指将一种具有多种用途的有限（或稀缺）资源置于特定用途时所放弃的</a:t>
            </a:r>
            <a:r>
              <a:rPr lang="zh-CN" altLang="en-US" sz="2000" b="1" dirty="0">
                <a:solidFill>
                  <a:srgbClr val="7030A0"/>
                </a:solidFill>
              </a:rPr>
              <a:t>最高收益</a:t>
            </a:r>
            <a:r>
              <a:rPr kumimoji="0" lang="zh-CN" altLang="en-US" sz="2000" b="1" dirty="0">
                <a:ea typeface="华文楷体" panose="02010600040101010101" pitchFamily="2" charset="-122"/>
              </a:rPr>
              <a:t>。</a:t>
            </a:r>
          </a:p>
        </p:txBody>
      </p:sp>
      <p:sp>
        <p:nvSpPr>
          <p:cNvPr id="50182" name="Oval 6">
            <a:extLst>
              <a:ext uri="{FF2B5EF4-FFF2-40B4-BE49-F238E27FC236}">
                <a16:creationId xmlns:a16="http://schemas.microsoft.com/office/drawing/2014/main" id="{D6D20811-0E77-09AC-508D-3C113ADEE823}"/>
              </a:ext>
            </a:extLst>
          </p:cNvPr>
          <p:cNvSpPr>
            <a:spLocks noChangeArrowheads="1"/>
          </p:cNvSpPr>
          <p:nvPr/>
        </p:nvSpPr>
        <p:spPr bwMode="auto">
          <a:xfrm>
            <a:off x="2566989" y="1168282"/>
            <a:ext cx="1800225" cy="519351"/>
          </a:xfrm>
          <a:prstGeom prst="ellipse">
            <a:avLst/>
          </a:prstGeom>
          <a:noFill/>
          <a:ln w="28575" algn="ctr">
            <a:solidFill>
              <a:srgbClr val="66CCFF"/>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endParaRPr lang="zh-CN" altLang="zh-CN" sz="2400">
              <a:solidFill>
                <a:srgbClr val="000000"/>
              </a:solidFill>
              <a:ea typeface="华文楷体" panose="02010600040101010101" pitchFamily="2"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nodeType="afterEffect">
                                  <p:stCondLst>
                                    <p:cond delay="1000"/>
                                  </p:stCondLst>
                                  <p:childTnLst>
                                    <p:set>
                                      <p:cBhvr>
                                        <p:cTn id="6" dur="1" fill="hold">
                                          <p:stCondLst>
                                            <p:cond delay="0"/>
                                          </p:stCondLst>
                                        </p:cTn>
                                        <p:tgtEl>
                                          <p:spTgt spid="50182"/>
                                        </p:tgtEl>
                                        <p:attrNameLst>
                                          <p:attrName>style.visibility</p:attrName>
                                        </p:attrNameLst>
                                      </p:cBhvr>
                                      <p:to>
                                        <p:strVal val="visible"/>
                                      </p:to>
                                    </p:set>
                                    <p:animEffect transition="in" filter="wedge">
                                      <p:cBhvr>
                                        <p:cTn id="7" dur="500"/>
                                        <p:tgtEl>
                                          <p:spTgt spid="50182"/>
                                        </p:tgtEl>
                                      </p:cBhvr>
                                    </p:animEffect>
                                  </p:childTnLst>
                                </p:cTn>
                              </p:par>
                            </p:childTnLst>
                          </p:cTn>
                        </p:par>
                        <p:par>
                          <p:cTn id="8" fill="hold" nodeType="afterGroup">
                            <p:stCondLst>
                              <p:cond delay="1500"/>
                            </p:stCondLst>
                            <p:childTnLst>
                              <p:par>
                                <p:cTn id="9" presetID="22" presetClass="entr" presetSubtype="4" fill="hold" nodeType="afterEffect">
                                  <p:stCondLst>
                                    <p:cond delay="1000"/>
                                  </p:stCondLst>
                                  <p:childTnLst>
                                    <p:set>
                                      <p:cBhvr>
                                        <p:cTn id="10" dur="1" fill="hold">
                                          <p:stCondLst>
                                            <p:cond delay="0"/>
                                          </p:stCondLst>
                                        </p:cTn>
                                        <p:tgtEl>
                                          <p:spTgt spid="50181"/>
                                        </p:tgtEl>
                                        <p:attrNameLst>
                                          <p:attrName>style.visibility</p:attrName>
                                        </p:attrNameLst>
                                      </p:cBhvr>
                                      <p:to>
                                        <p:strVal val="visible"/>
                                      </p:to>
                                    </p:set>
                                    <p:animEffect transition="in" filter="wipe(down)">
                                      <p:cBhvr>
                                        <p:cTn id="11" dur="500"/>
                                        <p:tgtEl>
                                          <p:spTgt spid="5018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nodeType="clickEffect">
                                  <p:stCondLst>
                                    <p:cond delay="0"/>
                                  </p:stCondLst>
                                  <p:childTnLst>
                                    <p:set>
                                      <p:cBhvr>
                                        <p:cTn id="15" dur="1" fill="hold">
                                          <p:stCondLst>
                                            <p:cond delay="0"/>
                                          </p:stCondLst>
                                        </p:cTn>
                                        <p:tgtEl>
                                          <p:spTgt spid="50180">
                                            <p:txEl>
                                              <p:pRg st="0" end="0"/>
                                            </p:txEl>
                                          </p:spTgt>
                                        </p:tgtEl>
                                        <p:attrNameLst>
                                          <p:attrName>style.visibility</p:attrName>
                                        </p:attrNameLst>
                                      </p:cBhvr>
                                      <p:to>
                                        <p:strVal val="visible"/>
                                      </p:to>
                                    </p:set>
                                    <p:anim calcmode="lin" valueType="num">
                                      <p:cBhvr additive="base">
                                        <p:cTn id="16" dur="1000" fill="hold"/>
                                        <p:tgtEl>
                                          <p:spTgt spid="50180">
                                            <p:txEl>
                                              <p:pRg st="0" end="0"/>
                                            </p:txEl>
                                          </p:spTgt>
                                        </p:tgtEl>
                                        <p:attrNameLst>
                                          <p:attrName>ppt_x</p:attrName>
                                        </p:attrNameLst>
                                      </p:cBhvr>
                                      <p:tavLst>
                                        <p:tav tm="0">
                                          <p:val>
                                            <p:strVal val="0-#ppt_w/2"/>
                                          </p:val>
                                        </p:tav>
                                        <p:tav tm="100000">
                                          <p:val>
                                            <p:strVal val="#ppt_x"/>
                                          </p:val>
                                        </p:tav>
                                      </p:tavLst>
                                    </p:anim>
                                    <p:anim calcmode="lin" valueType="num">
                                      <p:cBhvr additive="base">
                                        <p:cTn id="17" dur="1000" fill="hold"/>
                                        <p:tgtEl>
                                          <p:spTgt spid="5018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build="p"/>
      <p:bldP spid="50181" grpId="0" animBg="1"/>
      <p:bldP spid="5018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a:extLst>
              <a:ext uri="{FF2B5EF4-FFF2-40B4-BE49-F238E27FC236}">
                <a16:creationId xmlns:a16="http://schemas.microsoft.com/office/drawing/2014/main" id="{3304F1F0-753A-F18E-392F-2608B4B92B8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3E1AC78A-9D19-E249-A52E-3FE199600D17}"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29</a:t>
            </a:fld>
            <a:endParaRPr kumimoji="0" lang="en-US" altLang="zh-CN" sz="1000">
              <a:solidFill>
                <a:srgbClr val="808080"/>
              </a:solidFill>
              <a:ea typeface="华文行楷" panose="02010800040101010101" pitchFamily="2" charset="-122"/>
            </a:endParaRPr>
          </a:p>
        </p:txBody>
      </p:sp>
      <p:sp>
        <p:nvSpPr>
          <p:cNvPr id="19459" name="Rectangle 2">
            <a:extLst>
              <a:ext uri="{FF2B5EF4-FFF2-40B4-BE49-F238E27FC236}">
                <a16:creationId xmlns:a16="http://schemas.microsoft.com/office/drawing/2014/main" id="{4ADA589B-E77D-50B2-63BE-4A23040A3C12}"/>
              </a:ext>
            </a:extLst>
          </p:cNvPr>
          <p:cNvSpPr>
            <a:spLocks noGrp="1" noChangeArrowheads="1"/>
          </p:cNvSpPr>
          <p:nvPr>
            <p:ph type="title"/>
          </p:nvPr>
        </p:nvSpPr>
        <p:spPr/>
        <p:txBody>
          <a:bodyPr/>
          <a:lstStyle/>
          <a:p>
            <a:pPr eaLnBrk="1" hangingPunct="1"/>
            <a:r>
              <a:rPr kumimoji="0" lang="zh-CN" altLang="en-US"/>
              <a:t>技术经济学基本原理</a:t>
            </a:r>
          </a:p>
        </p:txBody>
      </p:sp>
      <p:sp>
        <p:nvSpPr>
          <p:cNvPr id="19460" name="Rectangle 3">
            <a:extLst>
              <a:ext uri="{FF2B5EF4-FFF2-40B4-BE49-F238E27FC236}">
                <a16:creationId xmlns:a16="http://schemas.microsoft.com/office/drawing/2014/main" id="{0CB0D8B9-D029-8295-55B9-5487EFF8E575}"/>
              </a:ext>
            </a:extLst>
          </p:cNvPr>
          <p:cNvSpPr>
            <a:spLocks noGrp="1" noChangeArrowheads="1"/>
          </p:cNvSpPr>
          <p:nvPr>
            <p:ph type="body" idx="1"/>
          </p:nvPr>
        </p:nvSpPr>
        <p:spPr>
          <a:xfrm>
            <a:off x="2279650" y="1125538"/>
            <a:ext cx="7920038" cy="2303462"/>
          </a:xfrm>
        </p:spPr>
        <p:txBody>
          <a:bodyPr/>
          <a:lstStyle/>
          <a:p>
            <a:pPr marL="0" indent="0" eaLnBrk="1" hangingPunct="1">
              <a:buNone/>
            </a:pPr>
            <a:r>
              <a:rPr lang="zh-CN" altLang="en-US" dirty="0"/>
              <a:t>案例：“净赚”多少？</a:t>
            </a:r>
          </a:p>
          <a:p>
            <a:pPr lvl="1" indent="0" algn="just" eaLnBrk="1" hangingPunct="1">
              <a:spcBef>
                <a:spcPct val="0"/>
              </a:spcBef>
              <a:buNone/>
            </a:pPr>
            <a:r>
              <a:rPr lang="zh-CN" altLang="en-US" dirty="0"/>
              <a:t>一位刚刚获得</a:t>
            </a:r>
            <a:r>
              <a:rPr lang="en-US" altLang="zh-CN" dirty="0"/>
              <a:t>MBA</a:t>
            </a:r>
            <a:r>
              <a:rPr lang="zh-CN" altLang="en-US" dirty="0"/>
              <a:t>的</a:t>
            </a:r>
            <a:r>
              <a:rPr lang="en-US" altLang="zh-CN" dirty="0"/>
              <a:t>A</a:t>
            </a:r>
            <a:r>
              <a:rPr lang="zh-CN" altLang="en-US" dirty="0"/>
              <a:t>先生，如果投资</a:t>
            </a:r>
            <a:r>
              <a:rPr lang="en-US" altLang="zh-CN" dirty="0"/>
              <a:t>200</a:t>
            </a:r>
            <a:r>
              <a:rPr lang="zh-CN" altLang="en-US" dirty="0"/>
              <a:t>万（当前市场利率</a:t>
            </a:r>
            <a:r>
              <a:rPr lang="en-US" altLang="zh-CN" dirty="0"/>
              <a:t>10</a:t>
            </a:r>
            <a:r>
              <a:rPr lang="zh-CN" altLang="en-US" dirty="0"/>
              <a:t>％）开设一家企业，预计年销售额</a:t>
            </a:r>
            <a:r>
              <a:rPr lang="en-US" altLang="zh-CN" dirty="0"/>
              <a:t>800</a:t>
            </a:r>
            <a:r>
              <a:rPr lang="zh-CN" altLang="en-US" dirty="0"/>
              <a:t>万，会计成本</a:t>
            </a:r>
            <a:r>
              <a:rPr lang="en-US" altLang="zh-CN" dirty="0"/>
              <a:t>690</a:t>
            </a:r>
            <a:r>
              <a:rPr lang="zh-CN" altLang="en-US" dirty="0"/>
              <a:t>万；如果受雇，其年薪为</a:t>
            </a:r>
            <a:r>
              <a:rPr lang="en-US" altLang="zh-CN" dirty="0"/>
              <a:t>100</a:t>
            </a:r>
            <a:r>
              <a:rPr lang="zh-CN" altLang="en-US" dirty="0"/>
              <a:t>万。问：</a:t>
            </a:r>
            <a:r>
              <a:rPr lang="en-US" altLang="zh-CN" dirty="0"/>
              <a:t>A</a:t>
            </a:r>
            <a:r>
              <a:rPr lang="zh-CN" altLang="en-US" dirty="0"/>
              <a:t>先生自己开公司</a:t>
            </a:r>
            <a:r>
              <a:rPr lang="zh-CN" altLang="en-US" dirty="0">
                <a:latin typeface="华文楷体" panose="02010600040101010101" pitchFamily="2" charset="-122"/>
              </a:rPr>
              <a:t>“</a:t>
            </a:r>
            <a:r>
              <a:rPr lang="zh-CN" altLang="en-US" dirty="0"/>
              <a:t>净赚</a:t>
            </a:r>
            <a:r>
              <a:rPr lang="zh-CN" altLang="en-US" dirty="0">
                <a:latin typeface="华文楷体" panose="02010600040101010101" pitchFamily="2" charset="-122"/>
              </a:rPr>
              <a:t>”</a:t>
            </a:r>
            <a:r>
              <a:rPr lang="zh-CN" altLang="en-US" dirty="0"/>
              <a:t>多少？</a:t>
            </a:r>
            <a:endParaRPr lang="zh-CN" altLang="en-US" sz="2000" dirty="0"/>
          </a:p>
        </p:txBody>
      </p:sp>
      <p:sp>
        <p:nvSpPr>
          <p:cNvPr id="51205" name="Rectangle 5">
            <a:extLst>
              <a:ext uri="{FF2B5EF4-FFF2-40B4-BE49-F238E27FC236}">
                <a16:creationId xmlns:a16="http://schemas.microsoft.com/office/drawing/2014/main" id="{F6F6AFAF-67A4-3ED6-8160-A9DB38F7A4EB}"/>
              </a:ext>
            </a:extLst>
          </p:cNvPr>
          <p:cNvSpPr>
            <a:spLocks noChangeArrowheads="1"/>
          </p:cNvSpPr>
          <p:nvPr/>
        </p:nvSpPr>
        <p:spPr bwMode="auto">
          <a:xfrm>
            <a:off x="2381251" y="3348039"/>
            <a:ext cx="77755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spcBef>
                <a:spcPct val="0"/>
              </a:spcBef>
              <a:spcAft>
                <a:spcPct val="0"/>
              </a:spcAft>
              <a:buClrTx/>
              <a:buSzTx/>
              <a:buNone/>
            </a:pPr>
            <a:r>
              <a:rPr lang="en-US" altLang="zh-CN" sz="2400" dirty="0"/>
              <a:t>A</a:t>
            </a:r>
            <a:r>
              <a:rPr lang="zh-CN" altLang="en-US" sz="2400" dirty="0"/>
              <a:t>先生自己开公司“净赚”</a:t>
            </a:r>
            <a:r>
              <a:rPr lang="en-US" altLang="zh-CN" sz="2400" dirty="0"/>
              <a:t>— </a:t>
            </a:r>
            <a:r>
              <a:rPr lang="en-US" altLang="zh-CN" sz="2400" dirty="0">
                <a:solidFill>
                  <a:srgbClr val="91AFBF"/>
                </a:solidFill>
              </a:rPr>
              <a:t>-10</a:t>
            </a:r>
            <a:r>
              <a:rPr lang="zh-CN" altLang="en-US" sz="2400" dirty="0">
                <a:solidFill>
                  <a:srgbClr val="91AFBF"/>
                </a:solidFill>
              </a:rPr>
              <a:t>万</a:t>
            </a:r>
            <a:r>
              <a:rPr lang="zh-CN" altLang="en-US" sz="2400" dirty="0"/>
              <a:t>！因为</a:t>
            </a:r>
            <a:r>
              <a:rPr lang="en-US" altLang="zh-CN" sz="2400" dirty="0"/>
              <a:t>A</a:t>
            </a:r>
            <a:r>
              <a:rPr lang="zh-CN" altLang="en-US" sz="2400" dirty="0"/>
              <a:t>先生自己开公司，可以赚</a:t>
            </a:r>
            <a:r>
              <a:rPr lang="en-US" altLang="zh-CN" sz="2400" dirty="0"/>
              <a:t>110</a:t>
            </a:r>
            <a:r>
              <a:rPr lang="zh-CN" altLang="en-US" sz="2400" dirty="0"/>
              <a:t>万，但机会成本是</a:t>
            </a:r>
            <a:r>
              <a:rPr lang="en-US" altLang="zh-CN" sz="2400" dirty="0"/>
              <a:t>120</a:t>
            </a:r>
            <a:r>
              <a:rPr lang="zh-CN" altLang="en-US" sz="2400" dirty="0"/>
              <a:t>万！其中工资收入</a:t>
            </a:r>
            <a:r>
              <a:rPr lang="en-US" altLang="zh-CN" sz="2400" dirty="0"/>
              <a:t>100</a:t>
            </a:r>
            <a:r>
              <a:rPr lang="zh-CN" altLang="en-US" sz="2400" dirty="0"/>
              <a:t>万，</a:t>
            </a:r>
            <a:r>
              <a:rPr lang="en-US" altLang="zh-CN" sz="2400" dirty="0"/>
              <a:t>200</a:t>
            </a:r>
            <a:r>
              <a:rPr lang="zh-CN" altLang="en-US" sz="2400" dirty="0"/>
              <a:t>万银行利息收入</a:t>
            </a:r>
            <a:r>
              <a:rPr lang="en-US" altLang="zh-CN" sz="2400" dirty="0"/>
              <a:t>20</a:t>
            </a:r>
            <a:r>
              <a:rPr lang="zh-CN" altLang="en-US" sz="2400" dirty="0"/>
              <a:t>万！合计</a:t>
            </a:r>
            <a:r>
              <a:rPr lang="en-US" altLang="zh-CN" sz="2400" dirty="0"/>
              <a:t>120</a:t>
            </a:r>
            <a:r>
              <a:rPr lang="zh-CN" altLang="en-US" sz="2400" dirty="0"/>
              <a:t>万。选择了自己开公司，就放弃了自己受雇的工资和</a:t>
            </a:r>
            <a:r>
              <a:rPr lang="en-US" altLang="zh-CN" sz="2400" dirty="0"/>
              <a:t>200</a:t>
            </a:r>
            <a:r>
              <a:rPr lang="zh-CN" altLang="en-US" sz="2400" dirty="0"/>
              <a:t>银行存款利息；放弃的就是机会成本。</a:t>
            </a:r>
          </a:p>
        </p:txBody>
      </p:sp>
      <p:sp>
        <p:nvSpPr>
          <p:cNvPr id="6" name="Rectangle 5">
            <a:extLst>
              <a:ext uri="{FF2B5EF4-FFF2-40B4-BE49-F238E27FC236}">
                <a16:creationId xmlns:a16="http://schemas.microsoft.com/office/drawing/2014/main" id="{AA338C38-2A4F-873B-544F-4F6223C05C56}"/>
              </a:ext>
            </a:extLst>
          </p:cNvPr>
          <p:cNvSpPr>
            <a:spLocks noChangeArrowheads="1"/>
          </p:cNvSpPr>
          <p:nvPr/>
        </p:nvSpPr>
        <p:spPr bwMode="auto">
          <a:xfrm>
            <a:off x="2309814" y="5429251"/>
            <a:ext cx="77755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just" fontAlgn="base">
              <a:spcBef>
                <a:spcPct val="0"/>
              </a:spcBef>
              <a:spcAft>
                <a:spcPct val="0"/>
              </a:spcAft>
              <a:buClrTx/>
              <a:buSzTx/>
              <a:buNone/>
            </a:pPr>
            <a:r>
              <a:rPr lang="zh-CN" altLang="en-US" sz="2400"/>
              <a:t>买房与创业的故事：</a:t>
            </a:r>
            <a:r>
              <a:rPr kumimoji="0" lang="zh-CN" altLang="en-US" sz="2000" b="1">
                <a:solidFill>
                  <a:srgbClr val="000000"/>
                </a:solidFill>
                <a:latin typeface="Tahoma" panose="020B0604030504040204" pitchFamily="34" charset="0"/>
                <a:ea typeface="宋体" panose="02010600030101010101" pitchFamily="2" charset="-122"/>
              </a:rPr>
              <a:t>一个深圳商人</a:t>
            </a:r>
            <a:r>
              <a:rPr kumimoji="0" lang="en-US" altLang="zh-CN" sz="2000" b="1">
                <a:solidFill>
                  <a:srgbClr val="000000"/>
                </a:solidFill>
                <a:latin typeface="Tahoma" panose="020B0604030504040204" pitchFamily="34" charset="0"/>
                <a:ea typeface="宋体" panose="02010600030101010101" pitchFamily="2" charset="-122"/>
              </a:rPr>
              <a:t>10</a:t>
            </a:r>
            <a:r>
              <a:rPr kumimoji="0" lang="zh-CN" altLang="en-US" sz="2000" b="1">
                <a:solidFill>
                  <a:srgbClr val="000000"/>
                </a:solidFill>
                <a:latin typeface="Tahoma" panose="020B0604030504040204" pitchFamily="34" charset="0"/>
                <a:ea typeface="宋体" panose="02010600030101010101" pitchFamily="2" charset="-122"/>
              </a:rPr>
              <a:t>年前卖房创业，经过</a:t>
            </a:r>
            <a:r>
              <a:rPr kumimoji="0" lang="en-US" altLang="zh-CN" sz="2000" b="1">
                <a:solidFill>
                  <a:srgbClr val="000000"/>
                </a:solidFill>
                <a:latin typeface="Tahoma" panose="020B0604030504040204" pitchFamily="34" charset="0"/>
                <a:ea typeface="宋体" panose="02010600030101010101" pitchFamily="2" charset="-122"/>
              </a:rPr>
              <a:t>10</a:t>
            </a:r>
            <a:r>
              <a:rPr kumimoji="0" lang="zh-CN" altLang="en-US" sz="2000" b="1">
                <a:solidFill>
                  <a:srgbClr val="000000"/>
                </a:solidFill>
                <a:latin typeface="Tahoma" panose="020B0604030504040204" pitchFamily="34" charset="0"/>
                <a:ea typeface="宋体" panose="02010600030101010101" pitchFamily="2" charset="-122"/>
              </a:rPr>
              <a:t>年的艰辛奋斗，又用赚来的钱把当年卖掉的房子买了回来</a:t>
            </a:r>
            <a:endParaRPr lang="en-US" altLang="zh-CN" sz="2000" b="1">
              <a:solidFill>
                <a:srgbClr val="FF0000"/>
              </a:solidFill>
            </a:endParaRPr>
          </a:p>
          <a:p>
            <a:pPr algn="just" fontAlgn="base">
              <a:spcBef>
                <a:spcPct val="0"/>
              </a:spcBef>
              <a:spcAft>
                <a:spcPct val="0"/>
              </a:spcAft>
              <a:buClrTx/>
              <a:buSzTx/>
              <a:buNone/>
            </a:pPr>
            <a:r>
              <a:rPr kumimoji="0" lang="zh-CN" altLang="en-US" sz="2000" b="1">
                <a:solidFill>
                  <a:srgbClr val="000000"/>
                </a:solidFill>
                <a:latin typeface="Tahoma" panose="020B0604030504040204" pitchFamily="34" charset="0"/>
                <a:ea typeface="宋体" panose="02010600030101010101" pitchFamily="2" charset="-122"/>
              </a:rPr>
              <a:t>人民日报：失去奋斗 房产再多我们也将无家可归</a:t>
            </a:r>
            <a:endParaRPr lang="zh-CN" altLang="en-US" sz="2800">
              <a:solidFill>
                <a:srgbClr val="FF0000"/>
              </a:solidFill>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wipe(up)">
                                      <p:cBhvr>
                                        <p:cTn id="7" dur="500"/>
                                        <p:tgtEl>
                                          <p:spTgt spid="51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王树国校长最新演讲】新技术革命背景下的变革与发展.mp4">
            <a:hlinkClick r:id="" action="ppaction://media"/>
            <a:extLst>
              <a:ext uri="{FF2B5EF4-FFF2-40B4-BE49-F238E27FC236}">
                <a16:creationId xmlns:a16="http://schemas.microsoft.com/office/drawing/2014/main" id="{AE608C1C-2CFE-EF94-EA8C-975C8F6CC4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143000"/>
            <a:ext cx="8128000" cy="4572000"/>
          </a:xfrm>
          <a:prstGeom prst="rect">
            <a:avLst/>
          </a:prstGeom>
        </p:spPr>
      </p:pic>
    </p:spTree>
    <p:extLst>
      <p:ext uri="{BB962C8B-B14F-4D97-AF65-F5344CB8AC3E}">
        <p14:creationId xmlns:p14="http://schemas.microsoft.com/office/powerpoint/2010/main" val="1618693505"/>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74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1212">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a:extLst>
              <a:ext uri="{FF2B5EF4-FFF2-40B4-BE49-F238E27FC236}">
                <a16:creationId xmlns:a16="http://schemas.microsoft.com/office/drawing/2014/main" id="{D17E4041-2848-B6FA-F562-FB5B938AED8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40E82126-7616-4B41-9B60-08BB4CFBF2E5}"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30</a:t>
            </a:fld>
            <a:endParaRPr kumimoji="0" lang="en-US" altLang="zh-CN" sz="1000">
              <a:solidFill>
                <a:srgbClr val="808080"/>
              </a:solidFill>
              <a:ea typeface="华文行楷" panose="02010800040101010101" pitchFamily="2" charset="-122"/>
            </a:endParaRPr>
          </a:p>
        </p:txBody>
      </p:sp>
      <p:sp>
        <p:nvSpPr>
          <p:cNvPr id="20483" name="Rectangle 2">
            <a:extLst>
              <a:ext uri="{FF2B5EF4-FFF2-40B4-BE49-F238E27FC236}">
                <a16:creationId xmlns:a16="http://schemas.microsoft.com/office/drawing/2014/main" id="{ABEBB7CE-7451-23D0-7CEE-DF3B379F0750}"/>
              </a:ext>
            </a:extLst>
          </p:cNvPr>
          <p:cNvSpPr>
            <a:spLocks noGrp="1" noChangeArrowheads="1"/>
          </p:cNvSpPr>
          <p:nvPr>
            <p:ph type="title"/>
          </p:nvPr>
        </p:nvSpPr>
        <p:spPr/>
        <p:txBody>
          <a:bodyPr/>
          <a:lstStyle/>
          <a:p>
            <a:pPr eaLnBrk="1" hangingPunct="1"/>
            <a:r>
              <a:rPr kumimoji="0" lang="zh-CN" altLang="en-US"/>
              <a:t>技术经济学基本原理</a:t>
            </a:r>
          </a:p>
        </p:txBody>
      </p:sp>
      <p:sp>
        <p:nvSpPr>
          <p:cNvPr id="20484" name="Rectangle 3">
            <a:extLst>
              <a:ext uri="{FF2B5EF4-FFF2-40B4-BE49-F238E27FC236}">
                <a16:creationId xmlns:a16="http://schemas.microsoft.com/office/drawing/2014/main" id="{98166770-1832-4566-1174-110F581D09F1}"/>
              </a:ext>
            </a:extLst>
          </p:cNvPr>
          <p:cNvSpPr>
            <a:spLocks noGrp="1" noChangeArrowheads="1"/>
          </p:cNvSpPr>
          <p:nvPr>
            <p:ph type="body" idx="1"/>
          </p:nvPr>
        </p:nvSpPr>
        <p:spPr/>
        <p:txBody>
          <a:bodyPr/>
          <a:lstStyle/>
          <a:p>
            <a:pPr marL="0" indent="0" eaLnBrk="1" hangingPunct="1">
              <a:buNone/>
            </a:pPr>
            <a:r>
              <a:rPr lang="en-US" altLang="en-US"/>
              <a:t>2. 经济效果原理</a:t>
            </a:r>
            <a:endParaRPr lang="zh-CN" altLang="en-US"/>
          </a:p>
        </p:txBody>
      </p:sp>
      <p:sp>
        <p:nvSpPr>
          <p:cNvPr id="67590" name="Oval 6">
            <a:extLst>
              <a:ext uri="{FF2B5EF4-FFF2-40B4-BE49-F238E27FC236}">
                <a16:creationId xmlns:a16="http://schemas.microsoft.com/office/drawing/2014/main" id="{D4E99C5A-B0F7-C2A9-7E2B-B22FD98C71A3}"/>
              </a:ext>
            </a:extLst>
          </p:cNvPr>
          <p:cNvSpPr>
            <a:spLocks noChangeArrowheads="1"/>
          </p:cNvSpPr>
          <p:nvPr/>
        </p:nvSpPr>
        <p:spPr bwMode="auto">
          <a:xfrm>
            <a:off x="2640014" y="1168282"/>
            <a:ext cx="1800225" cy="519351"/>
          </a:xfrm>
          <a:prstGeom prst="ellipse">
            <a:avLst/>
          </a:prstGeom>
          <a:noFill/>
          <a:ln w="28575" algn="ctr">
            <a:solidFill>
              <a:srgbClr val="66CCFF"/>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endParaRPr lang="zh-CN" altLang="zh-CN" sz="2400">
              <a:solidFill>
                <a:srgbClr val="000000"/>
              </a:solidFill>
              <a:ea typeface="华文楷体" panose="02010600040101010101" pitchFamily="2" charset="-122"/>
            </a:endParaRPr>
          </a:p>
        </p:txBody>
      </p:sp>
      <p:grpSp>
        <p:nvGrpSpPr>
          <p:cNvPr id="2" name="Group 7">
            <a:extLst>
              <a:ext uri="{FF2B5EF4-FFF2-40B4-BE49-F238E27FC236}">
                <a16:creationId xmlns:a16="http://schemas.microsoft.com/office/drawing/2014/main" id="{34E821A6-D9B1-8931-6AC7-31E67B0A225B}"/>
              </a:ext>
            </a:extLst>
          </p:cNvPr>
          <p:cNvGrpSpPr>
            <a:grpSpLocks/>
          </p:cNvGrpSpPr>
          <p:nvPr/>
        </p:nvGrpSpPr>
        <p:grpSpPr bwMode="auto">
          <a:xfrm>
            <a:off x="3613150" y="3951288"/>
            <a:ext cx="3778994" cy="569912"/>
            <a:chOff x="1474" y="1735"/>
            <a:chExt cx="3129" cy="523"/>
          </a:xfrm>
        </p:grpSpPr>
        <p:sp>
          <p:nvSpPr>
            <p:cNvPr id="20497" name="Rectangle 8">
              <a:extLst>
                <a:ext uri="{FF2B5EF4-FFF2-40B4-BE49-F238E27FC236}">
                  <a16:creationId xmlns:a16="http://schemas.microsoft.com/office/drawing/2014/main" id="{149F8312-D8E1-E0C9-C3ED-9E8C5323BABA}"/>
                </a:ext>
              </a:extLst>
            </p:cNvPr>
            <p:cNvSpPr>
              <a:spLocks noChangeArrowheads="1"/>
            </p:cNvSpPr>
            <p:nvPr/>
          </p:nvSpPr>
          <p:spPr bwMode="auto">
            <a:xfrm>
              <a:off x="1474" y="1752"/>
              <a:ext cx="3129" cy="498"/>
            </a:xfrm>
            <a:prstGeom prst="rect">
              <a:avLst/>
            </a:prstGeom>
            <a:gradFill rotWithShape="1">
              <a:gsLst>
                <a:gs pos="0">
                  <a:srgbClr val="D1F4FB"/>
                </a:gs>
                <a:gs pos="100000">
                  <a:srgbClr val="96ADB8"/>
                </a:gs>
              </a:gsLst>
              <a:lin ang="18900000" scaled="1"/>
            </a:gra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pPr>
              <a:endParaRPr kumimoji="1" lang="zh-CN" altLang="zh-CN" sz="2400" b="1">
                <a:solidFill>
                  <a:srgbClr val="000000"/>
                </a:solidFill>
                <a:latin typeface="Times New Roman" panose="02020603050405020304" pitchFamily="18" charset="0"/>
                <a:ea typeface="幼圆" pitchFamily="49" charset="-122"/>
              </a:endParaRPr>
            </a:p>
          </p:txBody>
        </p:sp>
        <p:graphicFrame>
          <p:nvGraphicFramePr>
            <p:cNvPr id="20498" name="Object 9">
              <a:extLst>
                <a:ext uri="{FF2B5EF4-FFF2-40B4-BE49-F238E27FC236}">
                  <a16:creationId xmlns:a16="http://schemas.microsoft.com/office/drawing/2014/main" id="{F6F41442-9147-9A84-691B-E34060F8F743}"/>
                </a:ext>
              </a:extLst>
            </p:cNvPr>
            <p:cNvGraphicFramePr>
              <a:graphicFrameLocks noChangeAspect="1"/>
            </p:cNvGraphicFramePr>
            <p:nvPr/>
          </p:nvGraphicFramePr>
          <p:xfrm>
            <a:off x="1948" y="1735"/>
            <a:ext cx="2137" cy="523"/>
          </p:xfrm>
          <a:graphic>
            <a:graphicData uri="http://schemas.openxmlformats.org/presentationml/2006/ole">
              <mc:AlternateContent xmlns:mc="http://schemas.openxmlformats.org/markup-compatibility/2006">
                <mc:Choice xmlns:v="urn:schemas-microsoft-com:vml" Requires="v">
                  <p:oleObj name="公式" r:id="rId2" imgW="36283900" imgH="9944100" progId="Equation.3">
                    <p:embed/>
                  </p:oleObj>
                </mc:Choice>
                <mc:Fallback>
                  <p:oleObj name="公式" r:id="rId2" imgW="36283900" imgH="9944100" progId="Equation.3">
                    <p:embed/>
                    <p:pic>
                      <p:nvPicPr>
                        <p:cNvPr id="20498" name="Object 9">
                          <a:extLst>
                            <a:ext uri="{FF2B5EF4-FFF2-40B4-BE49-F238E27FC236}">
                              <a16:creationId xmlns:a16="http://schemas.microsoft.com/office/drawing/2014/main" id="{F6F41442-9147-9A84-691B-E34060F8F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 y="1735"/>
                          <a:ext cx="2137" cy="523"/>
                        </a:xfrm>
                        <a:prstGeom prst="rect">
                          <a:avLst/>
                        </a:prstGeom>
                        <a:noFill/>
                        <a:ln>
                          <a:noFill/>
                        </a:ln>
                        <a:extLst>
                          <a:ext uri="{909E8E84-426E-40DD-AFC4-6F175D3DCCD1}">
                            <a14:hiddenFill xmlns:a14="http://schemas.microsoft.com/office/drawing/2010/main">
                              <a:gradFill rotWithShape="1">
                                <a:gsLst>
                                  <a:gs pos="0">
                                    <a:srgbClr val="CCFFCC">
                                      <a:alpha val="49001"/>
                                    </a:srgbClr>
                                  </a:gs>
                                  <a:gs pos="100000">
                                    <a:srgbClr val="D9FFD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7594" name="Rectangle 10">
            <a:extLst>
              <a:ext uri="{FF2B5EF4-FFF2-40B4-BE49-F238E27FC236}">
                <a16:creationId xmlns:a16="http://schemas.microsoft.com/office/drawing/2014/main" id="{236EE73E-0274-685B-A8A1-72CADB3EC939}"/>
              </a:ext>
            </a:extLst>
          </p:cNvPr>
          <p:cNvSpPr>
            <a:spLocks noChangeArrowheads="1"/>
          </p:cNvSpPr>
          <p:nvPr/>
        </p:nvSpPr>
        <p:spPr bwMode="auto">
          <a:xfrm>
            <a:off x="2279650" y="2960688"/>
            <a:ext cx="47035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9pPr>
          </a:lstStyle>
          <a:p>
            <a:pPr fontAlgn="base">
              <a:spcAft>
                <a:spcPct val="0"/>
              </a:spcAft>
              <a:buClr>
                <a:srgbClr val="ECEAAC"/>
              </a:buClr>
              <a:buNone/>
            </a:pPr>
            <a:r>
              <a:rPr lang="zh-CN" altLang="en-US" sz="2000" b="1">
                <a:latin typeface="幼圆" pitchFamily="49" charset="-122"/>
                <a:ea typeface="幼圆" pitchFamily="49" charset="-122"/>
              </a:rPr>
              <a:t>（</a:t>
            </a:r>
            <a:r>
              <a:rPr lang="en-US" altLang="zh-CN" sz="2000" b="1">
                <a:latin typeface="幼圆" pitchFamily="49" charset="-122"/>
                <a:ea typeface="幼圆" pitchFamily="49" charset="-122"/>
              </a:rPr>
              <a:t>1</a:t>
            </a:r>
            <a:r>
              <a:rPr lang="zh-CN" altLang="en-US" sz="2000" b="1">
                <a:latin typeface="幼圆" pitchFamily="49" charset="-122"/>
                <a:ea typeface="幼圆" pitchFamily="49" charset="-122"/>
              </a:rPr>
              <a:t>）当效果与费用及损失为不同量纲时</a:t>
            </a:r>
          </a:p>
        </p:txBody>
      </p:sp>
      <p:sp>
        <p:nvSpPr>
          <p:cNvPr id="67595" name="Text Box 11">
            <a:extLst>
              <a:ext uri="{FF2B5EF4-FFF2-40B4-BE49-F238E27FC236}">
                <a16:creationId xmlns:a16="http://schemas.microsoft.com/office/drawing/2014/main" id="{1821B073-BAE0-B884-D560-A97CAFAF1E7F}"/>
              </a:ext>
            </a:extLst>
          </p:cNvPr>
          <p:cNvSpPr txBox="1">
            <a:spLocks noChangeArrowheads="1"/>
          </p:cNvSpPr>
          <p:nvPr/>
        </p:nvSpPr>
        <p:spPr bwMode="auto">
          <a:xfrm>
            <a:off x="2279650" y="5086350"/>
            <a:ext cx="47035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zh-CN" altLang="en-US" sz="2000" b="1">
                <a:latin typeface="幼圆" pitchFamily="49" charset="-122"/>
                <a:ea typeface="幼圆" pitchFamily="49" charset="-122"/>
              </a:rPr>
              <a:t>（</a:t>
            </a:r>
            <a:r>
              <a:rPr lang="en-US" altLang="zh-CN" sz="2000" b="1">
                <a:latin typeface="幼圆" pitchFamily="49" charset="-122"/>
                <a:ea typeface="幼圆" pitchFamily="49" charset="-122"/>
              </a:rPr>
              <a:t>2</a:t>
            </a:r>
            <a:r>
              <a:rPr lang="zh-CN" altLang="en-US" sz="2000" b="1">
                <a:latin typeface="幼圆" pitchFamily="49" charset="-122"/>
                <a:ea typeface="幼圆" pitchFamily="49" charset="-122"/>
              </a:rPr>
              <a:t>）当效果与费用及损失为相同量纲时</a:t>
            </a:r>
          </a:p>
        </p:txBody>
      </p:sp>
      <p:sp>
        <p:nvSpPr>
          <p:cNvPr id="67596" name="AutoShape 12">
            <a:extLst>
              <a:ext uri="{FF2B5EF4-FFF2-40B4-BE49-F238E27FC236}">
                <a16:creationId xmlns:a16="http://schemas.microsoft.com/office/drawing/2014/main" id="{57D0693A-A240-F2C6-8000-3D4E1EA451C9}"/>
              </a:ext>
            </a:extLst>
          </p:cNvPr>
          <p:cNvSpPr>
            <a:spLocks noChangeArrowheads="1"/>
          </p:cNvSpPr>
          <p:nvPr/>
        </p:nvSpPr>
        <p:spPr bwMode="auto">
          <a:xfrm>
            <a:off x="5159375" y="2205038"/>
            <a:ext cx="5081588" cy="647700"/>
          </a:xfrm>
          <a:prstGeom prst="wedgeRoundRectCallout">
            <a:avLst>
              <a:gd name="adj1" fmla="val -76273"/>
              <a:gd name="adj2" fmla="val -141667"/>
              <a:gd name="adj3" fmla="val 16667"/>
            </a:avLst>
          </a:pr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eaLnBrk="0" fontAlgn="base" hangingPunct="0">
              <a:lnSpc>
                <a:spcPct val="90000"/>
              </a:lnSpc>
              <a:spcBef>
                <a:spcPct val="0"/>
              </a:spcBef>
              <a:spcAft>
                <a:spcPct val="0"/>
              </a:spcAft>
              <a:buClrTx/>
              <a:buSzTx/>
              <a:buNone/>
            </a:pPr>
            <a:r>
              <a:rPr lang="zh-CN" altLang="en-US" sz="2000">
                <a:solidFill>
                  <a:srgbClr val="000000"/>
                </a:solidFill>
              </a:rPr>
              <a:t>人们在使用技术的社会实践中效益与费用及损失的比较</a:t>
            </a:r>
          </a:p>
        </p:txBody>
      </p:sp>
      <p:grpSp>
        <p:nvGrpSpPr>
          <p:cNvPr id="3" name="Group 13">
            <a:extLst>
              <a:ext uri="{FF2B5EF4-FFF2-40B4-BE49-F238E27FC236}">
                <a16:creationId xmlns:a16="http://schemas.microsoft.com/office/drawing/2014/main" id="{6610F6E3-D53C-5C5A-963A-AEB1BF0E27B7}"/>
              </a:ext>
            </a:extLst>
          </p:cNvPr>
          <p:cNvGrpSpPr>
            <a:grpSpLocks/>
          </p:cNvGrpSpPr>
          <p:nvPr/>
        </p:nvGrpSpPr>
        <p:grpSpPr bwMode="auto">
          <a:xfrm>
            <a:off x="3575051" y="5668964"/>
            <a:ext cx="4105275" cy="496887"/>
            <a:chOff x="976" y="3612"/>
            <a:chExt cx="3140" cy="498"/>
          </a:xfrm>
        </p:grpSpPr>
        <p:sp>
          <p:nvSpPr>
            <p:cNvPr id="20495" name="Rectangle 14">
              <a:extLst>
                <a:ext uri="{FF2B5EF4-FFF2-40B4-BE49-F238E27FC236}">
                  <a16:creationId xmlns:a16="http://schemas.microsoft.com/office/drawing/2014/main" id="{6EC94146-B977-DBDA-564A-3C30647D03EA}"/>
                </a:ext>
              </a:extLst>
            </p:cNvPr>
            <p:cNvSpPr>
              <a:spLocks noChangeArrowheads="1"/>
            </p:cNvSpPr>
            <p:nvPr/>
          </p:nvSpPr>
          <p:spPr bwMode="auto">
            <a:xfrm>
              <a:off x="976" y="3612"/>
              <a:ext cx="3129" cy="498"/>
            </a:xfrm>
            <a:prstGeom prst="rect">
              <a:avLst/>
            </a:prstGeom>
            <a:gradFill rotWithShape="1">
              <a:gsLst>
                <a:gs pos="0">
                  <a:srgbClr val="D1F4FB"/>
                </a:gs>
                <a:gs pos="100000">
                  <a:srgbClr val="96ADB8"/>
                </a:gs>
              </a:gsLst>
              <a:lin ang="18900000" scaled="1"/>
            </a:gra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pPr>
              <a:endParaRPr kumimoji="1" lang="zh-CN" altLang="zh-CN" sz="2000" b="1">
                <a:solidFill>
                  <a:srgbClr val="000000"/>
                </a:solidFill>
                <a:latin typeface="幼圆" pitchFamily="49" charset="-122"/>
                <a:ea typeface="幼圆" pitchFamily="49" charset="-122"/>
              </a:endParaRPr>
            </a:p>
          </p:txBody>
        </p:sp>
        <p:sp>
          <p:nvSpPr>
            <p:cNvPr id="20496" name="Rectangle 15">
              <a:extLst>
                <a:ext uri="{FF2B5EF4-FFF2-40B4-BE49-F238E27FC236}">
                  <a16:creationId xmlns:a16="http://schemas.microsoft.com/office/drawing/2014/main" id="{E8BE71A4-BB56-D44E-9118-B7D2AC695FA1}"/>
                </a:ext>
              </a:extLst>
            </p:cNvPr>
            <p:cNvSpPr>
              <a:spLocks noChangeArrowheads="1"/>
            </p:cNvSpPr>
            <p:nvPr/>
          </p:nvSpPr>
          <p:spPr bwMode="auto">
            <a:xfrm>
              <a:off x="1085" y="3677"/>
              <a:ext cx="30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0"/>
                </a:spcAft>
                <a:buClr>
                  <a:srgbClr val="FF3300"/>
                </a:buClr>
                <a:buSzPct val="70000"/>
                <a:buNone/>
              </a:pPr>
              <a:r>
                <a:rPr lang="zh-CN" altLang="en-US" sz="1800" b="1">
                  <a:solidFill>
                    <a:srgbClr val="000000"/>
                  </a:solidFill>
                  <a:latin typeface="幼圆" pitchFamily="49" charset="-122"/>
                  <a:ea typeface="幼圆" pitchFamily="49" charset="-122"/>
                </a:rPr>
                <a:t>经济效果＝效果 －（费用 </a:t>
              </a:r>
              <a:r>
                <a:rPr lang="en-US" altLang="zh-CN" sz="1800" b="1">
                  <a:solidFill>
                    <a:srgbClr val="000000"/>
                  </a:solidFill>
                  <a:latin typeface="幼圆" pitchFamily="49" charset="-122"/>
                  <a:ea typeface="幼圆" pitchFamily="49" charset="-122"/>
                </a:rPr>
                <a:t>+ </a:t>
              </a:r>
              <a:r>
                <a:rPr lang="zh-CN" altLang="en-US" sz="1800" b="1">
                  <a:solidFill>
                    <a:srgbClr val="000000"/>
                  </a:solidFill>
                  <a:latin typeface="幼圆" pitchFamily="49" charset="-122"/>
                  <a:ea typeface="幼圆" pitchFamily="49" charset="-122"/>
                </a:rPr>
                <a:t>损失）</a:t>
              </a:r>
            </a:p>
          </p:txBody>
        </p:sp>
      </p:grpSp>
      <p:sp>
        <p:nvSpPr>
          <p:cNvPr id="67600" name="Oval 16">
            <a:extLst>
              <a:ext uri="{FF2B5EF4-FFF2-40B4-BE49-F238E27FC236}">
                <a16:creationId xmlns:a16="http://schemas.microsoft.com/office/drawing/2014/main" id="{3C1642F3-DCFA-4963-C010-9CDA2AC9C954}"/>
              </a:ext>
            </a:extLst>
          </p:cNvPr>
          <p:cNvSpPr>
            <a:spLocks noChangeArrowheads="1"/>
          </p:cNvSpPr>
          <p:nvPr/>
        </p:nvSpPr>
        <p:spPr bwMode="auto">
          <a:xfrm>
            <a:off x="5629276" y="3882739"/>
            <a:ext cx="650875" cy="389513"/>
          </a:xfrm>
          <a:prstGeom prst="ellipse">
            <a:avLst/>
          </a:prstGeom>
          <a:noFill/>
          <a:ln w="28575" algn="ctr">
            <a:solidFill>
              <a:srgbClr val="66CCFF"/>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67601" name="Oval 17">
            <a:extLst>
              <a:ext uri="{FF2B5EF4-FFF2-40B4-BE49-F238E27FC236}">
                <a16:creationId xmlns:a16="http://schemas.microsoft.com/office/drawing/2014/main" id="{05FF65DD-CC8A-7E4E-9EA8-E463D2894907}"/>
              </a:ext>
            </a:extLst>
          </p:cNvPr>
          <p:cNvSpPr>
            <a:spLocks noChangeArrowheads="1"/>
          </p:cNvSpPr>
          <p:nvPr/>
        </p:nvSpPr>
        <p:spPr bwMode="auto">
          <a:xfrm>
            <a:off x="5986464" y="4208176"/>
            <a:ext cx="650875" cy="389513"/>
          </a:xfrm>
          <a:prstGeom prst="ellipse">
            <a:avLst/>
          </a:prstGeom>
          <a:noFill/>
          <a:ln w="28575" algn="ctr">
            <a:solidFill>
              <a:srgbClr val="66CCFF"/>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67602" name="AutoShape 18">
            <a:extLst>
              <a:ext uri="{FF2B5EF4-FFF2-40B4-BE49-F238E27FC236}">
                <a16:creationId xmlns:a16="http://schemas.microsoft.com/office/drawing/2014/main" id="{75347740-08A3-32BD-45FA-5677B071B579}"/>
              </a:ext>
            </a:extLst>
          </p:cNvPr>
          <p:cNvSpPr>
            <a:spLocks noChangeArrowheads="1"/>
          </p:cNvSpPr>
          <p:nvPr/>
        </p:nvSpPr>
        <p:spPr bwMode="auto">
          <a:xfrm>
            <a:off x="6834189" y="4643438"/>
            <a:ext cx="1546225" cy="442912"/>
          </a:xfrm>
          <a:prstGeom prst="wedgeRoundRectCallout">
            <a:avLst>
              <a:gd name="adj1" fmla="val -75361"/>
              <a:gd name="adj2" fmla="val -78315"/>
              <a:gd name="adj3" fmla="val 16667"/>
            </a:avLst>
          </a:pr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zh-CN" altLang="en-US" sz="1800">
                <a:solidFill>
                  <a:srgbClr val="000000"/>
                </a:solidFill>
              </a:rPr>
              <a:t>无用的后果</a:t>
            </a:r>
          </a:p>
        </p:txBody>
      </p:sp>
      <p:sp>
        <p:nvSpPr>
          <p:cNvPr id="67603" name="AutoShape 19">
            <a:extLst>
              <a:ext uri="{FF2B5EF4-FFF2-40B4-BE49-F238E27FC236}">
                <a16:creationId xmlns:a16="http://schemas.microsoft.com/office/drawing/2014/main" id="{CEA34A1C-01BD-401A-ED6C-0A0F929490E6}"/>
              </a:ext>
            </a:extLst>
          </p:cNvPr>
          <p:cNvSpPr>
            <a:spLocks noChangeArrowheads="1"/>
          </p:cNvSpPr>
          <p:nvPr/>
        </p:nvSpPr>
        <p:spPr bwMode="auto">
          <a:xfrm>
            <a:off x="6853239" y="3370263"/>
            <a:ext cx="1546225" cy="442912"/>
          </a:xfrm>
          <a:prstGeom prst="wedgeRoundRectCallout">
            <a:avLst>
              <a:gd name="adj1" fmla="val -90454"/>
              <a:gd name="adj2" fmla="val 94801"/>
              <a:gd name="adj3" fmla="val 16667"/>
            </a:avLst>
          </a:pr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zh-CN" altLang="en-US" sz="1800">
                <a:solidFill>
                  <a:srgbClr val="000000"/>
                </a:solidFill>
              </a:rPr>
              <a:t>有用的后果</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nodeType="afterEffect">
                                  <p:stCondLst>
                                    <p:cond delay="1000"/>
                                  </p:stCondLst>
                                  <p:childTnLst>
                                    <p:set>
                                      <p:cBhvr>
                                        <p:cTn id="6" dur="1" fill="hold">
                                          <p:stCondLst>
                                            <p:cond delay="0"/>
                                          </p:stCondLst>
                                        </p:cTn>
                                        <p:tgtEl>
                                          <p:spTgt spid="67590"/>
                                        </p:tgtEl>
                                        <p:attrNameLst>
                                          <p:attrName>style.visibility</p:attrName>
                                        </p:attrNameLst>
                                      </p:cBhvr>
                                      <p:to>
                                        <p:strVal val="visible"/>
                                      </p:to>
                                    </p:set>
                                    <p:animEffect transition="in" filter="wedge">
                                      <p:cBhvr>
                                        <p:cTn id="7" dur="500"/>
                                        <p:tgtEl>
                                          <p:spTgt spid="67590"/>
                                        </p:tgtEl>
                                      </p:cBhvr>
                                    </p:animEffect>
                                  </p:childTnLst>
                                </p:cTn>
                              </p:par>
                            </p:childTnLst>
                          </p:cTn>
                        </p:par>
                        <p:par>
                          <p:cTn id="8" fill="hold" nodeType="afterGroup">
                            <p:stCondLst>
                              <p:cond delay="1500"/>
                            </p:stCondLst>
                            <p:childTnLst>
                              <p:par>
                                <p:cTn id="9" presetID="22" presetClass="entr" presetSubtype="1" fill="hold" nodeType="afterEffect">
                                  <p:stCondLst>
                                    <p:cond delay="0"/>
                                  </p:stCondLst>
                                  <p:childTnLst>
                                    <p:set>
                                      <p:cBhvr>
                                        <p:cTn id="10" dur="1" fill="hold">
                                          <p:stCondLst>
                                            <p:cond delay="0"/>
                                          </p:stCondLst>
                                        </p:cTn>
                                        <p:tgtEl>
                                          <p:spTgt spid="67596"/>
                                        </p:tgtEl>
                                        <p:attrNameLst>
                                          <p:attrName>style.visibility</p:attrName>
                                        </p:attrNameLst>
                                      </p:cBhvr>
                                      <p:to>
                                        <p:strVal val="visible"/>
                                      </p:to>
                                    </p:set>
                                    <p:animEffect transition="in" filter="wipe(up)">
                                      <p:cBhvr>
                                        <p:cTn id="11" dur="500"/>
                                        <p:tgtEl>
                                          <p:spTgt spid="6759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7594">
                                            <p:txEl>
                                              <p:pRg st="0" end="0"/>
                                            </p:txEl>
                                          </p:spTgt>
                                        </p:tgtEl>
                                        <p:attrNameLst>
                                          <p:attrName>style.visibility</p:attrName>
                                        </p:attrNameLst>
                                      </p:cBhvr>
                                      <p:to>
                                        <p:strVal val="visible"/>
                                      </p:to>
                                    </p:set>
                                    <p:animEffect transition="in" filter="wipe(left)">
                                      <p:cBhvr>
                                        <p:cTn id="16" dur="500"/>
                                        <p:tgtEl>
                                          <p:spTgt spid="67594">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Scale>
                                      <p:cBhvr>
                                        <p:cTn id="21"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2"/>
                                        </p:tgtEl>
                                        <p:attrNameLst>
                                          <p:attrName>ppt_x</p:attrName>
                                          <p:attrName>ppt_y</p:attrName>
                                        </p:attrNameLst>
                                      </p:cBhvr>
                                    </p:animMotion>
                                    <p:animEffect transition="in" filter="fade">
                                      <p:cBhvr>
                                        <p:cTn id="23" dur="10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0" presetClass="entr" presetSubtype="0" fill="hold" nodeType="clickEffect">
                                  <p:stCondLst>
                                    <p:cond delay="0"/>
                                  </p:stCondLst>
                                  <p:childTnLst>
                                    <p:set>
                                      <p:cBhvr>
                                        <p:cTn id="27" dur="1" fill="hold">
                                          <p:stCondLst>
                                            <p:cond delay="0"/>
                                          </p:stCondLst>
                                        </p:cTn>
                                        <p:tgtEl>
                                          <p:spTgt spid="67600"/>
                                        </p:tgtEl>
                                        <p:attrNameLst>
                                          <p:attrName>style.visibility</p:attrName>
                                        </p:attrNameLst>
                                      </p:cBhvr>
                                      <p:to>
                                        <p:strVal val="visible"/>
                                      </p:to>
                                    </p:set>
                                    <p:animEffect transition="in" filter="wedge">
                                      <p:cBhvr>
                                        <p:cTn id="28" dur="500"/>
                                        <p:tgtEl>
                                          <p:spTgt spid="67600"/>
                                        </p:tgtEl>
                                      </p:cBhvr>
                                    </p:animEffect>
                                  </p:childTnLst>
                                </p:cTn>
                              </p:par>
                            </p:childTnLst>
                          </p:cTn>
                        </p:par>
                        <p:par>
                          <p:cTn id="29" fill="hold" nodeType="afterGroup">
                            <p:stCondLst>
                              <p:cond delay="500"/>
                            </p:stCondLst>
                            <p:childTnLst>
                              <p:par>
                                <p:cTn id="30" presetID="22" presetClass="entr" presetSubtype="4" fill="hold" nodeType="afterEffect">
                                  <p:stCondLst>
                                    <p:cond delay="0"/>
                                  </p:stCondLst>
                                  <p:childTnLst>
                                    <p:set>
                                      <p:cBhvr>
                                        <p:cTn id="31" dur="1" fill="hold">
                                          <p:stCondLst>
                                            <p:cond delay="0"/>
                                          </p:stCondLst>
                                        </p:cTn>
                                        <p:tgtEl>
                                          <p:spTgt spid="67603"/>
                                        </p:tgtEl>
                                        <p:attrNameLst>
                                          <p:attrName>style.visibility</p:attrName>
                                        </p:attrNameLst>
                                      </p:cBhvr>
                                      <p:to>
                                        <p:strVal val="visible"/>
                                      </p:to>
                                    </p:set>
                                    <p:animEffect transition="in" filter="wipe(down)">
                                      <p:cBhvr>
                                        <p:cTn id="32" dur="500"/>
                                        <p:tgtEl>
                                          <p:spTgt spid="6760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0" presetClass="entr" presetSubtype="0" fill="hold" nodeType="clickEffect">
                                  <p:stCondLst>
                                    <p:cond delay="0"/>
                                  </p:stCondLst>
                                  <p:childTnLst>
                                    <p:set>
                                      <p:cBhvr>
                                        <p:cTn id="36" dur="1" fill="hold">
                                          <p:stCondLst>
                                            <p:cond delay="0"/>
                                          </p:stCondLst>
                                        </p:cTn>
                                        <p:tgtEl>
                                          <p:spTgt spid="67601"/>
                                        </p:tgtEl>
                                        <p:attrNameLst>
                                          <p:attrName>style.visibility</p:attrName>
                                        </p:attrNameLst>
                                      </p:cBhvr>
                                      <p:to>
                                        <p:strVal val="visible"/>
                                      </p:to>
                                    </p:set>
                                    <p:animEffect transition="in" filter="wedge">
                                      <p:cBhvr>
                                        <p:cTn id="37" dur="500"/>
                                        <p:tgtEl>
                                          <p:spTgt spid="67601"/>
                                        </p:tgtEl>
                                      </p:cBhvr>
                                    </p:animEffect>
                                  </p:childTnLst>
                                </p:cTn>
                              </p:par>
                            </p:childTnLst>
                          </p:cTn>
                        </p:par>
                        <p:par>
                          <p:cTn id="38" fill="hold" nodeType="afterGroup">
                            <p:stCondLst>
                              <p:cond delay="500"/>
                            </p:stCondLst>
                            <p:childTnLst>
                              <p:par>
                                <p:cTn id="39" presetID="22" presetClass="entr" presetSubtype="1" fill="hold" nodeType="afterEffect">
                                  <p:stCondLst>
                                    <p:cond delay="0"/>
                                  </p:stCondLst>
                                  <p:childTnLst>
                                    <p:set>
                                      <p:cBhvr>
                                        <p:cTn id="40" dur="1" fill="hold">
                                          <p:stCondLst>
                                            <p:cond delay="0"/>
                                          </p:stCondLst>
                                        </p:cTn>
                                        <p:tgtEl>
                                          <p:spTgt spid="67602"/>
                                        </p:tgtEl>
                                        <p:attrNameLst>
                                          <p:attrName>style.visibility</p:attrName>
                                        </p:attrNameLst>
                                      </p:cBhvr>
                                      <p:to>
                                        <p:strVal val="visible"/>
                                      </p:to>
                                    </p:set>
                                    <p:animEffect transition="in" filter="wipe(up)">
                                      <p:cBhvr>
                                        <p:cTn id="41" dur="500"/>
                                        <p:tgtEl>
                                          <p:spTgt spid="6760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67595"/>
                                        </p:tgtEl>
                                        <p:attrNameLst>
                                          <p:attrName>style.visibility</p:attrName>
                                        </p:attrNameLst>
                                      </p:cBhvr>
                                      <p:to>
                                        <p:strVal val="visible"/>
                                      </p:to>
                                    </p:set>
                                    <p:animEffect transition="in" filter="wipe(left)">
                                      <p:cBhvr>
                                        <p:cTn id="46" dur="500"/>
                                        <p:tgtEl>
                                          <p:spTgt spid="6759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2"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Scale>
                                      <p:cBhvr>
                                        <p:cTn id="5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3"/>
                                        </p:tgtEl>
                                        <p:attrNameLst>
                                          <p:attrName>ppt_x</p:attrName>
                                          <p:attrName>ppt_y</p:attrName>
                                        </p:attrNameLst>
                                      </p:cBhvr>
                                    </p:animMotion>
                                    <p:animEffect transition="in" filter="fade">
                                      <p:cBhvr>
                                        <p:cTn id="5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0" grpId="0" animBg="1"/>
      <p:bldP spid="67594" grpId="0" build="p"/>
      <p:bldP spid="67595" grpId="0"/>
      <p:bldP spid="67596" grpId="0" animBg="1"/>
      <p:bldP spid="67600" grpId="0" animBg="1"/>
      <p:bldP spid="67601" grpId="0" animBg="1"/>
      <p:bldP spid="67602" grpId="0" animBg="1"/>
      <p:bldP spid="6760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B0152FA5-9B29-D702-26D0-E89FC36E797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E8F9B493-D8C6-424F-A184-21C1C31539AE}"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31</a:t>
            </a:fld>
            <a:endParaRPr kumimoji="0" lang="en-US" altLang="zh-CN" sz="1000">
              <a:solidFill>
                <a:srgbClr val="808080"/>
              </a:solidFill>
              <a:ea typeface="华文行楷" panose="02010800040101010101" pitchFamily="2" charset="-122"/>
            </a:endParaRPr>
          </a:p>
        </p:txBody>
      </p:sp>
      <p:sp>
        <p:nvSpPr>
          <p:cNvPr id="21507" name="Rectangle 2">
            <a:extLst>
              <a:ext uri="{FF2B5EF4-FFF2-40B4-BE49-F238E27FC236}">
                <a16:creationId xmlns:a16="http://schemas.microsoft.com/office/drawing/2014/main" id="{91D86D47-1C48-50BB-6AFC-FD1C1576999D}"/>
              </a:ext>
            </a:extLst>
          </p:cNvPr>
          <p:cNvSpPr>
            <a:spLocks noGrp="1" noChangeArrowheads="1"/>
          </p:cNvSpPr>
          <p:nvPr>
            <p:ph type="title"/>
          </p:nvPr>
        </p:nvSpPr>
        <p:spPr/>
        <p:txBody>
          <a:bodyPr/>
          <a:lstStyle/>
          <a:p>
            <a:pPr eaLnBrk="1" hangingPunct="1"/>
            <a:r>
              <a:rPr kumimoji="0" lang="zh-CN" altLang="en-US"/>
              <a:t>技术经济学基本原理</a:t>
            </a:r>
          </a:p>
        </p:txBody>
      </p:sp>
      <p:sp>
        <p:nvSpPr>
          <p:cNvPr id="21508" name="Rectangle 3">
            <a:extLst>
              <a:ext uri="{FF2B5EF4-FFF2-40B4-BE49-F238E27FC236}">
                <a16:creationId xmlns:a16="http://schemas.microsoft.com/office/drawing/2014/main" id="{71E18944-A0D9-BBFE-591A-D7976D9F5885}"/>
              </a:ext>
            </a:extLst>
          </p:cNvPr>
          <p:cNvSpPr>
            <a:spLocks noGrp="1" noChangeArrowheads="1"/>
          </p:cNvSpPr>
          <p:nvPr>
            <p:ph type="body" idx="1"/>
          </p:nvPr>
        </p:nvSpPr>
        <p:spPr/>
        <p:txBody>
          <a:bodyPr/>
          <a:lstStyle/>
          <a:p>
            <a:pPr marL="0" indent="0" eaLnBrk="1" hangingPunct="1">
              <a:buNone/>
            </a:pPr>
            <a:r>
              <a:rPr lang="en-US" altLang="en-US"/>
              <a:t>2. 经济效果原理</a:t>
            </a:r>
            <a:endParaRPr lang="zh-CN" altLang="en-US"/>
          </a:p>
        </p:txBody>
      </p:sp>
      <p:grpSp>
        <p:nvGrpSpPr>
          <p:cNvPr id="2" name="Group 21">
            <a:extLst>
              <a:ext uri="{FF2B5EF4-FFF2-40B4-BE49-F238E27FC236}">
                <a16:creationId xmlns:a16="http://schemas.microsoft.com/office/drawing/2014/main" id="{AE304FF0-CB14-E9E8-558D-124D5593C5C9}"/>
              </a:ext>
            </a:extLst>
          </p:cNvPr>
          <p:cNvGrpSpPr>
            <a:grpSpLocks/>
          </p:cNvGrpSpPr>
          <p:nvPr/>
        </p:nvGrpSpPr>
        <p:grpSpPr bwMode="auto">
          <a:xfrm>
            <a:off x="2855913" y="3189289"/>
            <a:ext cx="2278062" cy="1831975"/>
            <a:chOff x="839" y="2276"/>
            <a:chExt cx="1435" cy="1154"/>
          </a:xfrm>
        </p:grpSpPr>
        <p:sp>
          <p:nvSpPr>
            <p:cNvPr id="21524" name="AutoShape 22">
              <a:extLst>
                <a:ext uri="{FF2B5EF4-FFF2-40B4-BE49-F238E27FC236}">
                  <a16:creationId xmlns:a16="http://schemas.microsoft.com/office/drawing/2014/main" id="{9DB0B2DB-B5E0-D70A-A59B-530ABB45EE92}"/>
                </a:ext>
              </a:extLst>
            </p:cNvPr>
            <p:cNvSpPr>
              <a:spLocks noChangeArrowheads="1"/>
            </p:cNvSpPr>
            <p:nvPr/>
          </p:nvSpPr>
          <p:spPr bwMode="auto">
            <a:xfrm>
              <a:off x="839" y="2276"/>
              <a:ext cx="1425" cy="1154"/>
            </a:xfrm>
            <a:prstGeom prst="roundRect">
              <a:avLst>
                <a:gd name="adj" fmla="val 16667"/>
              </a:avLst>
            </a:prstGeom>
            <a:solidFill>
              <a:srgbClr val="E7F1F9"/>
            </a:solidFill>
            <a:ln>
              <a:noFill/>
            </a:ln>
            <a:effectLst>
              <a:prstShdw prst="shdw17" dist="17961" dir="2700000">
                <a:srgbClr val="8B9195"/>
              </a:prstShdw>
            </a:effectLst>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None/>
              </a:pPr>
              <a:endParaRPr kumimoji="0" lang="zh-CN" altLang="zh-CN" sz="1800">
                <a:solidFill>
                  <a:srgbClr val="000000"/>
                </a:solidFill>
                <a:latin typeface="Verdana" panose="020B0604030504040204" pitchFamily="34" charset="0"/>
                <a:ea typeface="幼圆" pitchFamily="49" charset="-122"/>
              </a:endParaRPr>
            </a:p>
          </p:txBody>
        </p:sp>
        <p:sp>
          <p:nvSpPr>
            <p:cNvPr id="21525" name="Text Box 23">
              <a:extLst>
                <a:ext uri="{FF2B5EF4-FFF2-40B4-BE49-F238E27FC236}">
                  <a16:creationId xmlns:a16="http://schemas.microsoft.com/office/drawing/2014/main" id="{0D3A4453-0EFE-B8C0-5251-CC6184FC540D}"/>
                </a:ext>
              </a:extLst>
            </p:cNvPr>
            <p:cNvSpPr txBox="1">
              <a:spLocks noChangeArrowheads="1"/>
            </p:cNvSpPr>
            <p:nvPr/>
          </p:nvSpPr>
          <p:spPr bwMode="auto">
            <a:xfrm>
              <a:off x="913" y="2394"/>
              <a:ext cx="1361"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buClrTx/>
                <a:buSzTx/>
                <a:buNone/>
              </a:pPr>
              <a:r>
                <a:rPr kumimoji="0" lang="zh-CN" altLang="en-US" sz="1800" b="1">
                  <a:solidFill>
                    <a:srgbClr val="000000"/>
                  </a:solidFill>
                  <a:latin typeface="Arial" panose="020B0604020202020204" pitchFamily="34" charset="0"/>
                  <a:ea typeface="幼圆" pitchFamily="49" charset="-122"/>
                </a:rPr>
                <a:t>以最低的寿命周期成本实现产品作业或服务的必要功能</a:t>
              </a:r>
              <a:endParaRPr kumimoji="0" lang="zh-CN" altLang="en-US" sz="1800">
                <a:solidFill>
                  <a:srgbClr val="000000"/>
                </a:solidFill>
                <a:latin typeface="Arial" panose="020B0604020202020204" pitchFamily="34" charset="0"/>
                <a:ea typeface="幼圆" pitchFamily="49" charset="-122"/>
              </a:endParaRPr>
            </a:p>
          </p:txBody>
        </p:sp>
      </p:grpSp>
      <p:sp>
        <p:nvSpPr>
          <p:cNvPr id="52248" name="Freeform 24">
            <a:extLst>
              <a:ext uri="{FF2B5EF4-FFF2-40B4-BE49-F238E27FC236}">
                <a16:creationId xmlns:a16="http://schemas.microsoft.com/office/drawing/2014/main" id="{6EC4BCC4-E9A9-9C56-68FF-972E31CA0444}"/>
              </a:ext>
            </a:extLst>
          </p:cNvPr>
          <p:cNvSpPr>
            <a:spLocks/>
          </p:cNvSpPr>
          <p:nvPr/>
        </p:nvSpPr>
        <p:spPr bwMode="gray">
          <a:xfrm>
            <a:off x="5116514" y="3092451"/>
            <a:ext cx="903287" cy="1241425"/>
          </a:xfrm>
          <a:custGeom>
            <a:avLst/>
            <a:gdLst>
              <a:gd name="T0" fmla="*/ 1406771387 w 580"/>
              <a:gd name="T1" fmla="*/ 0 h 798"/>
              <a:gd name="T2" fmla="*/ 1401920113 w 580"/>
              <a:gd name="T3" fmla="*/ 217809416 h 798"/>
              <a:gd name="T4" fmla="*/ 1377665299 w 580"/>
              <a:gd name="T5" fmla="*/ 421099761 h 798"/>
              <a:gd name="T6" fmla="*/ 1338858221 w 580"/>
              <a:gd name="T7" fmla="*/ 609867921 h 798"/>
              <a:gd name="T8" fmla="*/ 1275796329 w 580"/>
              <a:gd name="T9" fmla="*/ 784115455 h 798"/>
              <a:gd name="T10" fmla="*/ 1198180615 w 580"/>
              <a:gd name="T11" fmla="*/ 943842360 h 798"/>
              <a:gd name="T12" fmla="*/ 1096311645 w 580"/>
              <a:gd name="T13" fmla="*/ 1089050193 h 798"/>
              <a:gd name="T14" fmla="*/ 975037578 w 580"/>
              <a:gd name="T15" fmla="*/ 1229416780 h 798"/>
              <a:gd name="T16" fmla="*/ 829510256 w 580"/>
              <a:gd name="T17" fmla="*/ 1355262739 h 798"/>
              <a:gd name="T18" fmla="*/ 654876845 w 580"/>
              <a:gd name="T19" fmla="*/ 1476267452 h 798"/>
              <a:gd name="T20" fmla="*/ 455988622 w 580"/>
              <a:gd name="T21" fmla="*/ 1587592783 h 798"/>
              <a:gd name="T22" fmla="*/ 455988622 w 580"/>
              <a:gd name="T23" fmla="*/ 1931248159 h 798"/>
              <a:gd name="T24" fmla="*/ 0 w 580"/>
              <a:gd name="T25" fmla="*/ 1243937408 h 798"/>
              <a:gd name="T26" fmla="*/ 455988622 w 580"/>
              <a:gd name="T27" fmla="*/ 556625101 h 798"/>
              <a:gd name="T28" fmla="*/ 455988622 w 580"/>
              <a:gd name="T29" fmla="*/ 900280477 h 798"/>
              <a:gd name="T30" fmla="*/ 543305327 w 580"/>
              <a:gd name="T31" fmla="*/ 890601095 h 798"/>
              <a:gd name="T32" fmla="*/ 640323023 w 580"/>
              <a:gd name="T33" fmla="*/ 861559840 h 798"/>
              <a:gd name="T34" fmla="*/ 742193551 w 580"/>
              <a:gd name="T35" fmla="*/ 813156710 h 798"/>
              <a:gd name="T36" fmla="*/ 844062521 w 580"/>
              <a:gd name="T37" fmla="*/ 750234508 h 798"/>
              <a:gd name="T38" fmla="*/ 950782765 w 580"/>
              <a:gd name="T39" fmla="*/ 677631370 h 798"/>
              <a:gd name="T40" fmla="*/ 1047802018 w 580"/>
              <a:gd name="T41" fmla="*/ 595347294 h 798"/>
              <a:gd name="T42" fmla="*/ 1144821272 w 580"/>
              <a:gd name="T43" fmla="*/ 503382281 h 798"/>
              <a:gd name="T44" fmla="*/ 1227286703 w 580"/>
              <a:gd name="T45" fmla="*/ 401737886 h 798"/>
              <a:gd name="T46" fmla="*/ 1300051143 w 580"/>
              <a:gd name="T47" fmla="*/ 300093492 h 798"/>
              <a:gd name="T48" fmla="*/ 1353410486 w 580"/>
              <a:gd name="T49" fmla="*/ 198449098 h 798"/>
              <a:gd name="T50" fmla="*/ 1392219122 w 580"/>
              <a:gd name="T51" fmla="*/ 96804704 h 798"/>
              <a:gd name="T52" fmla="*/ 1401920113 w 580"/>
              <a:gd name="T53" fmla="*/ 0 h 798"/>
              <a:gd name="T54" fmla="*/ 140677138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333399"/>
              </a:gs>
              <a:gs pos="100000">
                <a:srgbClr val="7D7DBE"/>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grpSp>
        <p:nvGrpSpPr>
          <p:cNvPr id="3" name="Group 25">
            <a:extLst>
              <a:ext uri="{FF2B5EF4-FFF2-40B4-BE49-F238E27FC236}">
                <a16:creationId xmlns:a16="http://schemas.microsoft.com/office/drawing/2014/main" id="{E044DAE2-4762-55DB-1CAC-DE62CCD289FF}"/>
              </a:ext>
            </a:extLst>
          </p:cNvPr>
          <p:cNvGrpSpPr>
            <a:grpSpLocks/>
          </p:cNvGrpSpPr>
          <p:nvPr/>
        </p:nvGrpSpPr>
        <p:grpSpPr bwMode="auto">
          <a:xfrm>
            <a:off x="7161214" y="3189289"/>
            <a:ext cx="2274887" cy="1831975"/>
            <a:chOff x="3551" y="2276"/>
            <a:chExt cx="1433" cy="1154"/>
          </a:xfrm>
        </p:grpSpPr>
        <p:sp>
          <p:nvSpPr>
            <p:cNvPr id="21522" name="AutoShape 26">
              <a:extLst>
                <a:ext uri="{FF2B5EF4-FFF2-40B4-BE49-F238E27FC236}">
                  <a16:creationId xmlns:a16="http://schemas.microsoft.com/office/drawing/2014/main" id="{C059B36A-CF24-447C-BE41-FDDDEE7D6446}"/>
                </a:ext>
              </a:extLst>
            </p:cNvPr>
            <p:cNvSpPr>
              <a:spLocks noChangeArrowheads="1"/>
            </p:cNvSpPr>
            <p:nvPr/>
          </p:nvSpPr>
          <p:spPr bwMode="auto">
            <a:xfrm>
              <a:off x="3551" y="2276"/>
              <a:ext cx="1433" cy="1154"/>
            </a:xfrm>
            <a:prstGeom prst="roundRect">
              <a:avLst>
                <a:gd name="adj" fmla="val 16667"/>
              </a:avLst>
            </a:prstGeom>
            <a:solidFill>
              <a:srgbClr val="E7F1F9"/>
            </a:solidFill>
            <a:ln>
              <a:noFill/>
            </a:ln>
            <a:effectLst>
              <a:prstShdw prst="shdw17" dist="17961" dir="2700000">
                <a:srgbClr val="8B9195"/>
              </a:prstShdw>
            </a:effectLst>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None/>
              </a:pPr>
              <a:endParaRPr kumimoji="0" lang="zh-CN" altLang="zh-CN" sz="1800">
                <a:solidFill>
                  <a:srgbClr val="000000"/>
                </a:solidFill>
                <a:latin typeface="Verdana" panose="020B0604030504040204" pitchFamily="34" charset="0"/>
                <a:ea typeface="幼圆" pitchFamily="49" charset="-122"/>
              </a:endParaRPr>
            </a:p>
          </p:txBody>
        </p:sp>
        <p:sp>
          <p:nvSpPr>
            <p:cNvPr id="21523" name="Text Box 27">
              <a:extLst>
                <a:ext uri="{FF2B5EF4-FFF2-40B4-BE49-F238E27FC236}">
                  <a16:creationId xmlns:a16="http://schemas.microsoft.com/office/drawing/2014/main" id="{DC32E8BA-BE39-4FC1-3EAC-246ED2DD0AC3}"/>
                </a:ext>
              </a:extLst>
            </p:cNvPr>
            <p:cNvSpPr txBox="1">
              <a:spLocks noChangeArrowheads="1"/>
            </p:cNvSpPr>
            <p:nvPr/>
          </p:nvSpPr>
          <p:spPr bwMode="auto">
            <a:xfrm>
              <a:off x="3560" y="2359"/>
              <a:ext cx="1424"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eaLnBrk="0" fontAlgn="base" hangingPunct="0">
                <a:lnSpc>
                  <a:spcPct val="130000"/>
                </a:lnSpc>
                <a:spcBef>
                  <a:spcPct val="0"/>
                </a:spcBef>
                <a:spcAft>
                  <a:spcPct val="0"/>
                </a:spcAft>
                <a:buClrTx/>
                <a:buSzTx/>
                <a:buNone/>
              </a:pPr>
              <a:r>
                <a:rPr kumimoji="0" lang="zh-CN" altLang="en-US" sz="1800" b="1">
                  <a:solidFill>
                    <a:srgbClr val="000000"/>
                  </a:solidFill>
                  <a:latin typeface="Arial" panose="020B0604020202020204" pitchFamily="34" charset="0"/>
                  <a:ea typeface="幼圆" pitchFamily="49" charset="-122"/>
                </a:rPr>
                <a:t>费用一定的前提下，不断改善产品、作业或服务的质量，提高其功能</a:t>
              </a:r>
              <a:endParaRPr kumimoji="0" lang="zh-CN" altLang="en-US" sz="1800">
                <a:solidFill>
                  <a:srgbClr val="000000"/>
                </a:solidFill>
                <a:latin typeface="Arial" panose="020B0604020202020204" pitchFamily="34" charset="0"/>
                <a:ea typeface="幼圆" pitchFamily="49" charset="-122"/>
              </a:endParaRPr>
            </a:p>
          </p:txBody>
        </p:sp>
      </p:grpSp>
      <p:sp>
        <p:nvSpPr>
          <p:cNvPr id="52252" name="Freeform 28">
            <a:extLst>
              <a:ext uri="{FF2B5EF4-FFF2-40B4-BE49-F238E27FC236}">
                <a16:creationId xmlns:a16="http://schemas.microsoft.com/office/drawing/2014/main" id="{8B773D73-695B-39EB-24DB-D62884767338}"/>
              </a:ext>
            </a:extLst>
          </p:cNvPr>
          <p:cNvSpPr>
            <a:spLocks/>
          </p:cNvSpPr>
          <p:nvPr/>
        </p:nvSpPr>
        <p:spPr bwMode="gray">
          <a:xfrm flipH="1">
            <a:off x="6249989" y="3092451"/>
            <a:ext cx="903287" cy="1241425"/>
          </a:xfrm>
          <a:custGeom>
            <a:avLst/>
            <a:gdLst>
              <a:gd name="T0" fmla="*/ 1406771387 w 580"/>
              <a:gd name="T1" fmla="*/ 0 h 798"/>
              <a:gd name="T2" fmla="*/ 1401920113 w 580"/>
              <a:gd name="T3" fmla="*/ 217809416 h 798"/>
              <a:gd name="T4" fmla="*/ 1377665299 w 580"/>
              <a:gd name="T5" fmla="*/ 421099761 h 798"/>
              <a:gd name="T6" fmla="*/ 1338858221 w 580"/>
              <a:gd name="T7" fmla="*/ 609867921 h 798"/>
              <a:gd name="T8" fmla="*/ 1275796329 w 580"/>
              <a:gd name="T9" fmla="*/ 784115455 h 798"/>
              <a:gd name="T10" fmla="*/ 1198180615 w 580"/>
              <a:gd name="T11" fmla="*/ 943842360 h 798"/>
              <a:gd name="T12" fmla="*/ 1096311645 w 580"/>
              <a:gd name="T13" fmla="*/ 1089050193 h 798"/>
              <a:gd name="T14" fmla="*/ 975037578 w 580"/>
              <a:gd name="T15" fmla="*/ 1229416780 h 798"/>
              <a:gd name="T16" fmla="*/ 829510256 w 580"/>
              <a:gd name="T17" fmla="*/ 1355262739 h 798"/>
              <a:gd name="T18" fmla="*/ 654876845 w 580"/>
              <a:gd name="T19" fmla="*/ 1476267452 h 798"/>
              <a:gd name="T20" fmla="*/ 455988622 w 580"/>
              <a:gd name="T21" fmla="*/ 1587592783 h 798"/>
              <a:gd name="T22" fmla="*/ 455988622 w 580"/>
              <a:gd name="T23" fmla="*/ 1931248159 h 798"/>
              <a:gd name="T24" fmla="*/ 0 w 580"/>
              <a:gd name="T25" fmla="*/ 1243937408 h 798"/>
              <a:gd name="T26" fmla="*/ 455988622 w 580"/>
              <a:gd name="T27" fmla="*/ 556625101 h 798"/>
              <a:gd name="T28" fmla="*/ 455988622 w 580"/>
              <a:gd name="T29" fmla="*/ 900280477 h 798"/>
              <a:gd name="T30" fmla="*/ 543305327 w 580"/>
              <a:gd name="T31" fmla="*/ 890601095 h 798"/>
              <a:gd name="T32" fmla="*/ 640323023 w 580"/>
              <a:gd name="T33" fmla="*/ 861559840 h 798"/>
              <a:gd name="T34" fmla="*/ 742193551 w 580"/>
              <a:gd name="T35" fmla="*/ 813156710 h 798"/>
              <a:gd name="T36" fmla="*/ 844062521 w 580"/>
              <a:gd name="T37" fmla="*/ 750234508 h 798"/>
              <a:gd name="T38" fmla="*/ 950782765 w 580"/>
              <a:gd name="T39" fmla="*/ 677631370 h 798"/>
              <a:gd name="T40" fmla="*/ 1047802018 w 580"/>
              <a:gd name="T41" fmla="*/ 595347294 h 798"/>
              <a:gd name="T42" fmla="*/ 1144821272 w 580"/>
              <a:gd name="T43" fmla="*/ 503382281 h 798"/>
              <a:gd name="T44" fmla="*/ 1227286703 w 580"/>
              <a:gd name="T45" fmla="*/ 401737886 h 798"/>
              <a:gd name="T46" fmla="*/ 1300051143 w 580"/>
              <a:gd name="T47" fmla="*/ 300093492 h 798"/>
              <a:gd name="T48" fmla="*/ 1353410486 w 580"/>
              <a:gd name="T49" fmla="*/ 198449098 h 798"/>
              <a:gd name="T50" fmla="*/ 1392219122 w 580"/>
              <a:gd name="T51" fmla="*/ 96804704 h 798"/>
              <a:gd name="T52" fmla="*/ 1401920113 w 580"/>
              <a:gd name="T53" fmla="*/ 0 h 798"/>
              <a:gd name="T54" fmla="*/ 140677138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66CCFF"/>
              </a:gs>
              <a:gs pos="100000">
                <a:srgbClr val="CEEFFF"/>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grpSp>
        <p:nvGrpSpPr>
          <p:cNvPr id="4" name="Group 29">
            <a:extLst>
              <a:ext uri="{FF2B5EF4-FFF2-40B4-BE49-F238E27FC236}">
                <a16:creationId xmlns:a16="http://schemas.microsoft.com/office/drawing/2014/main" id="{40E5A59A-26B9-02B3-2B93-1B68C7378771}"/>
              </a:ext>
            </a:extLst>
          </p:cNvPr>
          <p:cNvGrpSpPr>
            <a:grpSpLocks/>
          </p:cNvGrpSpPr>
          <p:nvPr/>
        </p:nvGrpSpPr>
        <p:grpSpPr bwMode="auto">
          <a:xfrm>
            <a:off x="4810126" y="1735139"/>
            <a:ext cx="2684463" cy="1341437"/>
            <a:chOff x="2070" y="1338"/>
            <a:chExt cx="1691" cy="867"/>
          </a:xfrm>
        </p:grpSpPr>
        <p:grpSp>
          <p:nvGrpSpPr>
            <p:cNvPr id="21514" name="Group 30">
              <a:extLst>
                <a:ext uri="{FF2B5EF4-FFF2-40B4-BE49-F238E27FC236}">
                  <a16:creationId xmlns:a16="http://schemas.microsoft.com/office/drawing/2014/main" id="{9556E58B-CB47-B872-87C0-BBECB9D51D23}"/>
                </a:ext>
              </a:extLst>
            </p:cNvPr>
            <p:cNvGrpSpPr>
              <a:grpSpLocks/>
            </p:cNvGrpSpPr>
            <p:nvPr/>
          </p:nvGrpSpPr>
          <p:grpSpPr bwMode="auto">
            <a:xfrm>
              <a:off x="2070" y="1338"/>
              <a:ext cx="1691" cy="867"/>
              <a:chOff x="2145" y="1202"/>
              <a:chExt cx="1691" cy="867"/>
            </a:xfrm>
          </p:grpSpPr>
          <p:grpSp>
            <p:nvGrpSpPr>
              <p:cNvPr id="21516" name="Group 31">
                <a:extLst>
                  <a:ext uri="{FF2B5EF4-FFF2-40B4-BE49-F238E27FC236}">
                    <a16:creationId xmlns:a16="http://schemas.microsoft.com/office/drawing/2014/main" id="{1EFB7B74-03DD-2FA6-9744-749960AF77F8}"/>
                  </a:ext>
                </a:extLst>
              </p:cNvPr>
              <p:cNvGrpSpPr>
                <a:grpSpLocks/>
              </p:cNvGrpSpPr>
              <p:nvPr/>
            </p:nvGrpSpPr>
            <p:grpSpPr bwMode="auto">
              <a:xfrm>
                <a:off x="2145" y="1207"/>
                <a:ext cx="1691" cy="862"/>
                <a:chOff x="2145" y="1207"/>
                <a:chExt cx="1691" cy="862"/>
              </a:xfrm>
            </p:grpSpPr>
            <p:grpSp>
              <p:nvGrpSpPr>
                <p:cNvPr id="21518" name="Group 32">
                  <a:extLst>
                    <a:ext uri="{FF2B5EF4-FFF2-40B4-BE49-F238E27FC236}">
                      <a16:creationId xmlns:a16="http://schemas.microsoft.com/office/drawing/2014/main" id="{D0C14A93-93DA-BA0D-3430-5C0BC747A8BD}"/>
                    </a:ext>
                  </a:extLst>
                </p:cNvPr>
                <p:cNvGrpSpPr>
                  <a:grpSpLocks/>
                </p:cNvGrpSpPr>
                <p:nvPr/>
              </p:nvGrpSpPr>
              <p:grpSpPr bwMode="auto">
                <a:xfrm>
                  <a:off x="2145" y="1207"/>
                  <a:ext cx="1691" cy="862"/>
                  <a:chOff x="2145" y="1207"/>
                  <a:chExt cx="1691" cy="862"/>
                </a:xfrm>
              </p:grpSpPr>
              <p:sp>
                <p:nvSpPr>
                  <p:cNvPr id="21520" name="Oval 33">
                    <a:extLst>
                      <a:ext uri="{FF2B5EF4-FFF2-40B4-BE49-F238E27FC236}">
                        <a16:creationId xmlns:a16="http://schemas.microsoft.com/office/drawing/2014/main" id="{7536543F-C65F-4A9B-9F2E-7132C1020AE5}"/>
                      </a:ext>
                    </a:extLst>
                  </p:cNvPr>
                  <p:cNvSpPr>
                    <a:spLocks noChangeArrowheads="1"/>
                  </p:cNvSpPr>
                  <p:nvPr/>
                </p:nvSpPr>
                <p:spPr bwMode="gray">
                  <a:xfrm>
                    <a:off x="2145" y="1224"/>
                    <a:ext cx="1691" cy="845"/>
                  </a:xfrm>
                  <a:prstGeom prst="ellipse">
                    <a:avLst/>
                  </a:prstGeom>
                  <a:gradFill rotWithShape="1">
                    <a:gsLst>
                      <a:gs pos="0">
                        <a:srgbClr val="004747"/>
                      </a:gs>
                      <a:gs pos="100000">
                        <a:srgbClr val="009999"/>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21521" name="Oval 34">
                    <a:extLst>
                      <a:ext uri="{FF2B5EF4-FFF2-40B4-BE49-F238E27FC236}">
                        <a16:creationId xmlns:a16="http://schemas.microsoft.com/office/drawing/2014/main" id="{41B40E0D-3FC0-2F68-0057-94B76A406E7F}"/>
                      </a:ext>
                    </a:extLst>
                  </p:cNvPr>
                  <p:cNvSpPr>
                    <a:spLocks noChangeArrowheads="1"/>
                  </p:cNvSpPr>
                  <p:nvPr/>
                </p:nvSpPr>
                <p:spPr bwMode="gray">
                  <a:xfrm>
                    <a:off x="2167" y="1207"/>
                    <a:ext cx="1650" cy="824"/>
                  </a:xfrm>
                  <a:prstGeom prst="ellipse">
                    <a:avLst/>
                  </a:prstGeom>
                  <a:gradFill rotWithShape="1">
                    <a:gsLst>
                      <a:gs pos="0">
                        <a:srgbClr val="009999">
                          <a:alpha val="0"/>
                        </a:srgbClr>
                      </a:gs>
                      <a:gs pos="100000">
                        <a:srgbClr val="A6DBDB"/>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sp>
              <p:nvSpPr>
                <p:cNvPr id="21519" name="Oval 35">
                  <a:extLst>
                    <a:ext uri="{FF2B5EF4-FFF2-40B4-BE49-F238E27FC236}">
                      <a16:creationId xmlns:a16="http://schemas.microsoft.com/office/drawing/2014/main" id="{CA8F389B-6C91-99BE-0B43-58BC00314A10}"/>
                    </a:ext>
                  </a:extLst>
                </p:cNvPr>
                <p:cNvSpPr>
                  <a:spLocks noChangeArrowheads="1"/>
                </p:cNvSpPr>
                <p:nvPr/>
              </p:nvSpPr>
              <p:spPr bwMode="gray">
                <a:xfrm>
                  <a:off x="2208" y="1207"/>
                  <a:ext cx="1570" cy="770"/>
                </a:xfrm>
                <a:prstGeom prst="ellipse">
                  <a:avLst/>
                </a:prstGeom>
                <a:gradFill rotWithShape="1">
                  <a:gsLst>
                    <a:gs pos="0">
                      <a:srgbClr val="007979"/>
                    </a:gs>
                    <a:gs pos="100000">
                      <a:srgbClr val="009999">
                        <a:alpha val="48000"/>
                      </a:srgbClr>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sp>
            <p:nvSpPr>
              <p:cNvPr id="21517" name="Oval 36">
                <a:extLst>
                  <a:ext uri="{FF2B5EF4-FFF2-40B4-BE49-F238E27FC236}">
                    <a16:creationId xmlns:a16="http://schemas.microsoft.com/office/drawing/2014/main" id="{8DF1FD70-4FBB-FC34-1C98-E34D82CB8AAE}"/>
                  </a:ext>
                </a:extLst>
              </p:cNvPr>
              <p:cNvSpPr>
                <a:spLocks noChangeArrowheads="1"/>
              </p:cNvSpPr>
              <p:nvPr/>
            </p:nvSpPr>
            <p:spPr bwMode="gray">
              <a:xfrm>
                <a:off x="2298" y="1202"/>
                <a:ext cx="1382" cy="624"/>
              </a:xfrm>
              <a:prstGeom prst="ellipse">
                <a:avLst/>
              </a:prstGeom>
              <a:gradFill rotWithShape="1">
                <a:gsLst>
                  <a:gs pos="0">
                    <a:srgbClr val="FFFFFF"/>
                  </a:gs>
                  <a:gs pos="100000">
                    <a:srgbClr val="009999">
                      <a:alpha val="37999"/>
                    </a:srgbClr>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sp>
          <p:nvSpPr>
            <p:cNvPr id="21515" name="Text Box 37">
              <a:extLst>
                <a:ext uri="{FF2B5EF4-FFF2-40B4-BE49-F238E27FC236}">
                  <a16:creationId xmlns:a16="http://schemas.microsoft.com/office/drawing/2014/main" id="{B16525AF-9003-A27A-A05B-C3469F838DE2}"/>
                </a:ext>
              </a:extLst>
            </p:cNvPr>
            <p:cNvSpPr txBox="1">
              <a:spLocks noChangeArrowheads="1"/>
            </p:cNvSpPr>
            <p:nvPr/>
          </p:nvSpPr>
          <p:spPr bwMode="auto">
            <a:xfrm>
              <a:off x="2109" y="1467"/>
              <a:ext cx="156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buClrTx/>
                <a:buSzTx/>
                <a:buNone/>
              </a:pPr>
              <a:r>
                <a:rPr kumimoji="0" lang="zh-CN" altLang="en-US" sz="2000" b="1">
                  <a:solidFill>
                    <a:srgbClr val="000000"/>
                  </a:solidFill>
                  <a:latin typeface="Arial" panose="020B0604020202020204" pitchFamily="34" charset="0"/>
                  <a:ea typeface="幼圆" pitchFamily="49" charset="-122"/>
                </a:rPr>
                <a:t>提高经济效果</a:t>
              </a:r>
            </a:p>
            <a:p>
              <a:pPr algn="ctr" eaLnBrk="0" fontAlgn="base" hangingPunct="0">
                <a:spcBef>
                  <a:spcPct val="0"/>
                </a:spcBef>
                <a:spcAft>
                  <a:spcPct val="0"/>
                </a:spcAft>
                <a:buClrTx/>
                <a:buSzTx/>
                <a:buNone/>
              </a:pPr>
              <a:r>
                <a:rPr kumimoji="0" lang="zh-CN" altLang="en-US" sz="2000" b="1">
                  <a:solidFill>
                    <a:srgbClr val="000000"/>
                  </a:solidFill>
                  <a:latin typeface="Arial" panose="020B0604020202020204" pitchFamily="34" charset="0"/>
                  <a:ea typeface="幼圆" pitchFamily="49" charset="-122"/>
                </a:rPr>
                <a:t>的途径</a:t>
              </a:r>
              <a:endParaRPr kumimoji="0" lang="zh-CN" altLang="en-US" sz="2000">
                <a:solidFill>
                  <a:srgbClr val="000000"/>
                </a:solidFill>
                <a:latin typeface="Arial" panose="020B0604020202020204" pitchFamily="34" charset="0"/>
                <a:ea typeface="幼圆" pitchFamily="49" charset="-122"/>
              </a:endParaRP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2248"/>
                                        </p:tgtEl>
                                        <p:attrNameLst>
                                          <p:attrName>style.visibility</p:attrName>
                                        </p:attrNameLst>
                                      </p:cBhvr>
                                      <p:to>
                                        <p:strVal val="visible"/>
                                      </p:to>
                                    </p:set>
                                    <p:animEffect transition="in" filter="wipe(up)">
                                      <p:cBhvr>
                                        <p:cTn id="12" dur="500"/>
                                        <p:tgtEl>
                                          <p:spTgt spid="52248"/>
                                        </p:tgtEl>
                                      </p:cBhvr>
                                    </p:animEffect>
                                  </p:childTnLst>
                                </p:cTn>
                              </p:par>
                              <p:par>
                                <p:cTn id="13" presetID="22" presetClass="entr" presetSubtype="1" fill="hold" nodeType="withEffect">
                                  <p:stCondLst>
                                    <p:cond delay="0"/>
                                  </p:stCondLst>
                                  <p:childTnLst>
                                    <p:set>
                                      <p:cBhvr>
                                        <p:cTn id="14" dur="1" fill="hold">
                                          <p:stCondLst>
                                            <p:cond delay="0"/>
                                          </p:stCondLst>
                                        </p:cTn>
                                        <p:tgtEl>
                                          <p:spTgt spid="52252"/>
                                        </p:tgtEl>
                                        <p:attrNameLst>
                                          <p:attrName>style.visibility</p:attrName>
                                        </p:attrNameLst>
                                      </p:cBhvr>
                                      <p:to>
                                        <p:strVal val="visible"/>
                                      </p:to>
                                    </p:set>
                                    <p:animEffect transition="in" filter="wipe(up)">
                                      <p:cBhvr>
                                        <p:cTn id="15" dur="500"/>
                                        <p:tgtEl>
                                          <p:spTgt spid="5225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1"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slide(fromTop)">
                                      <p:cBhvr>
                                        <p:cTn id="20" dur="500"/>
                                        <p:tgtEl>
                                          <p:spTgt spid="2"/>
                                        </p:tgtEl>
                                      </p:cBhvr>
                                    </p:animEffect>
                                  </p:childTnLst>
                                </p:cTn>
                              </p:par>
                              <p:par>
                                <p:cTn id="21" presetID="12" presetClass="entr" presetSubtype="1"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lide(fromTo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8" grpId="0" animBg="1"/>
      <p:bldP spid="5225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a:extLst>
              <a:ext uri="{FF2B5EF4-FFF2-40B4-BE49-F238E27FC236}">
                <a16:creationId xmlns:a16="http://schemas.microsoft.com/office/drawing/2014/main" id="{333D7DE1-0C91-F23A-1AA2-627E07CB041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F96F6046-DD0B-B84A-BB81-1605EEB141A5}"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32</a:t>
            </a:fld>
            <a:endParaRPr kumimoji="0" lang="en-US" altLang="zh-CN" sz="1000">
              <a:solidFill>
                <a:srgbClr val="808080"/>
              </a:solidFill>
              <a:ea typeface="华文行楷" panose="02010800040101010101" pitchFamily="2" charset="-122"/>
            </a:endParaRPr>
          </a:p>
        </p:txBody>
      </p:sp>
      <p:sp>
        <p:nvSpPr>
          <p:cNvPr id="22531" name="Rectangle 2">
            <a:extLst>
              <a:ext uri="{FF2B5EF4-FFF2-40B4-BE49-F238E27FC236}">
                <a16:creationId xmlns:a16="http://schemas.microsoft.com/office/drawing/2014/main" id="{886D4525-BC93-FFE7-9C32-F436509F9929}"/>
              </a:ext>
            </a:extLst>
          </p:cNvPr>
          <p:cNvSpPr>
            <a:spLocks noGrp="1" noChangeArrowheads="1"/>
          </p:cNvSpPr>
          <p:nvPr>
            <p:ph type="title"/>
          </p:nvPr>
        </p:nvSpPr>
        <p:spPr/>
        <p:txBody>
          <a:bodyPr/>
          <a:lstStyle/>
          <a:p>
            <a:pPr eaLnBrk="1" hangingPunct="1"/>
            <a:r>
              <a:rPr kumimoji="0" lang="zh-CN" altLang="en-US"/>
              <a:t>技术经济学基本原理</a:t>
            </a:r>
          </a:p>
        </p:txBody>
      </p:sp>
      <p:sp>
        <p:nvSpPr>
          <p:cNvPr id="22532" name="Rectangle 3">
            <a:extLst>
              <a:ext uri="{FF2B5EF4-FFF2-40B4-BE49-F238E27FC236}">
                <a16:creationId xmlns:a16="http://schemas.microsoft.com/office/drawing/2014/main" id="{CCEA62DE-1ED5-4BE7-A519-C9AA6E0ADDD7}"/>
              </a:ext>
            </a:extLst>
          </p:cNvPr>
          <p:cNvSpPr>
            <a:spLocks noGrp="1" noChangeArrowheads="1"/>
          </p:cNvSpPr>
          <p:nvPr>
            <p:ph type="body" idx="1"/>
          </p:nvPr>
        </p:nvSpPr>
        <p:spPr/>
        <p:txBody>
          <a:bodyPr/>
          <a:lstStyle/>
          <a:p>
            <a:pPr marL="0" indent="0" eaLnBrk="1" hangingPunct="1">
              <a:buNone/>
            </a:pPr>
            <a:r>
              <a:rPr lang="en-US" altLang="zh-CN"/>
              <a:t>3.</a:t>
            </a:r>
            <a:r>
              <a:rPr lang="zh-CN" altLang="en-US"/>
              <a:t>科学预见原理</a:t>
            </a:r>
          </a:p>
        </p:txBody>
      </p:sp>
      <p:sp>
        <p:nvSpPr>
          <p:cNvPr id="53261" name="Rectangle 13">
            <a:extLst>
              <a:ext uri="{FF2B5EF4-FFF2-40B4-BE49-F238E27FC236}">
                <a16:creationId xmlns:a16="http://schemas.microsoft.com/office/drawing/2014/main" id="{5A2FE118-A145-D9A7-38D0-BF28207F60BB}"/>
              </a:ext>
            </a:extLst>
          </p:cNvPr>
          <p:cNvSpPr>
            <a:spLocks noChangeArrowheads="1"/>
          </p:cNvSpPr>
          <p:nvPr/>
        </p:nvSpPr>
        <p:spPr bwMode="auto">
          <a:xfrm>
            <a:off x="2566989" y="2276475"/>
            <a:ext cx="5940425" cy="338138"/>
          </a:xfrm>
          <a:prstGeom prst="rect">
            <a:avLst/>
          </a:prstGeom>
          <a:gradFill rotWithShape="1">
            <a:gsLst>
              <a:gs pos="0">
                <a:srgbClr val="BBE0E3"/>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53262" name="Rectangle 14">
            <a:extLst>
              <a:ext uri="{FF2B5EF4-FFF2-40B4-BE49-F238E27FC236}">
                <a16:creationId xmlns:a16="http://schemas.microsoft.com/office/drawing/2014/main" id="{90BA094C-7119-C4D9-9567-9CC6154B54B3}"/>
              </a:ext>
            </a:extLst>
          </p:cNvPr>
          <p:cNvSpPr>
            <a:spLocks noChangeArrowheads="1"/>
          </p:cNvSpPr>
          <p:nvPr/>
        </p:nvSpPr>
        <p:spPr bwMode="auto">
          <a:xfrm>
            <a:off x="2495551" y="2205039"/>
            <a:ext cx="5299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9pPr>
          </a:lstStyle>
          <a:p>
            <a:pPr fontAlgn="base">
              <a:spcAft>
                <a:spcPct val="0"/>
              </a:spcAft>
              <a:buClr>
                <a:srgbClr val="ECEAAC"/>
              </a:buClr>
              <a:buNone/>
            </a:pPr>
            <a:r>
              <a:rPr lang="zh-CN" altLang="en-US" sz="2000" b="1">
                <a:latin typeface="幼圆" pitchFamily="49" charset="-122"/>
                <a:ea typeface="幼圆" pitchFamily="49" charset="-122"/>
              </a:rPr>
              <a:t>技术经济分析属于事前或事中主动的控制 </a:t>
            </a:r>
          </a:p>
        </p:txBody>
      </p:sp>
      <p:sp>
        <p:nvSpPr>
          <p:cNvPr id="53263" name="AutoShape 15">
            <a:extLst>
              <a:ext uri="{FF2B5EF4-FFF2-40B4-BE49-F238E27FC236}">
                <a16:creationId xmlns:a16="http://schemas.microsoft.com/office/drawing/2014/main" id="{7E861A5B-801A-0661-1F72-2769FFAEE290}"/>
              </a:ext>
            </a:extLst>
          </p:cNvPr>
          <p:cNvSpPr>
            <a:spLocks noChangeArrowheads="1"/>
          </p:cNvSpPr>
          <p:nvPr/>
        </p:nvSpPr>
        <p:spPr bwMode="gray">
          <a:xfrm>
            <a:off x="7254875" y="3317944"/>
            <a:ext cx="2116138" cy="707886"/>
          </a:xfrm>
          <a:prstGeom prst="chevron">
            <a:avLst>
              <a:gd name="adj" fmla="val 49728"/>
            </a:avLst>
          </a:prstGeom>
          <a:gradFill rotWithShape="1">
            <a:gsLst>
              <a:gs pos="0">
                <a:srgbClr val="009999"/>
              </a:gs>
              <a:gs pos="100000">
                <a:srgbClr val="96D5D5"/>
              </a:gs>
            </a:gsLst>
            <a:lin ang="0" scaled="1"/>
          </a:gradFill>
          <a:ln w="38100">
            <a:solidFill>
              <a:srgbClr val="EAEAEA"/>
            </a:solidFill>
            <a:miter lim="800000"/>
            <a:headEnd/>
            <a:tailEnd/>
          </a:ln>
          <a:effectLst>
            <a:outerShdw dist="109250" dir="3267739" algn="ctr" rotWithShape="0">
              <a:srgbClr val="333333">
                <a:alpha val="50000"/>
              </a:srgbClr>
            </a:outerShdw>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pPr>
            <a:r>
              <a:rPr lang="zh-CN" altLang="en-US" sz="2000" b="1">
                <a:solidFill>
                  <a:srgbClr val="000000"/>
                </a:solidFill>
                <a:latin typeface="幼圆" pitchFamily="49" charset="-122"/>
                <a:ea typeface="幼圆" pitchFamily="49" charset="-122"/>
              </a:rPr>
              <a:t>防止</a:t>
            </a:r>
          </a:p>
          <a:p>
            <a:pPr algn="ctr" eaLnBrk="0" fontAlgn="base" hangingPunct="0">
              <a:spcBef>
                <a:spcPct val="0"/>
              </a:spcBef>
              <a:spcAft>
                <a:spcPct val="0"/>
              </a:spcAft>
            </a:pPr>
            <a:r>
              <a:rPr lang="zh-CN" altLang="en-US" sz="2000" b="1">
                <a:solidFill>
                  <a:srgbClr val="000000"/>
                </a:solidFill>
                <a:latin typeface="幼圆" pitchFamily="49" charset="-122"/>
                <a:ea typeface="幼圆" pitchFamily="49" charset="-122"/>
              </a:rPr>
              <a:t>偏差</a:t>
            </a:r>
          </a:p>
        </p:txBody>
      </p:sp>
      <p:sp>
        <p:nvSpPr>
          <p:cNvPr id="53264" name="AutoShape 16">
            <a:extLst>
              <a:ext uri="{FF2B5EF4-FFF2-40B4-BE49-F238E27FC236}">
                <a16:creationId xmlns:a16="http://schemas.microsoft.com/office/drawing/2014/main" id="{7E06B3CC-3BE8-B736-C0BF-B008E6BDAB14}"/>
              </a:ext>
            </a:extLst>
          </p:cNvPr>
          <p:cNvSpPr>
            <a:spLocks noChangeArrowheads="1"/>
          </p:cNvSpPr>
          <p:nvPr/>
        </p:nvSpPr>
        <p:spPr bwMode="gray">
          <a:xfrm>
            <a:off x="5707064" y="3314769"/>
            <a:ext cx="2008187" cy="707886"/>
          </a:xfrm>
          <a:prstGeom prst="chevron">
            <a:avLst>
              <a:gd name="adj" fmla="val 44703"/>
            </a:avLst>
          </a:prstGeom>
          <a:gradFill rotWithShape="1">
            <a:gsLst>
              <a:gs pos="0">
                <a:srgbClr val="679DC5"/>
              </a:gs>
              <a:gs pos="100000">
                <a:srgbClr val="ADCAE0"/>
              </a:gs>
            </a:gsLst>
            <a:lin ang="0" scaled="1"/>
          </a:gradFill>
          <a:ln w="38100">
            <a:solidFill>
              <a:srgbClr val="EAEAEA"/>
            </a:solidFill>
            <a:miter lim="800000"/>
            <a:headEnd/>
            <a:tailEnd/>
          </a:ln>
          <a:effectLst>
            <a:outerShdw dist="109250" dir="3267739" algn="ctr" rotWithShape="0">
              <a:srgbClr val="333333">
                <a:alpha val="50000"/>
              </a:srgbClr>
            </a:outerShdw>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pPr>
            <a:r>
              <a:rPr lang="zh-CN" altLang="en-US" sz="2000" b="1">
                <a:solidFill>
                  <a:srgbClr val="000000"/>
                </a:solidFill>
                <a:latin typeface="幼圆" pitchFamily="49" charset="-122"/>
                <a:ea typeface="幼圆" pitchFamily="49" charset="-122"/>
              </a:rPr>
              <a:t>制定</a:t>
            </a:r>
          </a:p>
          <a:p>
            <a:pPr algn="ctr" eaLnBrk="0" fontAlgn="base" hangingPunct="0">
              <a:spcBef>
                <a:spcPct val="0"/>
              </a:spcBef>
              <a:spcAft>
                <a:spcPct val="0"/>
              </a:spcAft>
            </a:pPr>
            <a:r>
              <a:rPr lang="zh-CN" altLang="en-US" sz="2000" b="1">
                <a:solidFill>
                  <a:srgbClr val="000000"/>
                </a:solidFill>
                <a:latin typeface="幼圆" pitchFamily="49" charset="-122"/>
                <a:ea typeface="幼圆" pitchFamily="49" charset="-122"/>
              </a:rPr>
              <a:t>对策</a:t>
            </a:r>
          </a:p>
        </p:txBody>
      </p:sp>
      <p:sp>
        <p:nvSpPr>
          <p:cNvPr id="53265" name="AutoShape 17">
            <a:extLst>
              <a:ext uri="{FF2B5EF4-FFF2-40B4-BE49-F238E27FC236}">
                <a16:creationId xmlns:a16="http://schemas.microsoft.com/office/drawing/2014/main" id="{5E36D78A-0A8D-F425-C0BC-1C4B085E237D}"/>
              </a:ext>
            </a:extLst>
          </p:cNvPr>
          <p:cNvSpPr>
            <a:spLocks noChangeArrowheads="1"/>
          </p:cNvSpPr>
          <p:nvPr/>
        </p:nvSpPr>
        <p:spPr bwMode="gray">
          <a:xfrm>
            <a:off x="4097339" y="3314769"/>
            <a:ext cx="2116137" cy="707886"/>
          </a:xfrm>
          <a:prstGeom prst="chevron">
            <a:avLst>
              <a:gd name="adj" fmla="val 49728"/>
            </a:avLst>
          </a:prstGeom>
          <a:gradFill rotWithShape="1">
            <a:gsLst>
              <a:gs pos="0">
                <a:srgbClr val="9EC6B9"/>
              </a:gs>
              <a:gs pos="100000">
                <a:srgbClr val="D1E4DE"/>
              </a:gs>
            </a:gsLst>
            <a:lin ang="0" scaled="1"/>
          </a:gradFill>
          <a:ln w="38100">
            <a:solidFill>
              <a:srgbClr val="EAEAEA"/>
            </a:solidFill>
            <a:miter lim="800000"/>
            <a:headEnd/>
            <a:tailEnd/>
          </a:ln>
          <a:effectLst>
            <a:outerShdw dist="109250" dir="3267739" algn="ctr" rotWithShape="0">
              <a:srgbClr val="333333">
                <a:alpha val="50000"/>
              </a:srgbClr>
            </a:outerShdw>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pPr>
            <a:r>
              <a:rPr lang="zh-CN" altLang="en-US" sz="2000" b="1">
                <a:solidFill>
                  <a:srgbClr val="000000"/>
                </a:solidFill>
                <a:latin typeface="幼圆" pitchFamily="49" charset="-122"/>
                <a:ea typeface="幼圆" pitchFamily="49" charset="-122"/>
              </a:rPr>
              <a:t>资料</a:t>
            </a:r>
          </a:p>
          <a:p>
            <a:pPr algn="ctr" eaLnBrk="0" fontAlgn="base" hangingPunct="0">
              <a:spcBef>
                <a:spcPct val="0"/>
              </a:spcBef>
              <a:spcAft>
                <a:spcPct val="0"/>
              </a:spcAft>
            </a:pPr>
            <a:r>
              <a:rPr lang="zh-CN" altLang="en-US" sz="2000" b="1">
                <a:solidFill>
                  <a:srgbClr val="000000"/>
                </a:solidFill>
                <a:latin typeface="幼圆" pitchFamily="49" charset="-122"/>
                <a:ea typeface="幼圆" pitchFamily="49" charset="-122"/>
              </a:rPr>
              <a:t>分析</a:t>
            </a:r>
          </a:p>
        </p:txBody>
      </p:sp>
      <p:sp>
        <p:nvSpPr>
          <p:cNvPr id="53266" name="AutoShape 18">
            <a:extLst>
              <a:ext uri="{FF2B5EF4-FFF2-40B4-BE49-F238E27FC236}">
                <a16:creationId xmlns:a16="http://schemas.microsoft.com/office/drawing/2014/main" id="{04A8D262-FA21-C21A-0773-49F5C228FA08}"/>
              </a:ext>
            </a:extLst>
          </p:cNvPr>
          <p:cNvSpPr>
            <a:spLocks noChangeArrowheads="1"/>
          </p:cNvSpPr>
          <p:nvPr/>
        </p:nvSpPr>
        <p:spPr bwMode="gray">
          <a:xfrm>
            <a:off x="2513014" y="3314769"/>
            <a:ext cx="2116137" cy="707886"/>
          </a:xfrm>
          <a:prstGeom prst="chevron">
            <a:avLst>
              <a:gd name="adj" fmla="val 49728"/>
            </a:avLst>
          </a:prstGeom>
          <a:gradFill rotWithShape="1">
            <a:gsLst>
              <a:gs pos="0">
                <a:srgbClr val="BBE0E3"/>
              </a:gs>
              <a:gs pos="100000">
                <a:srgbClr val="E5F3F4"/>
              </a:gs>
            </a:gsLst>
            <a:lin ang="0" scaled="1"/>
          </a:gradFill>
          <a:ln w="38100">
            <a:solidFill>
              <a:srgbClr val="EAEAEA"/>
            </a:solidFill>
            <a:miter lim="800000"/>
            <a:headEnd/>
            <a:tailEnd/>
          </a:ln>
          <a:effectLst>
            <a:outerShdw dist="109250" dir="3267739" algn="ctr" rotWithShape="0">
              <a:srgbClr val="333333">
                <a:alpha val="50000"/>
              </a:srgbClr>
            </a:outerShdw>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0" fontAlgn="base" hangingPunct="0">
              <a:spcBef>
                <a:spcPct val="0"/>
              </a:spcBef>
              <a:spcAft>
                <a:spcPct val="0"/>
              </a:spcAft>
            </a:pPr>
            <a:r>
              <a:rPr lang="zh-CN" altLang="en-US" sz="2000" b="1">
                <a:solidFill>
                  <a:srgbClr val="000000"/>
                </a:solidFill>
                <a:latin typeface="幼圆" pitchFamily="49" charset="-122"/>
                <a:ea typeface="幼圆" pitchFamily="49" charset="-122"/>
              </a:rPr>
              <a:t>信息</a:t>
            </a:r>
          </a:p>
          <a:p>
            <a:pPr algn="ctr" eaLnBrk="0" fontAlgn="base" hangingPunct="0">
              <a:spcBef>
                <a:spcPct val="0"/>
              </a:spcBef>
              <a:spcAft>
                <a:spcPct val="0"/>
              </a:spcAft>
            </a:pPr>
            <a:r>
              <a:rPr lang="zh-CN" altLang="en-US" sz="2000" b="1">
                <a:solidFill>
                  <a:srgbClr val="000000"/>
                </a:solidFill>
                <a:latin typeface="幼圆" pitchFamily="49" charset="-122"/>
                <a:ea typeface="幼圆" pitchFamily="49" charset="-122"/>
              </a:rPr>
              <a:t>搜集</a:t>
            </a:r>
          </a:p>
        </p:txBody>
      </p:sp>
      <p:sp>
        <p:nvSpPr>
          <p:cNvPr id="53268" name="Rectangle 20">
            <a:extLst>
              <a:ext uri="{FF2B5EF4-FFF2-40B4-BE49-F238E27FC236}">
                <a16:creationId xmlns:a16="http://schemas.microsoft.com/office/drawing/2014/main" id="{F07F6C3B-AC7A-5B87-063B-95C8B4A6D8DF}"/>
              </a:ext>
            </a:extLst>
          </p:cNvPr>
          <p:cNvSpPr>
            <a:spLocks noChangeArrowheads="1"/>
          </p:cNvSpPr>
          <p:nvPr/>
        </p:nvSpPr>
        <p:spPr bwMode="auto">
          <a:xfrm>
            <a:off x="2063751" y="4652964"/>
            <a:ext cx="8029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9pPr>
          </a:lstStyle>
          <a:p>
            <a:pPr fontAlgn="base">
              <a:lnSpc>
                <a:spcPct val="110000"/>
              </a:lnSpc>
              <a:spcAft>
                <a:spcPct val="0"/>
              </a:spcAft>
              <a:buClr>
                <a:srgbClr val="ECEAAC"/>
              </a:buClr>
              <a:buNone/>
            </a:pPr>
            <a:r>
              <a:rPr lang="en-US" altLang="zh-CN" sz="2000" b="1">
                <a:latin typeface="幼圆" pitchFamily="49" charset="-122"/>
                <a:ea typeface="幼圆" pitchFamily="49" charset="-122"/>
              </a:rPr>
              <a:t>    </a:t>
            </a:r>
            <a:r>
              <a:rPr lang="zh-CN" altLang="en-US" sz="2000" b="1">
                <a:latin typeface="幼圆" pitchFamily="49" charset="-122"/>
                <a:ea typeface="幼圆" pitchFamily="49" charset="-122"/>
              </a:rPr>
              <a:t>工程项目前期可行性研究工作方式的提出，使技术经济分析的预见性提高到一个新的水平。</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3261"/>
                                        </p:tgtEl>
                                        <p:attrNameLst>
                                          <p:attrName>style.visibility</p:attrName>
                                        </p:attrNameLst>
                                      </p:cBhvr>
                                      <p:to>
                                        <p:strVal val="visible"/>
                                      </p:to>
                                    </p:set>
                                    <p:animEffect transition="in" filter="wipe(left)">
                                      <p:cBhvr>
                                        <p:cTn id="7" dur="500"/>
                                        <p:tgtEl>
                                          <p:spTgt spid="53261"/>
                                        </p:tgtEl>
                                      </p:cBhvr>
                                    </p:animEffect>
                                  </p:childTnLst>
                                </p:cTn>
                              </p:par>
                              <p:par>
                                <p:cTn id="8" presetID="18" presetClass="entr" presetSubtype="3" fill="hold" nodeType="withEffect">
                                  <p:stCondLst>
                                    <p:cond delay="0"/>
                                  </p:stCondLst>
                                  <p:childTnLst>
                                    <p:set>
                                      <p:cBhvr>
                                        <p:cTn id="9" dur="1" fill="hold">
                                          <p:stCondLst>
                                            <p:cond delay="0"/>
                                          </p:stCondLst>
                                        </p:cTn>
                                        <p:tgtEl>
                                          <p:spTgt spid="53262">
                                            <p:txEl>
                                              <p:pRg st="0" end="0"/>
                                            </p:txEl>
                                          </p:spTgt>
                                        </p:tgtEl>
                                        <p:attrNameLst>
                                          <p:attrName>style.visibility</p:attrName>
                                        </p:attrNameLst>
                                      </p:cBhvr>
                                      <p:to>
                                        <p:strVal val="visible"/>
                                      </p:to>
                                    </p:set>
                                    <p:animEffect transition="in" filter="strips(upRight)">
                                      <p:cBhvr>
                                        <p:cTn id="10" dur="500"/>
                                        <p:tgtEl>
                                          <p:spTgt spid="53262">
                                            <p:txEl>
                                              <p:pRg st="0" end="0"/>
                                            </p:txEl>
                                          </p:spTgt>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53266"/>
                                        </p:tgtEl>
                                        <p:attrNameLst>
                                          <p:attrName>style.visibility</p:attrName>
                                        </p:attrNameLst>
                                      </p:cBhvr>
                                      <p:to>
                                        <p:strVal val="visible"/>
                                      </p:to>
                                    </p:set>
                                    <p:animEffect transition="in" filter="wipe(left)">
                                      <p:cBhvr>
                                        <p:cTn id="14" dur="500"/>
                                        <p:tgtEl>
                                          <p:spTgt spid="53266"/>
                                        </p:tgtEl>
                                      </p:cBhvr>
                                    </p:animEffect>
                                  </p:childTnLst>
                                </p:cTn>
                              </p:par>
                            </p:childTnLst>
                          </p:cTn>
                        </p:par>
                        <p:par>
                          <p:cTn id="15" fill="hold" nodeType="afterGroup">
                            <p:stCondLst>
                              <p:cond delay="1000"/>
                            </p:stCondLst>
                            <p:childTnLst>
                              <p:par>
                                <p:cTn id="16" presetID="22" presetClass="entr" presetSubtype="8" fill="hold" nodeType="afterEffect">
                                  <p:stCondLst>
                                    <p:cond delay="0"/>
                                  </p:stCondLst>
                                  <p:childTnLst>
                                    <p:set>
                                      <p:cBhvr>
                                        <p:cTn id="17" dur="1" fill="hold">
                                          <p:stCondLst>
                                            <p:cond delay="0"/>
                                          </p:stCondLst>
                                        </p:cTn>
                                        <p:tgtEl>
                                          <p:spTgt spid="53265"/>
                                        </p:tgtEl>
                                        <p:attrNameLst>
                                          <p:attrName>style.visibility</p:attrName>
                                        </p:attrNameLst>
                                      </p:cBhvr>
                                      <p:to>
                                        <p:strVal val="visible"/>
                                      </p:to>
                                    </p:set>
                                    <p:animEffect transition="in" filter="wipe(left)">
                                      <p:cBhvr>
                                        <p:cTn id="18" dur="500"/>
                                        <p:tgtEl>
                                          <p:spTgt spid="53265"/>
                                        </p:tgtEl>
                                      </p:cBhvr>
                                    </p:animEffect>
                                  </p:childTnLst>
                                </p:cTn>
                              </p:par>
                            </p:childTnLst>
                          </p:cTn>
                        </p:par>
                        <p:par>
                          <p:cTn id="19" fill="hold" nodeType="afterGroup">
                            <p:stCondLst>
                              <p:cond delay="1500"/>
                            </p:stCondLst>
                            <p:childTnLst>
                              <p:par>
                                <p:cTn id="20" presetID="22" presetClass="entr" presetSubtype="8" fill="hold" nodeType="afterEffect">
                                  <p:stCondLst>
                                    <p:cond delay="0"/>
                                  </p:stCondLst>
                                  <p:childTnLst>
                                    <p:set>
                                      <p:cBhvr>
                                        <p:cTn id="21" dur="1" fill="hold">
                                          <p:stCondLst>
                                            <p:cond delay="0"/>
                                          </p:stCondLst>
                                        </p:cTn>
                                        <p:tgtEl>
                                          <p:spTgt spid="53264"/>
                                        </p:tgtEl>
                                        <p:attrNameLst>
                                          <p:attrName>style.visibility</p:attrName>
                                        </p:attrNameLst>
                                      </p:cBhvr>
                                      <p:to>
                                        <p:strVal val="visible"/>
                                      </p:to>
                                    </p:set>
                                    <p:animEffect transition="in" filter="wipe(left)">
                                      <p:cBhvr>
                                        <p:cTn id="22" dur="500"/>
                                        <p:tgtEl>
                                          <p:spTgt spid="53264"/>
                                        </p:tgtEl>
                                      </p:cBhvr>
                                    </p:animEffect>
                                  </p:childTnLst>
                                </p:cTn>
                              </p:par>
                            </p:childTnLst>
                          </p:cTn>
                        </p:par>
                        <p:par>
                          <p:cTn id="23" fill="hold" nodeType="afterGroup">
                            <p:stCondLst>
                              <p:cond delay="2000"/>
                            </p:stCondLst>
                            <p:childTnLst>
                              <p:par>
                                <p:cTn id="24" presetID="22" presetClass="entr" presetSubtype="8" fill="hold" nodeType="afterEffect">
                                  <p:stCondLst>
                                    <p:cond delay="0"/>
                                  </p:stCondLst>
                                  <p:childTnLst>
                                    <p:set>
                                      <p:cBhvr>
                                        <p:cTn id="25" dur="1" fill="hold">
                                          <p:stCondLst>
                                            <p:cond delay="0"/>
                                          </p:stCondLst>
                                        </p:cTn>
                                        <p:tgtEl>
                                          <p:spTgt spid="53263"/>
                                        </p:tgtEl>
                                        <p:attrNameLst>
                                          <p:attrName>style.visibility</p:attrName>
                                        </p:attrNameLst>
                                      </p:cBhvr>
                                      <p:to>
                                        <p:strVal val="visible"/>
                                      </p:to>
                                    </p:set>
                                    <p:animEffect transition="in" filter="wipe(left)">
                                      <p:cBhvr>
                                        <p:cTn id="26" dur="500"/>
                                        <p:tgtEl>
                                          <p:spTgt spid="53263"/>
                                        </p:tgtEl>
                                      </p:cBhvr>
                                    </p:animEffect>
                                  </p:childTnLst>
                                </p:cTn>
                              </p:par>
                            </p:childTnLst>
                          </p:cTn>
                        </p:par>
                        <p:par>
                          <p:cTn id="27" fill="hold" nodeType="afterGroup">
                            <p:stCondLst>
                              <p:cond delay="2500"/>
                            </p:stCondLst>
                            <p:childTnLst>
                              <p:par>
                                <p:cTn id="28" presetID="3" presetClass="entr" presetSubtype="10" fill="hold" nodeType="afterEffect">
                                  <p:stCondLst>
                                    <p:cond delay="0"/>
                                  </p:stCondLst>
                                  <p:childTnLst>
                                    <p:set>
                                      <p:cBhvr>
                                        <p:cTn id="29" dur="1" fill="hold">
                                          <p:stCondLst>
                                            <p:cond delay="0"/>
                                          </p:stCondLst>
                                        </p:cTn>
                                        <p:tgtEl>
                                          <p:spTgt spid="53268"/>
                                        </p:tgtEl>
                                        <p:attrNameLst>
                                          <p:attrName>style.visibility</p:attrName>
                                        </p:attrNameLst>
                                      </p:cBhvr>
                                      <p:to>
                                        <p:strVal val="visible"/>
                                      </p:to>
                                    </p:set>
                                    <p:animEffect transition="in" filter="blinds(horizontal)">
                                      <p:cBhvr>
                                        <p:cTn id="30" dur="500"/>
                                        <p:tgtEl>
                                          <p:spTgt spid="53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1" grpId="0" animBg="1"/>
      <p:bldP spid="53263" grpId="0" animBg="1"/>
      <p:bldP spid="53264" grpId="0" animBg="1"/>
      <p:bldP spid="53265" grpId="0" animBg="1"/>
      <p:bldP spid="53266" grpId="0" animBg="1"/>
      <p:bldP spid="5326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A8778704-BE0D-4370-900E-239599572C3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25D5809B-7D90-6A4D-9647-4A120C00B9EA}"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33</a:t>
            </a:fld>
            <a:endParaRPr kumimoji="0" lang="en-US" altLang="zh-CN" sz="1000">
              <a:solidFill>
                <a:srgbClr val="808080"/>
              </a:solidFill>
              <a:ea typeface="华文行楷" panose="02010800040101010101" pitchFamily="2" charset="-122"/>
            </a:endParaRPr>
          </a:p>
        </p:txBody>
      </p:sp>
      <p:sp>
        <p:nvSpPr>
          <p:cNvPr id="23555" name="Rectangle 2">
            <a:extLst>
              <a:ext uri="{FF2B5EF4-FFF2-40B4-BE49-F238E27FC236}">
                <a16:creationId xmlns:a16="http://schemas.microsoft.com/office/drawing/2014/main" id="{44B64BCD-E6DC-5A8F-1AAE-CDC98580B3B0}"/>
              </a:ext>
            </a:extLst>
          </p:cNvPr>
          <p:cNvSpPr>
            <a:spLocks noGrp="1" noChangeArrowheads="1"/>
          </p:cNvSpPr>
          <p:nvPr>
            <p:ph type="title"/>
          </p:nvPr>
        </p:nvSpPr>
        <p:spPr/>
        <p:txBody>
          <a:bodyPr/>
          <a:lstStyle/>
          <a:p>
            <a:pPr eaLnBrk="1" hangingPunct="1"/>
            <a:r>
              <a:rPr kumimoji="0" lang="zh-CN" altLang="en-US"/>
              <a:t>技术经济学基本原理</a:t>
            </a:r>
          </a:p>
        </p:txBody>
      </p:sp>
      <p:sp>
        <p:nvSpPr>
          <p:cNvPr id="23556" name="Rectangle 3">
            <a:extLst>
              <a:ext uri="{FF2B5EF4-FFF2-40B4-BE49-F238E27FC236}">
                <a16:creationId xmlns:a16="http://schemas.microsoft.com/office/drawing/2014/main" id="{A9154E27-C170-71AC-7EBE-D08E1C39B769}"/>
              </a:ext>
            </a:extLst>
          </p:cNvPr>
          <p:cNvSpPr>
            <a:spLocks noGrp="1" noChangeArrowheads="1"/>
          </p:cNvSpPr>
          <p:nvPr>
            <p:ph type="body" idx="1"/>
          </p:nvPr>
        </p:nvSpPr>
        <p:spPr/>
        <p:txBody>
          <a:bodyPr/>
          <a:lstStyle/>
          <a:p>
            <a:pPr marL="0" indent="0" eaLnBrk="1" hangingPunct="1">
              <a:buNone/>
            </a:pPr>
            <a:r>
              <a:rPr lang="en-US" altLang="zh-CN"/>
              <a:t>4.</a:t>
            </a:r>
            <a:r>
              <a:rPr lang="zh-CN" altLang="en-US"/>
              <a:t>可比性原理</a:t>
            </a:r>
          </a:p>
        </p:txBody>
      </p:sp>
      <p:sp>
        <p:nvSpPr>
          <p:cNvPr id="54276" name="Rectangle 4">
            <a:extLst>
              <a:ext uri="{FF2B5EF4-FFF2-40B4-BE49-F238E27FC236}">
                <a16:creationId xmlns:a16="http://schemas.microsoft.com/office/drawing/2014/main" id="{DF36C38C-0BA8-6AFE-CA87-8E0FEDA8C925}"/>
              </a:ext>
            </a:extLst>
          </p:cNvPr>
          <p:cNvSpPr>
            <a:spLocks noChangeArrowheads="1"/>
          </p:cNvSpPr>
          <p:nvPr/>
        </p:nvSpPr>
        <p:spPr bwMode="auto">
          <a:xfrm>
            <a:off x="2208214" y="1989139"/>
            <a:ext cx="7716837" cy="3455987"/>
          </a:xfrm>
          <a:prstGeom prst="rect">
            <a:avLst/>
          </a:prstGeom>
          <a:gradFill rotWithShape="1">
            <a:gsLst>
              <a:gs pos="0">
                <a:srgbClr val="FFFFD9"/>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54277" name="Rectangle 5">
            <a:extLst>
              <a:ext uri="{FF2B5EF4-FFF2-40B4-BE49-F238E27FC236}">
                <a16:creationId xmlns:a16="http://schemas.microsoft.com/office/drawing/2014/main" id="{B0F9D5BE-7983-0C11-9E39-51665AE8095E}"/>
              </a:ext>
            </a:extLst>
          </p:cNvPr>
          <p:cNvSpPr>
            <a:spLocks noChangeArrowheads="1"/>
          </p:cNvSpPr>
          <p:nvPr/>
        </p:nvSpPr>
        <p:spPr bwMode="auto">
          <a:xfrm>
            <a:off x="2208214" y="1989139"/>
            <a:ext cx="77755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6700" indent="-266700">
              <a:spcBef>
                <a:spcPct val="20000"/>
              </a:spcBef>
              <a:buClr>
                <a:schemeClr val="folHlink"/>
              </a:buClr>
              <a:buSzPct val="60000"/>
              <a:buFont typeface="Wingdings" pitchFamily="2" charset="2"/>
              <a:buChar char="•"/>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9pPr>
          </a:lstStyle>
          <a:p>
            <a:pPr fontAlgn="base">
              <a:lnSpc>
                <a:spcPct val="135000"/>
              </a:lnSpc>
              <a:spcAft>
                <a:spcPct val="10000"/>
              </a:spcAft>
              <a:buClr>
                <a:srgbClr val="ECEAAC"/>
              </a:buClr>
              <a:buNone/>
            </a:pPr>
            <a:r>
              <a:rPr lang="en-US" altLang="zh-CN" sz="2000" b="1">
                <a:solidFill>
                  <a:srgbClr val="000000"/>
                </a:solidFill>
                <a:latin typeface="华文楷体" panose="02010600040101010101" pitchFamily="2" charset="-122"/>
                <a:ea typeface="华文楷体" panose="02010600040101010101" pitchFamily="2" charset="-122"/>
              </a:rPr>
              <a:t>【</a:t>
            </a:r>
            <a:r>
              <a:rPr lang="zh-CN" altLang="en-US" sz="2000" b="1">
                <a:solidFill>
                  <a:srgbClr val="000000"/>
                </a:solidFill>
                <a:latin typeface="华文楷体" panose="02010600040101010101" pitchFamily="2" charset="-122"/>
                <a:ea typeface="华文楷体" panose="02010600040101010101" pitchFamily="2" charset="-122"/>
              </a:rPr>
              <a:t>例</a:t>
            </a:r>
            <a:r>
              <a:rPr lang="en-US" altLang="zh-CN" sz="2000" b="1">
                <a:solidFill>
                  <a:srgbClr val="000000"/>
                </a:solidFill>
                <a:latin typeface="华文楷体" panose="02010600040101010101" pitchFamily="2" charset="-122"/>
                <a:ea typeface="华文楷体" panose="02010600040101010101" pitchFamily="2" charset="-122"/>
              </a:rPr>
              <a:t>1-1】</a:t>
            </a:r>
            <a:r>
              <a:rPr lang="zh-CN" altLang="en-US" sz="2000" b="1">
                <a:solidFill>
                  <a:srgbClr val="000000"/>
                </a:solidFill>
                <a:latin typeface="华文楷体" panose="02010600040101010101" pitchFamily="2" charset="-122"/>
                <a:ea typeface="华文楷体" panose="02010600040101010101" pitchFamily="2" charset="-122"/>
              </a:rPr>
              <a:t>思考下列问题</a:t>
            </a:r>
          </a:p>
          <a:p>
            <a:pPr algn="just" fontAlgn="base">
              <a:lnSpc>
                <a:spcPct val="135000"/>
              </a:lnSpc>
              <a:spcAft>
                <a:spcPct val="10000"/>
              </a:spcAft>
              <a:buClr>
                <a:srgbClr val="000000"/>
              </a:buClr>
              <a:buSzPct val="90000"/>
              <a:buFontTx/>
              <a:buChar char="•"/>
            </a:pPr>
            <a:r>
              <a:rPr lang="zh-CN" altLang="en-US" sz="2000" b="1">
                <a:solidFill>
                  <a:srgbClr val="000000"/>
                </a:solidFill>
                <a:latin typeface="华文楷体" panose="02010600040101010101" pitchFamily="2" charset="-122"/>
                <a:ea typeface="华文楷体" panose="02010600040101010101" pitchFamily="2" charset="-122"/>
              </a:rPr>
              <a:t>电视机厂每年可生产电视</a:t>
            </a:r>
            <a:r>
              <a:rPr lang="en-US" altLang="zh-CN" sz="2000" b="1">
                <a:solidFill>
                  <a:srgbClr val="000000"/>
                </a:solidFill>
                <a:latin typeface="华文楷体" panose="02010600040101010101" pitchFamily="2" charset="-122"/>
                <a:ea typeface="华文楷体" panose="02010600040101010101" pitchFamily="2" charset="-122"/>
              </a:rPr>
              <a:t>10</a:t>
            </a:r>
            <a:r>
              <a:rPr lang="zh-CN" altLang="en-US" sz="2000" b="1">
                <a:solidFill>
                  <a:srgbClr val="000000"/>
                </a:solidFill>
                <a:latin typeface="华文楷体" panose="02010600040101010101" pitchFamily="2" charset="-122"/>
                <a:ea typeface="华文楷体" panose="02010600040101010101" pitchFamily="2" charset="-122"/>
              </a:rPr>
              <a:t>万台，水泥厂每年可生产水泥</a:t>
            </a:r>
            <a:r>
              <a:rPr lang="en-US" altLang="zh-CN" sz="2000" b="1">
                <a:solidFill>
                  <a:srgbClr val="000000"/>
                </a:solidFill>
                <a:latin typeface="华文楷体" panose="02010600040101010101" pitchFamily="2" charset="-122"/>
                <a:ea typeface="华文楷体" panose="02010600040101010101" pitchFamily="2" charset="-122"/>
              </a:rPr>
              <a:t>10</a:t>
            </a:r>
            <a:r>
              <a:rPr lang="zh-CN" altLang="en-US" sz="2000" b="1">
                <a:solidFill>
                  <a:srgbClr val="000000"/>
                </a:solidFill>
                <a:latin typeface="华文楷体" panose="02010600040101010101" pitchFamily="2" charset="-122"/>
                <a:ea typeface="华文楷体" panose="02010600040101010101" pitchFamily="2" charset="-122"/>
              </a:rPr>
              <a:t>万吨，能否判断哪个厂的效益大？</a:t>
            </a:r>
          </a:p>
          <a:p>
            <a:pPr algn="just" fontAlgn="base">
              <a:lnSpc>
                <a:spcPct val="135000"/>
              </a:lnSpc>
              <a:spcAft>
                <a:spcPct val="10000"/>
              </a:spcAft>
              <a:buClr>
                <a:srgbClr val="000000"/>
              </a:buClr>
              <a:buSzPct val="90000"/>
              <a:buFontTx/>
              <a:buChar char="•"/>
            </a:pPr>
            <a:r>
              <a:rPr lang="zh-CN" altLang="en-US" sz="2000" b="1">
                <a:solidFill>
                  <a:srgbClr val="000000"/>
                </a:solidFill>
                <a:latin typeface="华文楷体" panose="02010600040101010101" pitchFamily="2" charset="-122"/>
                <a:ea typeface="华文楷体" panose="02010600040101010101" pitchFamily="2" charset="-122"/>
              </a:rPr>
              <a:t>有两个技术方案</a:t>
            </a:r>
            <a:r>
              <a:rPr lang="en-US" altLang="zh-CN" sz="2000" b="1">
                <a:solidFill>
                  <a:srgbClr val="000000"/>
                </a:solidFill>
                <a:latin typeface="华文楷体" panose="02010600040101010101" pitchFamily="2" charset="-122"/>
                <a:ea typeface="华文楷体" panose="02010600040101010101" pitchFamily="2" charset="-122"/>
              </a:rPr>
              <a:t>A</a:t>
            </a:r>
            <a:r>
              <a:rPr lang="zh-CN" altLang="en-US" sz="2000" b="1">
                <a:solidFill>
                  <a:srgbClr val="000000"/>
                </a:solidFill>
                <a:latin typeface="华文楷体" panose="02010600040101010101" pitchFamily="2" charset="-122"/>
                <a:ea typeface="华文楷体" panose="02010600040101010101" pitchFamily="2" charset="-122"/>
              </a:rPr>
              <a:t>、</a:t>
            </a:r>
            <a:r>
              <a:rPr lang="en-US" altLang="zh-CN" sz="2000" b="1">
                <a:solidFill>
                  <a:srgbClr val="000000"/>
                </a:solidFill>
                <a:latin typeface="华文楷体" panose="02010600040101010101" pitchFamily="2" charset="-122"/>
                <a:ea typeface="华文楷体" panose="02010600040101010101" pitchFamily="2" charset="-122"/>
              </a:rPr>
              <a:t>B</a:t>
            </a:r>
            <a:r>
              <a:rPr lang="zh-CN" altLang="en-US" sz="2000" b="1">
                <a:solidFill>
                  <a:srgbClr val="000000"/>
                </a:solidFill>
                <a:latin typeface="华文楷体" panose="02010600040101010101" pitchFamily="2" charset="-122"/>
                <a:ea typeface="华文楷体" panose="02010600040101010101" pitchFamily="2" charset="-122"/>
              </a:rPr>
              <a:t>，产品种类和数量相等，但投产时间不同，能否比较两个方案的经济效果？</a:t>
            </a:r>
          </a:p>
          <a:p>
            <a:pPr algn="just" fontAlgn="base">
              <a:lnSpc>
                <a:spcPct val="135000"/>
              </a:lnSpc>
              <a:spcAft>
                <a:spcPct val="10000"/>
              </a:spcAft>
              <a:buClr>
                <a:srgbClr val="000000"/>
              </a:buClr>
              <a:buSzPct val="90000"/>
              <a:buFontTx/>
              <a:buChar char="•"/>
            </a:pPr>
            <a:r>
              <a:rPr lang="zh-CN" altLang="en-US" sz="2000" b="1">
                <a:solidFill>
                  <a:srgbClr val="000000"/>
                </a:solidFill>
                <a:latin typeface="华文楷体" panose="02010600040101010101" pitchFamily="2" charset="-122"/>
                <a:ea typeface="华文楷体" panose="02010600040101010101" pitchFamily="2" charset="-122"/>
              </a:rPr>
              <a:t>现有两个投资方案，</a:t>
            </a:r>
            <a:r>
              <a:rPr lang="en-US" altLang="zh-CN" sz="2000" b="1">
                <a:solidFill>
                  <a:srgbClr val="000000"/>
                </a:solidFill>
                <a:latin typeface="华文楷体" panose="02010600040101010101" pitchFamily="2" charset="-122"/>
                <a:ea typeface="华文楷体" panose="02010600040101010101" pitchFamily="2" charset="-122"/>
              </a:rPr>
              <a:t>A</a:t>
            </a:r>
            <a:r>
              <a:rPr lang="zh-CN" altLang="en-US" sz="2000" b="1">
                <a:solidFill>
                  <a:srgbClr val="000000"/>
                </a:solidFill>
                <a:latin typeface="华文楷体" panose="02010600040101010101" pitchFamily="2" charset="-122"/>
                <a:ea typeface="华文楷体" panose="02010600040101010101" pitchFamily="2" charset="-122"/>
              </a:rPr>
              <a:t>方案一年全部投资完，为</a:t>
            </a:r>
            <a:r>
              <a:rPr lang="en-US" altLang="zh-CN" sz="2000" b="1">
                <a:solidFill>
                  <a:srgbClr val="000000"/>
                </a:solidFill>
                <a:latin typeface="华文楷体" panose="02010600040101010101" pitchFamily="2" charset="-122"/>
                <a:ea typeface="华文楷体" panose="02010600040101010101" pitchFamily="2" charset="-122"/>
              </a:rPr>
              <a:t>1000</a:t>
            </a:r>
            <a:r>
              <a:rPr lang="zh-CN" altLang="en-US" sz="2000" b="1">
                <a:solidFill>
                  <a:srgbClr val="000000"/>
                </a:solidFill>
                <a:latin typeface="华文楷体" panose="02010600040101010101" pitchFamily="2" charset="-122"/>
                <a:ea typeface="华文楷体" panose="02010600040101010101" pitchFamily="2" charset="-122"/>
              </a:rPr>
              <a:t>万元，</a:t>
            </a:r>
            <a:r>
              <a:rPr lang="en-US" altLang="zh-CN" sz="2000" b="1">
                <a:solidFill>
                  <a:srgbClr val="000000"/>
                </a:solidFill>
                <a:latin typeface="华文楷体" panose="02010600040101010101" pitchFamily="2" charset="-122"/>
                <a:ea typeface="华文楷体" panose="02010600040101010101" pitchFamily="2" charset="-122"/>
              </a:rPr>
              <a:t>B</a:t>
            </a:r>
            <a:r>
              <a:rPr lang="zh-CN" altLang="en-US" sz="2000" b="1">
                <a:solidFill>
                  <a:srgbClr val="000000"/>
                </a:solidFill>
                <a:latin typeface="华文楷体" panose="02010600040101010101" pitchFamily="2" charset="-122"/>
                <a:ea typeface="华文楷体" panose="02010600040101010101" pitchFamily="2" charset="-122"/>
              </a:rPr>
              <a:t>方案两年投资完，每年投资</a:t>
            </a:r>
            <a:r>
              <a:rPr lang="en-US" altLang="zh-CN" sz="2000" b="1">
                <a:solidFill>
                  <a:srgbClr val="000000"/>
                </a:solidFill>
                <a:latin typeface="华文楷体" panose="02010600040101010101" pitchFamily="2" charset="-122"/>
                <a:ea typeface="华文楷体" panose="02010600040101010101" pitchFamily="2" charset="-122"/>
              </a:rPr>
              <a:t>500</a:t>
            </a:r>
            <a:r>
              <a:rPr lang="zh-CN" altLang="en-US" sz="2000" b="1">
                <a:solidFill>
                  <a:srgbClr val="000000"/>
                </a:solidFill>
                <a:latin typeface="华文楷体" panose="02010600040101010101" pitchFamily="2" charset="-122"/>
                <a:ea typeface="华文楷体" panose="02010600040101010101" pitchFamily="2" charset="-122"/>
              </a:rPr>
              <a:t>万元，试评价两个方案？</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 calcmode="lin" valueType="num">
                                      <p:cBhvr>
                                        <p:cTn id="7" dur="500" fill="hold"/>
                                        <p:tgtEl>
                                          <p:spTgt spid="54276"/>
                                        </p:tgtEl>
                                        <p:attrNameLst>
                                          <p:attrName>ppt_w</p:attrName>
                                        </p:attrNameLst>
                                      </p:cBhvr>
                                      <p:tavLst>
                                        <p:tav tm="0">
                                          <p:val>
                                            <p:strVal val="#ppt_w*0.05"/>
                                          </p:val>
                                        </p:tav>
                                        <p:tav tm="100000">
                                          <p:val>
                                            <p:strVal val="#ppt_w"/>
                                          </p:val>
                                        </p:tav>
                                      </p:tavLst>
                                    </p:anim>
                                    <p:anim calcmode="lin" valueType="num">
                                      <p:cBhvr>
                                        <p:cTn id="8" dur="500" fill="hold"/>
                                        <p:tgtEl>
                                          <p:spTgt spid="54276"/>
                                        </p:tgtEl>
                                        <p:attrNameLst>
                                          <p:attrName>ppt_h</p:attrName>
                                        </p:attrNameLst>
                                      </p:cBhvr>
                                      <p:tavLst>
                                        <p:tav tm="0">
                                          <p:val>
                                            <p:strVal val="#ppt_h"/>
                                          </p:val>
                                        </p:tav>
                                        <p:tav tm="100000">
                                          <p:val>
                                            <p:strVal val="#ppt_h"/>
                                          </p:val>
                                        </p:tav>
                                      </p:tavLst>
                                    </p:anim>
                                    <p:anim calcmode="lin" valueType="num">
                                      <p:cBhvr>
                                        <p:cTn id="9" dur="500" fill="hold"/>
                                        <p:tgtEl>
                                          <p:spTgt spid="54276"/>
                                        </p:tgtEl>
                                        <p:attrNameLst>
                                          <p:attrName>ppt_x</p:attrName>
                                        </p:attrNameLst>
                                      </p:cBhvr>
                                      <p:tavLst>
                                        <p:tav tm="0">
                                          <p:val>
                                            <p:strVal val="#ppt_x-.2"/>
                                          </p:val>
                                        </p:tav>
                                        <p:tav tm="100000">
                                          <p:val>
                                            <p:strVal val="#ppt_x"/>
                                          </p:val>
                                        </p:tav>
                                      </p:tavLst>
                                    </p:anim>
                                    <p:anim calcmode="lin" valueType="num">
                                      <p:cBhvr>
                                        <p:cTn id="10" dur="500" fill="hold"/>
                                        <p:tgtEl>
                                          <p:spTgt spid="54276"/>
                                        </p:tgtEl>
                                        <p:attrNameLst>
                                          <p:attrName>ppt_y</p:attrName>
                                        </p:attrNameLst>
                                      </p:cBhvr>
                                      <p:tavLst>
                                        <p:tav tm="0">
                                          <p:val>
                                            <p:strVal val="#ppt_y"/>
                                          </p:val>
                                        </p:tav>
                                        <p:tav tm="100000">
                                          <p:val>
                                            <p:strVal val="#ppt_y"/>
                                          </p:val>
                                        </p:tav>
                                      </p:tavLst>
                                    </p:anim>
                                    <p:animEffect transition="in" filter="fade">
                                      <p:cBhvr>
                                        <p:cTn id="11" dur="500"/>
                                        <p:tgtEl>
                                          <p:spTgt spid="54276"/>
                                        </p:tgtEl>
                                      </p:cBhvr>
                                    </p:animEffect>
                                  </p:childTnLst>
                                </p:cTn>
                              </p:par>
                              <p:par>
                                <p:cTn id="12" presetID="18" presetClass="entr" presetSubtype="3" fill="hold" nodeType="withEffect">
                                  <p:stCondLst>
                                    <p:cond delay="0"/>
                                  </p:stCondLst>
                                  <p:childTnLst>
                                    <p:set>
                                      <p:cBhvr>
                                        <p:cTn id="13" dur="1" fill="hold">
                                          <p:stCondLst>
                                            <p:cond delay="0"/>
                                          </p:stCondLst>
                                        </p:cTn>
                                        <p:tgtEl>
                                          <p:spTgt spid="54277">
                                            <p:txEl>
                                              <p:pRg st="0" end="0"/>
                                            </p:txEl>
                                          </p:spTgt>
                                        </p:tgtEl>
                                        <p:attrNameLst>
                                          <p:attrName>style.visibility</p:attrName>
                                        </p:attrNameLst>
                                      </p:cBhvr>
                                      <p:to>
                                        <p:strVal val="visible"/>
                                      </p:to>
                                    </p:set>
                                    <p:animEffect transition="in" filter="strips(upRight)">
                                      <p:cBhvr>
                                        <p:cTn id="14" dur="500"/>
                                        <p:tgtEl>
                                          <p:spTgt spid="54277">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3" fill="hold" nodeType="clickEffect">
                                  <p:stCondLst>
                                    <p:cond delay="0"/>
                                  </p:stCondLst>
                                  <p:childTnLst>
                                    <p:set>
                                      <p:cBhvr>
                                        <p:cTn id="18" dur="1" fill="hold">
                                          <p:stCondLst>
                                            <p:cond delay="0"/>
                                          </p:stCondLst>
                                        </p:cTn>
                                        <p:tgtEl>
                                          <p:spTgt spid="54277">
                                            <p:txEl>
                                              <p:pRg st="1" end="1"/>
                                            </p:txEl>
                                          </p:spTgt>
                                        </p:tgtEl>
                                        <p:attrNameLst>
                                          <p:attrName>style.visibility</p:attrName>
                                        </p:attrNameLst>
                                      </p:cBhvr>
                                      <p:to>
                                        <p:strVal val="visible"/>
                                      </p:to>
                                    </p:set>
                                    <p:animEffect transition="in" filter="strips(upRight)">
                                      <p:cBhvr>
                                        <p:cTn id="19" dur="500"/>
                                        <p:tgtEl>
                                          <p:spTgt spid="54277">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3" fill="hold" nodeType="clickEffect">
                                  <p:stCondLst>
                                    <p:cond delay="0"/>
                                  </p:stCondLst>
                                  <p:childTnLst>
                                    <p:set>
                                      <p:cBhvr>
                                        <p:cTn id="23" dur="1" fill="hold">
                                          <p:stCondLst>
                                            <p:cond delay="0"/>
                                          </p:stCondLst>
                                        </p:cTn>
                                        <p:tgtEl>
                                          <p:spTgt spid="54277">
                                            <p:txEl>
                                              <p:pRg st="2" end="2"/>
                                            </p:txEl>
                                          </p:spTgt>
                                        </p:tgtEl>
                                        <p:attrNameLst>
                                          <p:attrName>style.visibility</p:attrName>
                                        </p:attrNameLst>
                                      </p:cBhvr>
                                      <p:to>
                                        <p:strVal val="visible"/>
                                      </p:to>
                                    </p:set>
                                    <p:animEffect transition="in" filter="strips(upRight)">
                                      <p:cBhvr>
                                        <p:cTn id="24" dur="500"/>
                                        <p:tgtEl>
                                          <p:spTgt spid="54277">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3" fill="hold" nodeType="clickEffect">
                                  <p:stCondLst>
                                    <p:cond delay="0"/>
                                  </p:stCondLst>
                                  <p:childTnLst>
                                    <p:set>
                                      <p:cBhvr>
                                        <p:cTn id="28" dur="1" fill="hold">
                                          <p:stCondLst>
                                            <p:cond delay="0"/>
                                          </p:stCondLst>
                                        </p:cTn>
                                        <p:tgtEl>
                                          <p:spTgt spid="54277">
                                            <p:txEl>
                                              <p:pRg st="3" end="3"/>
                                            </p:txEl>
                                          </p:spTgt>
                                        </p:tgtEl>
                                        <p:attrNameLst>
                                          <p:attrName>style.visibility</p:attrName>
                                        </p:attrNameLst>
                                      </p:cBhvr>
                                      <p:to>
                                        <p:strVal val="visible"/>
                                      </p:to>
                                    </p:set>
                                    <p:animEffect transition="in" filter="strips(upRight)">
                                      <p:cBhvr>
                                        <p:cTn id="29" dur="500"/>
                                        <p:tgtEl>
                                          <p:spTgt spid="5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a:extLst>
              <a:ext uri="{FF2B5EF4-FFF2-40B4-BE49-F238E27FC236}">
                <a16:creationId xmlns:a16="http://schemas.microsoft.com/office/drawing/2014/main" id="{2CF54A8A-918B-9CEA-22CB-01BDF12E3D4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FBB0FADD-E418-C047-90F1-B331C843C136}"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34</a:t>
            </a:fld>
            <a:endParaRPr kumimoji="0" lang="en-US" altLang="zh-CN" sz="1000">
              <a:solidFill>
                <a:srgbClr val="808080"/>
              </a:solidFill>
              <a:ea typeface="华文行楷" panose="02010800040101010101" pitchFamily="2" charset="-122"/>
            </a:endParaRPr>
          </a:p>
        </p:txBody>
      </p:sp>
      <p:sp>
        <p:nvSpPr>
          <p:cNvPr id="24579" name="Rectangle 2">
            <a:extLst>
              <a:ext uri="{FF2B5EF4-FFF2-40B4-BE49-F238E27FC236}">
                <a16:creationId xmlns:a16="http://schemas.microsoft.com/office/drawing/2014/main" id="{196DD678-25A0-0866-B9C4-1641E30E9FB3}"/>
              </a:ext>
            </a:extLst>
          </p:cNvPr>
          <p:cNvSpPr>
            <a:spLocks noGrp="1" noChangeArrowheads="1"/>
          </p:cNvSpPr>
          <p:nvPr>
            <p:ph type="title"/>
          </p:nvPr>
        </p:nvSpPr>
        <p:spPr/>
        <p:txBody>
          <a:bodyPr/>
          <a:lstStyle/>
          <a:p>
            <a:pPr eaLnBrk="1" hangingPunct="1"/>
            <a:r>
              <a:rPr kumimoji="0" lang="zh-CN" altLang="en-US"/>
              <a:t>技术经济学基本原理</a:t>
            </a:r>
          </a:p>
        </p:txBody>
      </p:sp>
      <p:sp>
        <p:nvSpPr>
          <p:cNvPr id="24580" name="Rectangle 3">
            <a:extLst>
              <a:ext uri="{FF2B5EF4-FFF2-40B4-BE49-F238E27FC236}">
                <a16:creationId xmlns:a16="http://schemas.microsoft.com/office/drawing/2014/main" id="{513B397D-0EC7-0A0C-D8CA-18316649EE4B}"/>
              </a:ext>
            </a:extLst>
          </p:cNvPr>
          <p:cNvSpPr>
            <a:spLocks noGrp="1" noChangeArrowheads="1"/>
          </p:cNvSpPr>
          <p:nvPr>
            <p:ph type="body" idx="1"/>
          </p:nvPr>
        </p:nvSpPr>
        <p:spPr/>
        <p:txBody>
          <a:bodyPr/>
          <a:lstStyle/>
          <a:p>
            <a:pPr marL="0" indent="0" eaLnBrk="1" hangingPunct="1">
              <a:buNone/>
            </a:pPr>
            <a:r>
              <a:rPr lang="en-US" altLang="zh-CN"/>
              <a:t>4.</a:t>
            </a:r>
            <a:r>
              <a:rPr lang="zh-CN" altLang="en-US"/>
              <a:t>可比性原理</a:t>
            </a:r>
          </a:p>
        </p:txBody>
      </p:sp>
      <p:grpSp>
        <p:nvGrpSpPr>
          <p:cNvPr id="2" name="Group 15">
            <a:extLst>
              <a:ext uri="{FF2B5EF4-FFF2-40B4-BE49-F238E27FC236}">
                <a16:creationId xmlns:a16="http://schemas.microsoft.com/office/drawing/2014/main" id="{74052B7E-BBB2-D2F0-5333-438599C053CC}"/>
              </a:ext>
            </a:extLst>
          </p:cNvPr>
          <p:cNvGrpSpPr>
            <a:grpSpLocks/>
          </p:cNvGrpSpPr>
          <p:nvPr/>
        </p:nvGrpSpPr>
        <p:grpSpPr bwMode="auto">
          <a:xfrm>
            <a:off x="4368801" y="2740026"/>
            <a:ext cx="3686175" cy="3402013"/>
            <a:chOff x="1656" y="1590"/>
            <a:chExt cx="2322" cy="2143"/>
          </a:xfrm>
        </p:grpSpPr>
        <p:sp>
          <p:nvSpPr>
            <p:cNvPr id="24590" name="Rectangle 16">
              <a:extLst>
                <a:ext uri="{FF2B5EF4-FFF2-40B4-BE49-F238E27FC236}">
                  <a16:creationId xmlns:a16="http://schemas.microsoft.com/office/drawing/2014/main" id="{FBE1D6C7-727E-B7DA-1180-BA23D462EC44}"/>
                </a:ext>
              </a:extLst>
            </p:cNvPr>
            <p:cNvSpPr>
              <a:spLocks noChangeArrowheads="1"/>
            </p:cNvSpPr>
            <p:nvPr/>
          </p:nvSpPr>
          <p:spPr bwMode="auto">
            <a:xfrm>
              <a:off x="1927" y="1590"/>
              <a:ext cx="2051" cy="2143"/>
            </a:xfrm>
            <a:prstGeom prst="rect">
              <a:avLst/>
            </a:prstGeom>
            <a:gradFill rotWithShape="1">
              <a:gsLst>
                <a:gs pos="0">
                  <a:srgbClr val="BBE0E3"/>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24591" name="AutoShape 17">
              <a:extLst>
                <a:ext uri="{FF2B5EF4-FFF2-40B4-BE49-F238E27FC236}">
                  <a16:creationId xmlns:a16="http://schemas.microsoft.com/office/drawing/2014/main" id="{C576F2BE-A713-8A21-0278-C494A3CAEEF7}"/>
                </a:ext>
              </a:extLst>
            </p:cNvPr>
            <p:cNvSpPr>
              <a:spLocks/>
            </p:cNvSpPr>
            <p:nvPr/>
          </p:nvSpPr>
          <p:spPr bwMode="auto">
            <a:xfrm>
              <a:off x="1656" y="1600"/>
              <a:ext cx="308" cy="2124"/>
            </a:xfrm>
            <a:prstGeom prst="leftBrace">
              <a:avLst>
                <a:gd name="adj1" fmla="val 57468"/>
                <a:gd name="adj2" fmla="val 50000"/>
              </a:avLst>
            </a:prstGeom>
            <a:solidFill>
              <a:srgbClr val="BBE0E3"/>
            </a:solidFill>
            <a:ln w="9525">
              <a:solidFill>
                <a:srgbClr val="000000"/>
              </a:solidFill>
              <a:round/>
              <a:headEnd/>
              <a:tailEnd/>
            </a:ln>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sp>
        <p:nvSpPr>
          <p:cNvPr id="55314" name="Rectangle 18">
            <a:extLst>
              <a:ext uri="{FF2B5EF4-FFF2-40B4-BE49-F238E27FC236}">
                <a16:creationId xmlns:a16="http://schemas.microsoft.com/office/drawing/2014/main" id="{E69ACC0B-18D7-0F14-0A75-119C667FA94B}"/>
              </a:ext>
            </a:extLst>
          </p:cNvPr>
          <p:cNvSpPr>
            <a:spLocks noChangeArrowheads="1"/>
          </p:cNvSpPr>
          <p:nvPr/>
        </p:nvSpPr>
        <p:spPr bwMode="auto">
          <a:xfrm>
            <a:off x="2063751" y="1851025"/>
            <a:ext cx="81375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9pPr>
          </a:lstStyle>
          <a:p>
            <a:pPr fontAlgn="base">
              <a:lnSpc>
                <a:spcPct val="125000"/>
              </a:lnSpc>
              <a:spcAft>
                <a:spcPct val="0"/>
              </a:spcAft>
              <a:buClr>
                <a:srgbClr val="ECEAAC"/>
              </a:buClr>
              <a:buNone/>
            </a:pPr>
            <a:r>
              <a:rPr lang="en-US" altLang="zh-CN" sz="2000" b="1">
                <a:latin typeface="幼圆" pitchFamily="49" charset="-122"/>
                <a:ea typeface="幼圆" pitchFamily="49" charset="-122"/>
              </a:rPr>
              <a:t>      </a:t>
            </a:r>
            <a:r>
              <a:rPr lang="zh-CN" altLang="en-US" sz="2000" b="1">
                <a:latin typeface="幼圆" pitchFamily="49" charset="-122"/>
                <a:ea typeface="幼圆" pitchFamily="49" charset="-122"/>
              </a:rPr>
              <a:t>在实际工作中一般只能做到对方案经济效果影响较大的主要方面达到可比性要求。</a:t>
            </a:r>
          </a:p>
        </p:txBody>
      </p:sp>
      <p:sp>
        <p:nvSpPr>
          <p:cNvPr id="55315" name="Rectangle 19">
            <a:extLst>
              <a:ext uri="{FF2B5EF4-FFF2-40B4-BE49-F238E27FC236}">
                <a16:creationId xmlns:a16="http://schemas.microsoft.com/office/drawing/2014/main" id="{3369B9F6-E44D-85D9-7EAA-76A5E0D9D5C4}"/>
              </a:ext>
            </a:extLst>
          </p:cNvPr>
          <p:cNvSpPr>
            <a:spLocks noChangeArrowheads="1"/>
          </p:cNvSpPr>
          <p:nvPr/>
        </p:nvSpPr>
        <p:spPr bwMode="auto">
          <a:xfrm>
            <a:off x="3360738" y="4189414"/>
            <a:ext cx="963612" cy="409575"/>
          </a:xfrm>
          <a:prstGeom prst="rect">
            <a:avLst/>
          </a:prstGeom>
          <a:noFill/>
          <a:ln w="12700" cap="sq">
            <a:solidFill>
              <a:srgbClr val="FF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0" lang="zh-CN" altLang="en-US" sz="2000" b="1">
                <a:solidFill>
                  <a:srgbClr val="000000"/>
                </a:solidFill>
                <a:latin typeface="幼圆" pitchFamily="49" charset="-122"/>
                <a:ea typeface="幼圆" pitchFamily="49" charset="-122"/>
              </a:rPr>
              <a:t>可比性</a:t>
            </a:r>
          </a:p>
        </p:txBody>
      </p:sp>
      <p:sp>
        <p:nvSpPr>
          <p:cNvPr id="55316" name="Rectangle 20">
            <a:extLst>
              <a:ext uri="{FF2B5EF4-FFF2-40B4-BE49-F238E27FC236}">
                <a16:creationId xmlns:a16="http://schemas.microsoft.com/office/drawing/2014/main" id="{100653F4-20F9-2245-D840-12F55E7DA216}"/>
              </a:ext>
            </a:extLst>
          </p:cNvPr>
          <p:cNvSpPr>
            <a:spLocks noChangeArrowheads="1"/>
          </p:cNvSpPr>
          <p:nvPr/>
        </p:nvSpPr>
        <p:spPr bwMode="auto">
          <a:xfrm>
            <a:off x="4799014" y="3878264"/>
            <a:ext cx="3673475" cy="396875"/>
          </a:xfrm>
          <a:prstGeom prst="rect">
            <a:avLst/>
          </a:prstGeom>
          <a:noFill/>
          <a:ln w="12700" cap="sq">
            <a:noFill/>
            <a:miter lim="800000"/>
            <a:headEnd type="none" w="sm" len="sm"/>
            <a:tailEnd type="none" w="sm" len="sm"/>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000" b="1">
                <a:solidFill>
                  <a:srgbClr val="000000"/>
                </a:solidFill>
                <a:latin typeface="幼圆" pitchFamily="49" charset="-122"/>
                <a:ea typeface="幼圆" pitchFamily="49" charset="-122"/>
              </a:rPr>
              <a:t>时间因素的可比性</a:t>
            </a:r>
            <a:r>
              <a:rPr lang="zh-CN" altLang="en-US" sz="2000">
                <a:solidFill>
                  <a:srgbClr val="000000"/>
                </a:solidFill>
                <a:effectLst>
                  <a:outerShdw blurRad="38100" dist="38100" dir="2700000" algn="tl">
                    <a:srgbClr val="C0C0C0"/>
                  </a:outerShdw>
                </a:effectLst>
                <a:latin typeface="幼圆" pitchFamily="49" charset="-122"/>
                <a:ea typeface="幼圆" pitchFamily="49" charset="-122"/>
              </a:rPr>
              <a:t> </a:t>
            </a:r>
          </a:p>
        </p:txBody>
      </p:sp>
      <p:sp>
        <p:nvSpPr>
          <p:cNvPr id="55317" name="Rectangle 21">
            <a:extLst>
              <a:ext uri="{FF2B5EF4-FFF2-40B4-BE49-F238E27FC236}">
                <a16:creationId xmlns:a16="http://schemas.microsoft.com/office/drawing/2014/main" id="{BE29CD04-ABFC-E154-A3F3-F26C47BBAFB7}"/>
              </a:ext>
            </a:extLst>
          </p:cNvPr>
          <p:cNvSpPr>
            <a:spLocks noChangeArrowheads="1"/>
          </p:cNvSpPr>
          <p:nvPr/>
        </p:nvSpPr>
        <p:spPr bwMode="auto">
          <a:xfrm>
            <a:off x="4772026" y="5768976"/>
            <a:ext cx="2735263" cy="396875"/>
          </a:xfrm>
          <a:prstGeom prst="rect">
            <a:avLst/>
          </a:prstGeom>
          <a:noFill/>
          <a:ln w="12700" cap="sq">
            <a:noFill/>
            <a:miter lim="800000"/>
            <a:headEnd type="none" w="sm" len="sm"/>
            <a:tailEnd type="none" w="sm" len="sm"/>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000" b="1">
                <a:solidFill>
                  <a:srgbClr val="000000"/>
                </a:solidFill>
                <a:latin typeface="幼圆" pitchFamily="49" charset="-122"/>
                <a:ea typeface="幼圆" pitchFamily="49" charset="-122"/>
              </a:rPr>
              <a:t>评价参数的可比性</a:t>
            </a:r>
            <a:r>
              <a:rPr lang="zh-CN" altLang="en-US" sz="2000">
                <a:solidFill>
                  <a:srgbClr val="000000"/>
                </a:solidFill>
                <a:effectLst>
                  <a:outerShdw blurRad="38100" dist="38100" dir="2700000" algn="tl">
                    <a:srgbClr val="C0C0C0"/>
                  </a:outerShdw>
                </a:effectLst>
                <a:latin typeface="幼圆" pitchFamily="49" charset="-122"/>
                <a:ea typeface="幼圆" pitchFamily="49" charset="-122"/>
              </a:rPr>
              <a:t> </a:t>
            </a:r>
          </a:p>
        </p:txBody>
      </p:sp>
      <p:sp>
        <p:nvSpPr>
          <p:cNvPr id="55318" name="Rectangle 22">
            <a:extLst>
              <a:ext uri="{FF2B5EF4-FFF2-40B4-BE49-F238E27FC236}">
                <a16:creationId xmlns:a16="http://schemas.microsoft.com/office/drawing/2014/main" id="{1E2438D0-F81C-C92B-2990-3F217208F29A}"/>
              </a:ext>
            </a:extLst>
          </p:cNvPr>
          <p:cNvSpPr>
            <a:spLocks noChangeArrowheads="1"/>
          </p:cNvSpPr>
          <p:nvPr/>
        </p:nvSpPr>
        <p:spPr bwMode="auto">
          <a:xfrm>
            <a:off x="4800600" y="2646364"/>
            <a:ext cx="3663950" cy="396875"/>
          </a:xfrm>
          <a:prstGeom prst="rect">
            <a:avLst/>
          </a:prstGeom>
          <a:noFill/>
          <a:ln w="12700" cap="sq">
            <a:noFill/>
            <a:miter lim="800000"/>
            <a:headEnd type="none" w="sm" len="sm"/>
            <a:tailEnd type="none" w="sm" len="sm"/>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000" b="1">
                <a:solidFill>
                  <a:srgbClr val="000000"/>
                </a:solidFill>
                <a:latin typeface="幼圆" pitchFamily="49" charset="-122"/>
                <a:ea typeface="幼圆" pitchFamily="49" charset="-122"/>
              </a:rPr>
              <a:t>产出成果使用价值的可比性</a:t>
            </a:r>
            <a:endParaRPr lang="zh-CN" altLang="en-US" sz="2000">
              <a:solidFill>
                <a:srgbClr val="000000"/>
              </a:solidFill>
              <a:effectLst>
                <a:outerShdw blurRad="38100" dist="38100" dir="2700000" algn="tl">
                  <a:srgbClr val="C0C0C0"/>
                </a:outerShdw>
              </a:effectLst>
              <a:latin typeface="幼圆" pitchFamily="49" charset="-122"/>
              <a:ea typeface="幼圆" pitchFamily="49" charset="-122"/>
            </a:endParaRPr>
          </a:p>
        </p:txBody>
      </p:sp>
      <p:sp>
        <p:nvSpPr>
          <p:cNvPr id="55319" name="Rectangle 23">
            <a:extLst>
              <a:ext uri="{FF2B5EF4-FFF2-40B4-BE49-F238E27FC236}">
                <a16:creationId xmlns:a16="http://schemas.microsoft.com/office/drawing/2014/main" id="{A52D6CDE-AD96-F8B5-7B74-BADAF5FC9398}"/>
              </a:ext>
            </a:extLst>
          </p:cNvPr>
          <p:cNvSpPr>
            <a:spLocks noChangeArrowheads="1"/>
          </p:cNvSpPr>
          <p:nvPr/>
        </p:nvSpPr>
        <p:spPr bwMode="auto">
          <a:xfrm>
            <a:off x="4799014" y="3259139"/>
            <a:ext cx="3673475" cy="396875"/>
          </a:xfrm>
          <a:prstGeom prst="rect">
            <a:avLst/>
          </a:prstGeom>
          <a:noFill/>
          <a:ln w="12700" cap="sq">
            <a:noFill/>
            <a:miter lim="800000"/>
            <a:headEnd type="none" w="sm" len="sm"/>
            <a:tailEnd type="none" w="sm" len="sm"/>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000" b="1">
                <a:solidFill>
                  <a:srgbClr val="000000"/>
                </a:solidFill>
                <a:latin typeface="幼圆" pitchFamily="49" charset="-122"/>
                <a:ea typeface="幼圆" pitchFamily="49" charset="-122"/>
              </a:rPr>
              <a:t>相关投入成本的可比性</a:t>
            </a:r>
            <a:r>
              <a:rPr lang="zh-CN" altLang="en-US" sz="2000">
                <a:solidFill>
                  <a:srgbClr val="000000"/>
                </a:solidFill>
                <a:effectLst>
                  <a:outerShdw blurRad="38100" dist="38100" dir="2700000" algn="tl">
                    <a:srgbClr val="C0C0C0"/>
                  </a:outerShdw>
                </a:effectLst>
                <a:latin typeface="幼圆" pitchFamily="49" charset="-122"/>
                <a:ea typeface="幼圆" pitchFamily="49" charset="-122"/>
              </a:rPr>
              <a:t> </a:t>
            </a:r>
          </a:p>
        </p:txBody>
      </p:sp>
      <p:sp>
        <p:nvSpPr>
          <p:cNvPr id="55320" name="Rectangle 24">
            <a:extLst>
              <a:ext uri="{FF2B5EF4-FFF2-40B4-BE49-F238E27FC236}">
                <a16:creationId xmlns:a16="http://schemas.microsoft.com/office/drawing/2014/main" id="{F98D374A-B7B3-BA70-A207-515ADA269B18}"/>
              </a:ext>
            </a:extLst>
          </p:cNvPr>
          <p:cNvSpPr>
            <a:spLocks noChangeArrowheads="1"/>
          </p:cNvSpPr>
          <p:nvPr/>
        </p:nvSpPr>
        <p:spPr bwMode="auto">
          <a:xfrm>
            <a:off x="4799014" y="4556126"/>
            <a:ext cx="3673475" cy="396875"/>
          </a:xfrm>
          <a:prstGeom prst="rect">
            <a:avLst/>
          </a:prstGeom>
          <a:noFill/>
          <a:ln w="12700" cap="sq">
            <a:noFill/>
            <a:miter lim="800000"/>
            <a:headEnd type="none" w="sm" len="sm"/>
            <a:tailEnd type="none" w="sm" len="sm"/>
          </a:ln>
          <a:effectLst/>
        </p:spPr>
        <p:txBody>
          <a:bodyPr anchor="ctr">
            <a:spAutoFit/>
          </a:bodyPr>
          <a:lstStyle/>
          <a:p>
            <a:pPr fontAlgn="base">
              <a:spcBef>
                <a:spcPct val="0"/>
              </a:spcBef>
              <a:spcAft>
                <a:spcPct val="0"/>
              </a:spcAft>
              <a:defRPr/>
            </a:pPr>
            <a:r>
              <a:rPr lang="zh-CN" altLang="en-US" sz="2000" b="1">
                <a:solidFill>
                  <a:srgbClr val="000000"/>
                </a:solidFill>
                <a:latin typeface="幼圆" pitchFamily="49" charset="-122"/>
                <a:ea typeface="幼圆" pitchFamily="49" charset="-122"/>
              </a:rPr>
              <a:t>价格的可比性</a:t>
            </a:r>
            <a:r>
              <a:rPr lang="zh-CN" altLang="en-US" sz="2000">
                <a:solidFill>
                  <a:srgbClr val="000000"/>
                </a:solidFill>
                <a:effectLst>
                  <a:outerShdw blurRad="38100" dist="38100" dir="2700000" algn="tl">
                    <a:srgbClr val="C0C0C0"/>
                  </a:outerShdw>
                </a:effectLst>
                <a:latin typeface="幼圆" pitchFamily="49" charset="-122"/>
                <a:ea typeface="幼圆" pitchFamily="49" charset="-122"/>
              </a:rPr>
              <a:t> </a:t>
            </a:r>
          </a:p>
        </p:txBody>
      </p:sp>
      <p:sp>
        <p:nvSpPr>
          <p:cNvPr id="55321" name="Rectangle 25">
            <a:extLst>
              <a:ext uri="{FF2B5EF4-FFF2-40B4-BE49-F238E27FC236}">
                <a16:creationId xmlns:a16="http://schemas.microsoft.com/office/drawing/2014/main" id="{BC9B706F-C6B1-1398-2FEF-DB42BF5D60FC}"/>
              </a:ext>
            </a:extLst>
          </p:cNvPr>
          <p:cNvSpPr>
            <a:spLocks noChangeArrowheads="1"/>
          </p:cNvSpPr>
          <p:nvPr/>
        </p:nvSpPr>
        <p:spPr bwMode="auto">
          <a:xfrm>
            <a:off x="4799014" y="5195889"/>
            <a:ext cx="3673475" cy="396875"/>
          </a:xfrm>
          <a:prstGeom prst="rect">
            <a:avLst/>
          </a:prstGeom>
          <a:noFill/>
          <a:ln w="12700" cap="sq">
            <a:noFill/>
            <a:miter lim="800000"/>
            <a:headEnd type="none" w="sm" len="sm"/>
            <a:tailEnd type="none" w="sm" len="sm"/>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000" b="1">
                <a:solidFill>
                  <a:srgbClr val="000000"/>
                </a:solidFill>
                <a:latin typeface="幼圆" pitchFamily="49" charset="-122"/>
                <a:ea typeface="幼圆" pitchFamily="49" charset="-122"/>
              </a:rPr>
              <a:t>定额标准的可比性</a:t>
            </a:r>
            <a:r>
              <a:rPr lang="zh-CN" altLang="en-US" sz="2000">
                <a:solidFill>
                  <a:srgbClr val="000000"/>
                </a:solidFill>
                <a:effectLst>
                  <a:outerShdw blurRad="38100" dist="38100" dir="2700000" algn="tl">
                    <a:srgbClr val="C0C0C0"/>
                  </a:outerShdw>
                </a:effectLst>
                <a:latin typeface="幼圆" pitchFamily="49" charset="-122"/>
                <a:ea typeface="幼圆" pitchFamily="49" charset="-122"/>
              </a:rPr>
              <a:t> </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55314">
                                            <p:txEl>
                                              <p:pRg st="0" end="0"/>
                                            </p:txEl>
                                          </p:spTgt>
                                        </p:tgtEl>
                                        <p:attrNameLst>
                                          <p:attrName>style.visibility</p:attrName>
                                        </p:attrNameLst>
                                      </p:cBhvr>
                                      <p:to>
                                        <p:strVal val="visible"/>
                                      </p:to>
                                    </p:set>
                                    <p:animEffect transition="in" filter="barn(inHorizontal)">
                                      <p:cBhvr>
                                        <p:cTn id="7" dur="500"/>
                                        <p:tgtEl>
                                          <p:spTgt spid="553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5315"/>
                                        </p:tgtEl>
                                        <p:attrNameLst>
                                          <p:attrName>style.visibility</p:attrName>
                                        </p:attrNameLst>
                                      </p:cBhvr>
                                      <p:to>
                                        <p:strVal val="visible"/>
                                      </p:to>
                                    </p:set>
                                    <p:animEffect transition="in" filter="slide(fromBottom)">
                                      <p:cBhvr>
                                        <p:cTn id="12" dur="500"/>
                                        <p:tgtEl>
                                          <p:spTgt spid="553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strVal val="#ppt_w*0.05"/>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anim calcmode="lin" valueType="num">
                                      <p:cBhvr>
                                        <p:cTn id="19" dur="500" fill="hold"/>
                                        <p:tgtEl>
                                          <p:spTgt spid="2"/>
                                        </p:tgtEl>
                                        <p:attrNameLst>
                                          <p:attrName>ppt_x</p:attrName>
                                        </p:attrNameLst>
                                      </p:cBhvr>
                                      <p:tavLst>
                                        <p:tav tm="0">
                                          <p:val>
                                            <p:strVal val="#ppt_x-.2"/>
                                          </p:val>
                                        </p:tav>
                                        <p:tav tm="100000">
                                          <p:val>
                                            <p:strVal val="#ppt_x"/>
                                          </p:val>
                                        </p:tav>
                                      </p:tavLst>
                                    </p:anim>
                                    <p:anim calcmode="lin" valueType="num">
                                      <p:cBhvr>
                                        <p:cTn id="20" dur="500" fill="hold"/>
                                        <p:tgtEl>
                                          <p:spTgt spid="2"/>
                                        </p:tgtEl>
                                        <p:attrNameLst>
                                          <p:attrName>ppt_y</p:attrName>
                                        </p:attrNameLst>
                                      </p:cBhvr>
                                      <p:tavLst>
                                        <p:tav tm="0">
                                          <p:val>
                                            <p:strVal val="#ppt_y"/>
                                          </p:val>
                                        </p:tav>
                                        <p:tav tm="100000">
                                          <p:val>
                                            <p:strVal val="#ppt_y"/>
                                          </p:val>
                                        </p:tav>
                                      </p:tavLst>
                                    </p:anim>
                                    <p:animEffect transition="in" filter="fade">
                                      <p:cBhvr>
                                        <p:cTn id="21" dur="500"/>
                                        <p:tgtEl>
                                          <p:spTgt spid="2"/>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55318"/>
                                        </p:tgtEl>
                                        <p:attrNameLst>
                                          <p:attrName>style.visibility</p:attrName>
                                        </p:attrNameLst>
                                      </p:cBhvr>
                                      <p:to>
                                        <p:strVal val="visible"/>
                                      </p:to>
                                    </p:set>
                                    <p:animEffect transition="in" filter="wipe(left)">
                                      <p:cBhvr>
                                        <p:cTn id="25" dur="500"/>
                                        <p:tgtEl>
                                          <p:spTgt spid="55318"/>
                                        </p:tgtEl>
                                      </p:cBhvr>
                                    </p:animEffect>
                                  </p:childTnLst>
                                </p:cTn>
                              </p:par>
                              <p:par>
                                <p:cTn id="26" presetID="22" presetClass="entr" presetSubtype="8" fill="hold" nodeType="withEffect">
                                  <p:stCondLst>
                                    <p:cond delay="0"/>
                                  </p:stCondLst>
                                  <p:childTnLst>
                                    <p:set>
                                      <p:cBhvr>
                                        <p:cTn id="27" dur="1" fill="hold">
                                          <p:stCondLst>
                                            <p:cond delay="0"/>
                                          </p:stCondLst>
                                        </p:cTn>
                                        <p:tgtEl>
                                          <p:spTgt spid="55319"/>
                                        </p:tgtEl>
                                        <p:attrNameLst>
                                          <p:attrName>style.visibility</p:attrName>
                                        </p:attrNameLst>
                                      </p:cBhvr>
                                      <p:to>
                                        <p:strVal val="visible"/>
                                      </p:to>
                                    </p:set>
                                    <p:animEffect transition="in" filter="wipe(left)">
                                      <p:cBhvr>
                                        <p:cTn id="28" dur="500"/>
                                        <p:tgtEl>
                                          <p:spTgt spid="55319"/>
                                        </p:tgtEl>
                                      </p:cBhvr>
                                    </p:animEffect>
                                  </p:childTnLst>
                                </p:cTn>
                              </p:par>
                              <p:par>
                                <p:cTn id="29" presetID="22" presetClass="entr" presetSubtype="8" fill="hold" nodeType="withEffect">
                                  <p:stCondLst>
                                    <p:cond delay="0"/>
                                  </p:stCondLst>
                                  <p:childTnLst>
                                    <p:set>
                                      <p:cBhvr>
                                        <p:cTn id="30" dur="1" fill="hold">
                                          <p:stCondLst>
                                            <p:cond delay="0"/>
                                          </p:stCondLst>
                                        </p:cTn>
                                        <p:tgtEl>
                                          <p:spTgt spid="55316"/>
                                        </p:tgtEl>
                                        <p:attrNameLst>
                                          <p:attrName>style.visibility</p:attrName>
                                        </p:attrNameLst>
                                      </p:cBhvr>
                                      <p:to>
                                        <p:strVal val="visible"/>
                                      </p:to>
                                    </p:set>
                                    <p:animEffect transition="in" filter="wipe(left)">
                                      <p:cBhvr>
                                        <p:cTn id="31" dur="500"/>
                                        <p:tgtEl>
                                          <p:spTgt spid="55316"/>
                                        </p:tgtEl>
                                      </p:cBhvr>
                                    </p:animEffect>
                                  </p:childTnLst>
                                </p:cTn>
                              </p:par>
                              <p:par>
                                <p:cTn id="32" presetID="22" presetClass="entr" presetSubtype="8" fill="hold" nodeType="withEffect">
                                  <p:stCondLst>
                                    <p:cond delay="0"/>
                                  </p:stCondLst>
                                  <p:childTnLst>
                                    <p:set>
                                      <p:cBhvr>
                                        <p:cTn id="33" dur="1" fill="hold">
                                          <p:stCondLst>
                                            <p:cond delay="0"/>
                                          </p:stCondLst>
                                        </p:cTn>
                                        <p:tgtEl>
                                          <p:spTgt spid="55320"/>
                                        </p:tgtEl>
                                        <p:attrNameLst>
                                          <p:attrName>style.visibility</p:attrName>
                                        </p:attrNameLst>
                                      </p:cBhvr>
                                      <p:to>
                                        <p:strVal val="visible"/>
                                      </p:to>
                                    </p:set>
                                    <p:animEffect transition="in" filter="wipe(left)">
                                      <p:cBhvr>
                                        <p:cTn id="34" dur="500"/>
                                        <p:tgtEl>
                                          <p:spTgt spid="55320"/>
                                        </p:tgtEl>
                                      </p:cBhvr>
                                    </p:animEffect>
                                  </p:childTnLst>
                                </p:cTn>
                              </p:par>
                              <p:par>
                                <p:cTn id="35" presetID="22" presetClass="entr" presetSubtype="8" fill="hold" nodeType="withEffect">
                                  <p:stCondLst>
                                    <p:cond delay="0"/>
                                  </p:stCondLst>
                                  <p:childTnLst>
                                    <p:set>
                                      <p:cBhvr>
                                        <p:cTn id="36" dur="1" fill="hold">
                                          <p:stCondLst>
                                            <p:cond delay="0"/>
                                          </p:stCondLst>
                                        </p:cTn>
                                        <p:tgtEl>
                                          <p:spTgt spid="55321"/>
                                        </p:tgtEl>
                                        <p:attrNameLst>
                                          <p:attrName>style.visibility</p:attrName>
                                        </p:attrNameLst>
                                      </p:cBhvr>
                                      <p:to>
                                        <p:strVal val="visible"/>
                                      </p:to>
                                    </p:set>
                                    <p:animEffect transition="in" filter="wipe(left)">
                                      <p:cBhvr>
                                        <p:cTn id="37" dur="500"/>
                                        <p:tgtEl>
                                          <p:spTgt spid="55321"/>
                                        </p:tgtEl>
                                      </p:cBhvr>
                                    </p:animEffect>
                                  </p:childTnLst>
                                </p:cTn>
                              </p:par>
                              <p:par>
                                <p:cTn id="38" presetID="22" presetClass="entr" presetSubtype="8" fill="hold" nodeType="withEffect">
                                  <p:stCondLst>
                                    <p:cond delay="0"/>
                                  </p:stCondLst>
                                  <p:childTnLst>
                                    <p:set>
                                      <p:cBhvr>
                                        <p:cTn id="39" dur="1" fill="hold">
                                          <p:stCondLst>
                                            <p:cond delay="0"/>
                                          </p:stCondLst>
                                        </p:cTn>
                                        <p:tgtEl>
                                          <p:spTgt spid="55317"/>
                                        </p:tgtEl>
                                        <p:attrNameLst>
                                          <p:attrName>style.visibility</p:attrName>
                                        </p:attrNameLst>
                                      </p:cBhvr>
                                      <p:to>
                                        <p:strVal val="visible"/>
                                      </p:to>
                                    </p:set>
                                    <p:animEffect transition="in" filter="wipe(left)">
                                      <p:cBhvr>
                                        <p:cTn id="40" dur="500"/>
                                        <p:tgtEl>
                                          <p:spTgt spid="55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5" grpId="0" animBg="1"/>
      <p:bldP spid="55316" grpId="0"/>
      <p:bldP spid="55317" grpId="0"/>
      <p:bldP spid="55318" grpId="0"/>
      <p:bldP spid="55319" grpId="0"/>
      <p:bldP spid="55320" grpId="0"/>
      <p:bldP spid="553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F8B19EC4-3259-EAF5-5FBD-B018F0F63B8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ABD23CF0-662F-C14B-BAEA-077D829BC351}"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35</a:t>
            </a:fld>
            <a:endParaRPr kumimoji="0" lang="en-US" altLang="zh-CN" sz="1000">
              <a:solidFill>
                <a:srgbClr val="808080"/>
              </a:solidFill>
              <a:ea typeface="华文行楷" panose="02010800040101010101" pitchFamily="2" charset="-122"/>
            </a:endParaRPr>
          </a:p>
        </p:txBody>
      </p:sp>
      <p:sp>
        <p:nvSpPr>
          <p:cNvPr id="25603" name="Rectangle 2">
            <a:extLst>
              <a:ext uri="{FF2B5EF4-FFF2-40B4-BE49-F238E27FC236}">
                <a16:creationId xmlns:a16="http://schemas.microsoft.com/office/drawing/2014/main" id="{2747D747-4B53-6A8C-03BB-68EF7062BD7A}"/>
              </a:ext>
            </a:extLst>
          </p:cNvPr>
          <p:cNvSpPr>
            <a:spLocks noGrp="1" noChangeArrowheads="1"/>
          </p:cNvSpPr>
          <p:nvPr>
            <p:ph type="title"/>
          </p:nvPr>
        </p:nvSpPr>
        <p:spPr/>
        <p:txBody>
          <a:bodyPr/>
          <a:lstStyle/>
          <a:p>
            <a:pPr eaLnBrk="1" hangingPunct="1"/>
            <a:r>
              <a:rPr kumimoji="0" lang="zh-CN" altLang="en-US"/>
              <a:t>技术经济学基本原理</a:t>
            </a:r>
          </a:p>
        </p:txBody>
      </p:sp>
      <p:sp>
        <p:nvSpPr>
          <p:cNvPr id="25604" name="Rectangle 3">
            <a:extLst>
              <a:ext uri="{FF2B5EF4-FFF2-40B4-BE49-F238E27FC236}">
                <a16:creationId xmlns:a16="http://schemas.microsoft.com/office/drawing/2014/main" id="{2254AE0D-1648-0364-6F64-B2AEE34288D1}"/>
              </a:ext>
            </a:extLst>
          </p:cNvPr>
          <p:cNvSpPr>
            <a:spLocks noGrp="1" noChangeArrowheads="1"/>
          </p:cNvSpPr>
          <p:nvPr>
            <p:ph type="body" idx="1"/>
          </p:nvPr>
        </p:nvSpPr>
        <p:spPr/>
        <p:txBody>
          <a:bodyPr/>
          <a:lstStyle/>
          <a:p>
            <a:pPr marL="0" indent="0" eaLnBrk="1" hangingPunct="1">
              <a:buNone/>
            </a:pPr>
            <a:r>
              <a:rPr lang="en-US" altLang="zh-CN" dirty="0"/>
              <a:t>5.</a:t>
            </a:r>
            <a:r>
              <a:rPr lang="zh-CN" altLang="en-US" dirty="0"/>
              <a:t>全局性原理（系统性原理，和谐发展原理）</a:t>
            </a:r>
          </a:p>
        </p:txBody>
      </p:sp>
      <p:sp>
        <p:nvSpPr>
          <p:cNvPr id="56344" name="Rectangle 24">
            <a:extLst>
              <a:ext uri="{FF2B5EF4-FFF2-40B4-BE49-F238E27FC236}">
                <a16:creationId xmlns:a16="http://schemas.microsoft.com/office/drawing/2014/main" id="{17022B15-0E27-9F23-CD3B-A88A26A51FFB}"/>
              </a:ext>
            </a:extLst>
          </p:cNvPr>
          <p:cNvSpPr>
            <a:spLocks noChangeArrowheads="1"/>
          </p:cNvSpPr>
          <p:nvPr/>
        </p:nvSpPr>
        <p:spPr bwMode="auto">
          <a:xfrm>
            <a:off x="2640013" y="3581401"/>
            <a:ext cx="963612" cy="409575"/>
          </a:xfrm>
          <a:prstGeom prst="rect">
            <a:avLst/>
          </a:prstGeom>
          <a:noFill/>
          <a:ln w="12700" cap="sq">
            <a:solidFill>
              <a:srgbClr val="FF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0" lang="zh-CN" altLang="en-US" sz="2000" b="1">
                <a:solidFill>
                  <a:srgbClr val="000000"/>
                </a:solidFill>
                <a:latin typeface="幼圆" pitchFamily="49" charset="-122"/>
                <a:ea typeface="幼圆" pitchFamily="49" charset="-122"/>
              </a:rPr>
              <a:t>系统性</a:t>
            </a:r>
          </a:p>
        </p:txBody>
      </p:sp>
      <p:grpSp>
        <p:nvGrpSpPr>
          <p:cNvPr id="2" name="Group 25">
            <a:extLst>
              <a:ext uri="{FF2B5EF4-FFF2-40B4-BE49-F238E27FC236}">
                <a16:creationId xmlns:a16="http://schemas.microsoft.com/office/drawing/2014/main" id="{B676A58E-9334-B738-4A6B-FBE26852AAD5}"/>
              </a:ext>
            </a:extLst>
          </p:cNvPr>
          <p:cNvGrpSpPr>
            <a:grpSpLocks/>
          </p:cNvGrpSpPr>
          <p:nvPr/>
        </p:nvGrpSpPr>
        <p:grpSpPr bwMode="auto">
          <a:xfrm>
            <a:off x="3648076" y="2205038"/>
            <a:ext cx="4067175" cy="3160712"/>
            <a:chOff x="1319" y="1403"/>
            <a:chExt cx="2562" cy="1991"/>
          </a:xfrm>
        </p:grpSpPr>
        <p:sp>
          <p:nvSpPr>
            <p:cNvPr id="25620" name="Rectangle 26">
              <a:extLst>
                <a:ext uri="{FF2B5EF4-FFF2-40B4-BE49-F238E27FC236}">
                  <a16:creationId xmlns:a16="http://schemas.microsoft.com/office/drawing/2014/main" id="{C7AB6A89-1BD9-1AC4-DF54-57741FBCFA43}"/>
                </a:ext>
              </a:extLst>
            </p:cNvPr>
            <p:cNvSpPr>
              <a:spLocks noChangeArrowheads="1"/>
            </p:cNvSpPr>
            <p:nvPr/>
          </p:nvSpPr>
          <p:spPr bwMode="auto">
            <a:xfrm>
              <a:off x="1627" y="1434"/>
              <a:ext cx="2051" cy="1960"/>
            </a:xfrm>
            <a:prstGeom prst="rect">
              <a:avLst/>
            </a:prstGeom>
            <a:gradFill rotWithShape="1">
              <a:gsLst>
                <a:gs pos="0">
                  <a:srgbClr val="BBE0E3"/>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56347" name="Rectangle 27">
              <a:extLst>
                <a:ext uri="{FF2B5EF4-FFF2-40B4-BE49-F238E27FC236}">
                  <a16:creationId xmlns:a16="http://schemas.microsoft.com/office/drawing/2014/main" id="{0FB18A2E-339E-0905-A63B-A42F5844AA4A}"/>
                </a:ext>
              </a:extLst>
            </p:cNvPr>
            <p:cNvSpPr>
              <a:spLocks noChangeArrowheads="1"/>
            </p:cNvSpPr>
            <p:nvPr/>
          </p:nvSpPr>
          <p:spPr bwMode="auto">
            <a:xfrm>
              <a:off x="1564" y="1976"/>
              <a:ext cx="2314" cy="250"/>
            </a:xfrm>
            <a:prstGeom prst="rect">
              <a:avLst/>
            </a:prstGeom>
            <a:noFill/>
            <a:ln w="12700" cap="sq">
              <a:noFill/>
              <a:miter lim="800000"/>
              <a:headEnd type="none" w="sm" len="sm"/>
              <a:tailEnd type="none" w="sm" len="sm"/>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000" b="1" i="1">
                  <a:solidFill>
                    <a:srgbClr val="000000"/>
                  </a:solidFill>
                  <a:latin typeface="幼圆" pitchFamily="49" charset="-122"/>
                  <a:ea typeface="幼圆" pitchFamily="49" charset="-122"/>
                </a:rPr>
                <a:t>评价角度或出发点</a:t>
              </a:r>
              <a:r>
                <a:rPr lang="zh-CN" altLang="en-US" sz="2000" b="1">
                  <a:solidFill>
                    <a:srgbClr val="000000"/>
                  </a:solidFill>
                  <a:latin typeface="幼圆" pitchFamily="49" charset="-122"/>
                  <a:ea typeface="幼圆" pitchFamily="49" charset="-122"/>
                </a:rPr>
                <a:t>的多样性</a:t>
              </a:r>
              <a:r>
                <a:rPr lang="zh-CN" altLang="en-US" sz="2000">
                  <a:solidFill>
                    <a:srgbClr val="000000"/>
                  </a:solidFill>
                  <a:effectLst>
                    <a:outerShdw blurRad="38100" dist="38100" dir="2700000" algn="tl">
                      <a:srgbClr val="C0C0C0"/>
                    </a:outerShdw>
                  </a:effectLst>
                  <a:latin typeface="幼圆" pitchFamily="49" charset="-122"/>
                  <a:ea typeface="幼圆" pitchFamily="49" charset="-122"/>
                </a:rPr>
                <a:t> </a:t>
              </a:r>
            </a:p>
          </p:txBody>
        </p:sp>
        <p:sp>
          <p:nvSpPr>
            <p:cNvPr id="56348" name="Rectangle 28">
              <a:extLst>
                <a:ext uri="{FF2B5EF4-FFF2-40B4-BE49-F238E27FC236}">
                  <a16:creationId xmlns:a16="http://schemas.microsoft.com/office/drawing/2014/main" id="{198DDC52-E6CE-9C83-764F-4DF088F4CC43}"/>
                </a:ext>
              </a:extLst>
            </p:cNvPr>
            <p:cNvSpPr>
              <a:spLocks noChangeArrowheads="1"/>
            </p:cNvSpPr>
            <p:nvPr/>
          </p:nvSpPr>
          <p:spPr bwMode="auto">
            <a:xfrm>
              <a:off x="1573" y="3113"/>
              <a:ext cx="1723" cy="250"/>
            </a:xfrm>
            <a:prstGeom prst="rect">
              <a:avLst/>
            </a:prstGeom>
            <a:noFill/>
            <a:ln w="12700" cap="sq">
              <a:noFill/>
              <a:miter lim="800000"/>
              <a:headEnd type="none" w="sm" len="sm"/>
              <a:tailEnd type="none" w="sm" len="sm"/>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000" b="1" i="1">
                  <a:solidFill>
                    <a:srgbClr val="000000"/>
                  </a:solidFill>
                  <a:latin typeface="幼圆" pitchFamily="49" charset="-122"/>
                  <a:ea typeface="幼圆" pitchFamily="49" charset="-122"/>
                </a:rPr>
                <a:t>评价方法</a:t>
              </a:r>
              <a:r>
                <a:rPr lang="zh-CN" altLang="en-US" sz="2000" b="1">
                  <a:solidFill>
                    <a:srgbClr val="000000"/>
                  </a:solidFill>
                  <a:latin typeface="幼圆" pitchFamily="49" charset="-122"/>
                  <a:ea typeface="幼圆" pitchFamily="49" charset="-122"/>
                </a:rPr>
                <a:t>的多样性</a:t>
              </a:r>
              <a:r>
                <a:rPr lang="zh-CN" altLang="en-US" sz="2000">
                  <a:solidFill>
                    <a:srgbClr val="000000"/>
                  </a:solidFill>
                  <a:effectLst>
                    <a:outerShdw blurRad="38100" dist="38100" dir="2700000" algn="tl">
                      <a:srgbClr val="C0C0C0"/>
                    </a:outerShdw>
                  </a:effectLst>
                  <a:latin typeface="幼圆" pitchFamily="49" charset="-122"/>
                  <a:ea typeface="幼圆" pitchFamily="49" charset="-122"/>
                </a:rPr>
                <a:t> </a:t>
              </a:r>
            </a:p>
          </p:txBody>
        </p:sp>
        <p:sp>
          <p:nvSpPr>
            <p:cNvPr id="56349" name="Rectangle 29">
              <a:extLst>
                <a:ext uri="{FF2B5EF4-FFF2-40B4-BE49-F238E27FC236}">
                  <a16:creationId xmlns:a16="http://schemas.microsoft.com/office/drawing/2014/main" id="{AF163B1E-CCB9-C5CE-C30F-692721A8E46D}"/>
                </a:ext>
              </a:extLst>
            </p:cNvPr>
            <p:cNvSpPr>
              <a:spLocks noChangeArrowheads="1"/>
            </p:cNvSpPr>
            <p:nvPr/>
          </p:nvSpPr>
          <p:spPr bwMode="auto">
            <a:xfrm>
              <a:off x="1573" y="1403"/>
              <a:ext cx="2308" cy="250"/>
            </a:xfrm>
            <a:prstGeom prst="rect">
              <a:avLst/>
            </a:prstGeom>
            <a:noFill/>
            <a:ln w="12700" cap="sq">
              <a:noFill/>
              <a:miter lim="800000"/>
              <a:headEnd type="none" w="sm" len="sm"/>
              <a:tailEnd type="none" w="sm" len="sm"/>
            </a:ln>
            <a:effec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000" b="1" i="1">
                  <a:solidFill>
                    <a:srgbClr val="000000"/>
                  </a:solidFill>
                  <a:latin typeface="幼圆" pitchFamily="49" charset="-122"/>
                  <a:ea typeface="幼圆" pitchFamily="49" charset="-122"/>
                </a:rPr>
                <a:t>评价指标</a:t>
              </a:r>
              <a:r>
                <a:rPr lang="zh-CN" altLang="en-US" sz="2000" b="1">
                  <a:solidFill>
                    <a:srgbClr val="000000"/>
                  </a:solidFill>
                  <a:latin typeface="幼圆" pitchFamily="49" charset="-122"/>
                  <a:ea typeface="幼圆" pitchFamily="49" charset="-122"/>
                </a:rPr>
                <a:t>的多样性和多层性</a:t>
              </a:r>
              <a:r>
                <a:rPr lang="zh-CN" altLang="en-US" sz="2000">
                  <a:solidFill>
                    <a:srgbClr val="000000"/>
                  </a:solidFill>
                  <a:effectLst>
                    <a:outerShdw blurRad="38100" dist="38100" dir="2700000" algn="tl">
                      <a:srgbClr val="C0C0C0"/>
                    </a:outerShdw>
                  </a:effectLst>
                  <a:latin typeface="幼圆" pitchFamily="49" charset="-122"/>
                  <a:ea typeface="幼圆" pitchFamily="49" charset="-122"/>
                </a:rPr>
                <a:t> </a:t>
              </a:r>
            </a:p>
          </p:txBody>
        </p:sp>
        <p:sp>
          <p:nvSpPr>
            <p:cNvPr id="25624" name="AutoShape 30">
              <a:extLst>
                <a:ext uri="{FF2B5EF4-FFF2-40B4-BE49-F238E27FC236}">
                  <a16:creationId xmlns:a16="http://schemas.microsoft.com/office/drawing/2014/main" id="{8B346486-F3AB-33B6-10D0-094223D9C219}"/>
                </a:ext>
              </a:extLst>
            </p:cNvPr>
            <p:cNvSpPr>
              <a:spLocks/>
            </p:cNvSpPr>
            <p:nvPr/>
          </p:nvSpPr>
          <p:spPr bwMode="auto">
            <a:xfrm>
              <a:off x="1319" y="1442"/>
              <a:ext cx="308" cy="1943"/>
            </a:xfrm>
            <a:prstGeom prst="leftBrace">
              <a:avLst>
                <a:gd name="adj1" fmla="val 52570"/>
                <a:gd name="adj2" fmla="val 50000"/>
              </a:avLst>
            </a:prstGeom>
            <a:solidFill>
              <a:srgbClr val="BBE0E3"/>
            </a:solidFill>
            <a:ln w="9525">
              <a:solidFill>
                <a:srgbClr val="000000"/>
              </a:solidFill>
              <a:round/>
              <a:headEnd/>
              <a:tailEnd/>
            </a:ln>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grpSp>
        <p:nvGrpSpPr>
          <p:cNvPr id="3" name="Group 31">
            <a:extLst>
              <a:ext uri="{FF2B5EF4-FFF2-40B4-BE49-F238E27FC236}">
                <a16:creationId xmlns:a16="http://schemas.microsoft.com/office/drawing/2014/main" id="{455C64DD-44BC-3B48-DC4E-B299BCD0B9E4}"/>
              </a:ext>
            </a:extLst>
          </p:cNvPr>
          <p:cNvGrpSpPr>
            <a:grpSpLocks/>
          </p:cNvGrpSpPr>
          <p:nvPr/>
        </p:nvGrpSpPr>
        <p:grpSpPr bwMode="auto">
          <a:xfrm>
            <a:off x="6365875" y="4270376"/>
            <a:ext cx="2654300" cy="1801813"/>
            <a:chOff x="2687" y="2799"/>
            <a:chExt cx="1672" cy="1135"/>
          </a:xfrm>
        </p:grpSpPr>
        <p:sp>
          <p:nvSpPr>
            <p:cNvPr id="25614" name="Rectangle 32">
              <a:extLst>
                <a:ext uri="{FF2B5EF4-FFF2-40B4-BE49-F238E27FC236}">
                  <a16:creationId xmlns:a16="http://schemas.microsoft.com/office/drawing/2014/main" id="{4EC0B3B0-9ABE-4E86-FE7B-201EA541EA9E}"/>
                </a:ext>
              </a:extLst>
            </p:cNvPr>
            <p:cNvSpPr>
              <a:spLocks noChangeArrowheads="1"/>
            </p:cNvSpPr>
            <p:nvPr/>
          </p:nvSpPr>
          <p:spPr bwMode="auto">
            <a:xfrm>
              <a:off x="2851" y="2841"/>
              <a:ext cx="1508" cy="1074"/>
            </a:xfrm>
            <a:prstGeom prst="rect">
              <a:avLst/>
            </a:prstGeom>
            <a:gradFill rotWithShape="1">
              <a:gsLst>
                <a:gs pos="0">
                  <a:srgbClr val="CCE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25615" name="Rectangle 33">
              <a:extLst>
                <a:ext uri="{FF2B5EF4-FFF2-40B4-BE49-F238E27FC236}">
                  <a16:creationId xmlns:a16="http://schemas.microsoft.com/office/drawing/2014/main" id="{487B76FC-205A-1EF7-CF4D-51F3F85A2663}"/>
                </a:ext>
              </a:extLst>
            </p:cNvPr>
            <p:cNvSpPr>
              <a:spLocks noChangeArrowheads="1"/>
            </p:cNvSpPr>
            <p:nvPr/>
          </p:nvSpPr>
          <p:spPr bwMode="auto">
            <a:xfrm>
              <a:off x="2843" y="3684"/>
              <a:ext cx="14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2000" b="1">
                  <a:solidFill>
                    <a:srgbClr val="000000"/>
                  </a:solidFill>
                  <a:latin typeface="幼圆" pitchFamily="49" charset="-122"/>
                  <a:ea typeface="幼圆" pitchFamily="49" charset="-122"/>
                </a:rPr>
                <a:t>定性与定量相结合</a:t>
              </a:r>
            </a:p>
          </p:txBody>
        </p:sp>
        <p:sp>
          <p:nvSpPr>
            <p:cNvPr id="25616" name="Rectangle 34">
              <a:extLst>
                <a:ext uri="{FF2B5EF4-FFF2-40B4-BE49-F238E27FC236}">
                  <a16:creationId xmlns:a16="http://schemas.microsoft.com/office/drawing/2014/main" id="{1FF3FF75-D777-3AD1-AFEB-66DD1C504449}"/>
                </a:ext>
              </a:extLst>
            </p:cNvPr>
            <p:cNvSpPr>
              <a:spLocks noChangeArrowheads="1"/>
            </p:cNvSpPr>
            <p:nvPr/>
          </p:nvSpPr>
          <p:spPr bwMode="auto">
            <a:xfrm>
              <a:off x="2846" y="3390"/>
              <a:ext cx="14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2000" b="1">
                  <a:solidFill>
                    <a:srgbClr val="000000"/>
                  </a:solidFill>
                  <a:latin typeface="幼圆" pitchFamily="49" charset="-122"/>
                  <a:ea typeface="幼圆" pitchFamily="49" charset="-122"/>
                </a:rPr>
                <a:t>统计与预测相结合</a:t>
              </a:r>
            </a:p>
          </p:txBody>
        </p:sp>
        <p:sp>
          <p:nvSpPr>
            <p:cNvPr id="25617" name="Rectangle 35">
              <a:extLst>
                <a:ext uri="{FF2B5EF4-FFF2-40B4-BE49-F238E27FC236}">
                  <a16:creationId xmlns:a16="http://schemas.microsoft.com/office/drawing/2014/main" id="{1DAC4BDF-E177-9878-F0EF-533358E8B16A}"/>
                </a:ext>
              </a:extLst>
            </p:cNvPr>
            <p:cNvSpPr>
              <a:spLocks noChangeArrowheads="1"/>
            </p:cNvSpPr>
            <p:nvPr/>
          </p:nvSpPr>
          <p:spPr bwMode="auto">
            <a:xfrm>
              <a:off x="2851" y="3090"/>
              <a:ext cx="14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2000" b="1">
                  <a:solidFill>
                    <a:srgbClr val="000000"/>
                  </a:solidFill>
                  <a:latin typeface="幼圆" pitchFamily="49" charset="-122"/>
                  <a:ea typeface="幼圆" pitchFamily="49" charset="-122"/>
                </a:rPr>
                <a:t>静态与动态相结合</a:t>
              </a:r>
            </a:p>
          </p:txBody>
        </p:sp>
        <p:sp>
          <p:nvSpPr>
            <p:cNvPr id="25618" name="Rectangle 36">
              <a:extLst>
                <a:ext uri="{FF2B5EF4-FFF2-40B4-BE49-F238E27FC236}">
                  <a16:creationId xmlns:a16="http://schemas.microsoft.com/office/drawing/2014/main" id="{25B8F5FF-3EAF-1C77-0A7E-911DB6C9F85D}"/>
                </a:ext>
              </a:extLst>
            </p:cNvPr>
            <p:cNvSpPr>
              <a:spLocks noChangeArrowheads="1"/>
            </p:cNvSpPr>
            <p:nvPr/>
          </p:nvSpPr>
          <p:spPr bwMode="auto">
            <a:xfrm>
              <a:off x="2846" y="2799"/>
              <a:ext cx="14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2000" b="1">
                  <a:solidFill>
                    <a:srgbClr val="000000"/>
                  </a:solidFill>
                  <a:latin typeface="幼圆" pitchFamily="49" charset="-122"/>
                  <a:ea typeface="幼圆" pitchFamily="49" charset="-122"/>
                </a:rPr>
                <a:t>宏观与微观相结合</a:t>
              </a:r>
            </a:p>
          </p:txBody>
        </p:sp>
        <p:sp>
          <p:nvSpPr>
            <p:cNvPr id="25619" name="AutoShape 37">
              <a:extLst>
                <a:ext uri="{FF2B5EF4-FFF2-40B4-BE49-F238E27FC236}">
                  <a16:creationId xmlns:a16="http://schemas.microsoft.com/office/drawing/2014/main" id="{0EBEF623-4CCB-53A7-2883-7749F2C24C50}"/>
                </a:ext>
              </a:extLst>
            </p:cNvPr>
            <p:cNvSpPr>
              <a:spLocks/>
            </p:cNvSpPr>
            <p:nvPr/>
          </p:nvSpPr>
          <p:spPr bwMode="auto">
            <a:xfrm>
              <a:off x="2687" y="2850"/>
              <a:ext cx="175" cy="1052"/>
            </a:xfrm>
            <a:prstGeom prst="leftBrace">
              <a:avLst>
                <a:gd name="adj1" fmla="val 50095"/>
                <a:gd name="adj2" fmla="val 50000"/>
              </a:avLst>
            </a:prstGeom>
            <a:solidFill>
              <a:srgbClr val="CCECFF"/>
            </a:solidFill>
            <a:ln w="9525">
              <a:solidFill>
                <a:srgbClr val="000000"/>
              </a:solidFill>
              <a:round/>
              <a:headEnd/>
              <a:tailEnd/>
            </a:ln>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grpSp>
        <p:nvGrpSpPr>
          <p:cNvPr id="4" name="Group 38">
            <a:extLst>
              <a:ext uri="{FF2B5EF4-FFF2-40B4-BE49-F238E27FC236}">
                <a16:creationId xmlns:a16="http://schemas.microsoft.com/office/drawing/2014/main" id="{9FF93740-3C36-CC4C-5534-BAE55300F77C}"/>
              </a:ext>
            </a:extLst>
          </p:cNvPr>
          <p:cNvGrpSpPr>
            <a:grpSpLocks/>
          </p:cNvGrpSpPr>
          <p:nvPr/>
        </p:nvGrpSpPr>
        <p:grpSpPr bwMode="auto">
          <a:xfrm>
            <a:off x="7324726" y="2647950"/>
            <a:ext cx="2189163" cy="1335088"/>
            <a:chOff x="3334" y="1819"/>
            <a:chExt cx="1379" cy="841"/>
          </a:xfrm>
        </p:grpSpPr>
        <p:sp>
          <p:nvSpPr>
            <p:cNvPr id="25609" name="Rectangle 39">
              <a:extLst>
                <a:ext uri="{FF2B5EF4-FFF2-40B4-BE49-F238E27FC236}">
                  <a16:creationId xmlns:a16="http://schemas.microsoft.com/office/drawing/2014/main" id="{EDB16D86-B787-6147-E137-50C254AC0524}"/>
                </a:ext>
              </a:extLst>
            </p:cNvPr>
            <p:cNvSpPr>
              <a:spLocks noChangeArrowheads="1"/>
            </p:cNvSpPr>
            <p:nvPr/>
          </p:nvSpPr>
          <p:spPr bwMode="auto">
            <a:xfrm>
              <a:off x="3501" y="1870"/>
              <a:ext cx="1148" cy="772"/>
            </a:xfrm>
            <a:prstGeom prst="rect">
              <a:avLst/>
            </a:prstGeom>
            <a:gradFill rotWithShape="1">
              <a:gsLst>
                <a:gs pos="0">
                  <a:srgbClr val="CCE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25610" name="AutoShape 40">
              <a:extLst>
                <a:ext uri="{FF2B5EF4-FFF2-40B4-BE49-F238E27FC236}">
                  <a16:creationId xmlns:a16="http://schemas.microsoft.com/office/drawing/2014/main" id="{96737497-F41F-0F35-7F6A-B10C9749A907}"/>
                </a:ext>
              </a:extLst>
            </p:cNvPr>
            <p:cNvSpPr>
              <a:spLocks/>
            </p:cNvSpPr>
            <p:nvPr/>
          </p:nvSpPr>
          <p:spPr bwMode="auto">
            <a:xfrm>
              <a:off x="3334" y="1879"/>
              <a:ext cx="167" cy="763"/>
            </a:xfrm>
            <a:prstGeom prst="leftBrace">
              <a:avLst>
                <a:gd name="adj1" fmla="val 38074"/>
                <a:gd name="adj2" fmla="val 50000"/>
              </a:avLst>
            </a:prstGeom>
            <a:solidFill>
              <a:srgbClr val="CCECFF"/>
            </a:solidFill>
            <a:ln w="9525">
              <a:solidFill>
                <a:srgbClr val="000000"/>
              </a:solidFill>
              <a:round/>
              <a:headEnd/>
              <a:tailEnd/>
            </a:ln>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25611" name="Rectangle 41">
              <a:extLst>
                <a:ext uri="{FF2B5EF4-FFF2-40B4-BE49-F238E27FC236}">
                  <a16:creationId xmlns:a16="http://schemas.microsoft.com/office/drawing/2014/main" id="{4E417D72-8F1A-645F-37D5-88A2F412BEA0}"/>
                </a:ext>
              </a:extLst>
            </p:cNvPr>
            <p:cNvSpPr>
              <a:spLocks noChangeArrowheads="1"/>
            </p:cNvSpPr>
            <p:nvPr/>
          </p:nvSpPr>
          <p:spPr bwMode="auto">
            <a:xfrm>
              <a:off x="3488" y="2410"/>
              <a:ext cx="10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0" lang="zh-CN" altLang="en-US" sz="2000" b="1">
                  <a:solidFill>
                    <a:srgbClr val="000000"/>
                  </a:solidFill>
                  <a:latin typeface="幼圆" pitchFamily="49" charset="-122"/>
                  <a:ea typeface="幼圆" pitchFamily="49" charset="-122"/>
                </a:rPr>
                <a:t>环境评价</a:t>
              </a:r>
            </a:p>
          </p:txBody>
        </p:sp>
        <p:sp>
          <p:nvSpPr>
            <p:cNvPr id="25612" name="Rectangle 42">
              <a:extLst>
                <a:ext uri="{FF2B5EF4-FFF2-40B4-BE49-F238E27FC236}">
                  <a16:creationId xmlns:a16="http://schemas.microsoft.com/office/drawing/2014/main" id="{1314A43B-B566-0320-B890-FB0BE4324225}"/>
                </a:ext>
              </a:extLst>
            </p:cNvPr>
            <p:cNvSpPr>
              <a:spLocks noChangeArrowheads="1"/>
            </p:cNvSpPr>
            <p:nvPr/>
          </p:nvSpPr>
          <p:spPr bwMode="auto">
            <a:xfrm>
              <a:off x="3474" y="2110"/>
              <a:ext cx="12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0" lang="zh-CN" altLang="en-US" sz="2000" b="1">
                  <a:solidFill>
                    <a:srgbClr val="000000"/>
                  </a:solidFill>
                  <a:latin typeface="幼圆" pitchFamily="49" charset="-122"/>
                  <a:ea typeface="幼圆" pitchFamily="49" charset="-122"/>
                </a:rPr>
                <a:t>社会评价</a:t>
              </a:r>
            </a:p>
          </p:txBody>
        </p:sp>
        <p:sp>
          <p:nvSpPr>
            <p:cNvPr id="25613" name="Rectangle 43">
              <a:extLst>
                <a:ext uri="{FF2B5EF4-FFF2-40B4-BE49-F238E27FC236}">
                  <a16:creationId xmlns:a16="http://schemas.microsoft.com/office/drawing/2014/main" id="{EFB23C3B-C362-AAEF-D4E9-7DECC8FE4818}"/>
                </a:ext>
              </a:extLst>
            </p:cNvPr>
            <p:cNvSpPr>
              <a:spLocks noChangeArrowheads="1"/>
            </p:cNvSpPr>
            <p:nvPr/>
          </p:nvSpPr>
          <p:spPr bwMode="auto">
            <a:xfrm>
              <a:off x="3488" y="1819"/>
              <a:ext cx="1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0" lang="zh-CN" altLang="en-US" sz="2000" b="1">
                  <a:solidFill>
                    <a:srgbClr val="000000"/>
                  </a:solidFill>
                  <a:latin typeface="幼圆" pitchFamily="49" charset="-122"/>
                  <a:ea typeface="幼圆" pitchFamily="49" charset="-122"/>
                </a:rPr>
                <a:t>企业财务评价</a:t>
              </a: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6344"/>
                                        </p:tgtEl>
                                        <p:attrNameLst>
                                          <p:attrName>style.visibility</p:attrName>
                                        </p:attrNameLst>
                                      </p:cBhvr>
                                      <p:to>
                                        <p:strVal val="visible"/>
                                      </p:to>
                                    </p:set>
                                    <p:animEffect transition="in" filter="slide(fromBottom)">
                                      <p:cBhvr>
                                        <p:cTn id="7" dur="500"/>
                                        <p:tgtEl>
                                          <p:spTgt spid="563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Left)">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lide(fromLeft)">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a:extLst>
              <a:ext uri="{FF2B5EF4-FFF2-40B4-BE49-F238E27FC236}">
                <a16:creationId xmlns:a16="http://schemas.microsoft.com/office/drawing/2014/main" id="{58E066BE-EA78-D6DD-8A78-5C8D00AA2B1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B7F77718-3E59-F742-8FA1-A7244BFE4D40}"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36</a:t>
            </a:fld>
            <a:endParaRPr kumimoji="0" lang="en-US" altLang="zh-CN" sz="1000">
              <a:solidFill>
                <a:srgbClr val="808080"/>
              </a:solidFill>
              <a:ea typeface="华文行楷" panose="02010800040101010101" pitchFamily="2" charset="-122"/>
            </a:endParaRPr>
          </a:p>
        </p:txBody>
      </p:sp>
      <p:sp>
        <p:nvSpPr>
          <p:cNvPr id="26627" name="Rectangle 2">
            <a:extLst>
              <a:ext uri="{FF2B5EF4-FFF2-40B4-BE49-F238E27FC236}">
                <a16:creationId xmlns:a16="http://schemas.microsoft.com/office/drawing/2014/main" id="{2184B213-4ADF-83E1-84D9-C99DAF96E97D}"/>
              </a:ext>
            </a:extLst>
          </p:cNvPr>
          <p:cNvSpPr>
            <a:spLocks noGrp="1" noChangeArrowheads="1"/>
          </p:cNvSpPr>
          <p:nvPr>
            <p:ph type="title"/>
          </p:nvPr>
        </p:nvSpPr>
        <p:spPr/>
        <p:txBody>
          <a:bodyPr/>
          <a:lstStyle/>
          <a:p>
            <a:pPr eaLnBrk="1" hangingPunct="1"/>
            <a:r>
              <a:rPr kumimoji="0" lang="zh-CN" altLang="en-US"/>
              <a:t>技术经济分析的基本思路</a:t>
            </a:r>
          </a:p>
        </p:txBody>
      </p:sp>
      <p:sp>
        <p:nvSpPr>
          <p:cNvPr id="26628" name="Rectangle 3">
            <a:extLst>
              <a:ext uri="{FF2B5EF4-FFF2-40B4-BE49-F238E27FC236}">
                <a16:creationId xmlns:a16="http://schemas.microsoft.com/office/drawing/2014/main" id="{FD943AC3-37A4-A082-F597-162C2E8DB76A}"/>
              </a:ext>
            </a:extLst>
          </p:cNvPr>
          <p:cNvSpPr>
            <a:spLocks noGrp="1" noChangeArrowheads="1"/>
          </p:cNvSpPr>
          <p:nvPr>
            <p:ph type="body" idx="1"/>
          </p:nvPr>
        </p:nvSpPr>
        <p:spPr/>
        <p:txBody>
          <a:bodyPr/>
          <a:lstStyle/>
          <a:p>
            <a:pPr marL="0" indent="0" eaLnBrk="1" hangingPunct="1">
              <a:buNone/>
            </a:pPr>
            <a:r>
              <a:rPr lang="zh-CN" altLang="en-US"/>
              <a:t>一、技术经济分析的一般过程</a:t>
            </a:r>
          </a:p>
        </p:txBody>
      </p:sp>
      <p:grpSp>
        <p:nvGrpSpPr>
          <p:cNvPr id="2" name="Group 29">
            <a:extLst>
              <a:ext uri="{FF2B5EF4-FFF2-40B4-BE49-F238E27FC236}">
                <a16:creationId xmlns:a16="http://schemas.microsoft.com/office/drawing/2014/main" id="{C20513FF-A008-CD6B-D933-265AD12BDE66}"/>
              </a:ext>
            </a:extLst>
          </p:cNvPr>
          <p:cNvGrpSpPr>
            <a:grpSpLocks/>
          </p:cNvGrpSpPr>
          <p:nvPr/>
        </p:nvGrpSpPr>
        <p:grpSpPr bwMode="auto">
          <a:xfrm>
            <a:off x="2135189" y="4983163"/>
            <a:ext cx="1893887" cy="677862"/>
            <a:chOff x="340" y="2867"/>
            <a:chExt cx="1117" cy="427"/>
          </a:xfrm>
        </p:grpSpPr>
        <p:sp>
          <p:nvSpPr>
            <p:cNvPr id="26652" name="Rectangle 30">
              <a:extLst>
                <a:ext uri="{FF2B5EF4-FFF2-40B4-BE49-F238E27FC236}">
                  <a16:creationId xmlns:a16="http://schemas.microsoft.com/office/drawing/2014/main" id="{2E45DECE-351B-F91E-960A-BEEBCA860A44}"/>
                </a:ext>
              </a:extLst>
            </p:cNvPr>
            <p:cNvSpPr>
              <a:spLocks noChangeArrowheads="1"/>
            </p:cNvSpPr>
            <p:nvPr/>
          </p:nvSpPr>
          <p:spPr bwMode="auto">
            <a:xfrm>
              <a:off x="376" y="2963"/>
              <a:ext cx="1081" cy="234"/>
            </a:xfrm>
            <a:prstGeom prst="rect">
              <a:avLst/>
            </a:prstGeom>
            <a:solidFill>
              <a:srgbClr val="FFFFFF"/>
            </a:solidFill>
            <a:ln w="9525" algn="ctr">
              <a:solidFill>
                <a:srgbClr val="C0C0C0"/>
              </a:solidFill>
              <a:miter lim="800000"/>
              <a:headEnd/>
              <a:tailEnd/>
            </a:ln>
            <a:effectLst>
              <a:outerShdw dist="35921" dir="2700000" algn="ctr" rotWithShape="0">
                <a:schemeClr val="bg2"/>
              </a:outerShdw>
            </a:effectLst>
          </p:spPr>
          <p:txBody>
            <a:bodyPr lIns="90000" tIns="46800" rIns="90000" bIns="46800"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26653" name="Rectangle 31">
              <a:extLst>
                <a:ext uri="{FF2B5EF4-FFF2-40B4-BE49-F238E27FC236}">
                  <a16:creationId xmlns:a16="http://schemas.microsoft.com/office/drawing/2014/main" id="{B28677FE-ECD3-15F5-A1BE-43B1B31D3411}"/>
                </a:ext>
              </a:extLst>
            </p:cNvPr>
            <p:cNvSpPr>
              <a:spLocks noChangeArrowheads="1"/>
            </p:cNvSpPr>
            <p:nvPr/>
          </p:nvSpPr>
          <p:spPr bwMode="auto">
            <a:xfrm>
              <a:off x="340" y="2867"/>
              <a:ext cx="1110" cy="427"/>
            </a:xfrm>
            <a:prstGeom prst="rect">
              <a:avLst/>
            </a:prstGeom>
            <a:gradFill rotWithShape="1">
              <a:gsLst>
                <a:gs pos="0">
                  <a:srgbClr val="E7F1F9"/>
                </a:gs>
                <a:gs pos="100000">
                  <a:srgbClr val="DCE6E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10000"/>
                </a:lnSpc>
                <a:spcAft>
                  <a:spcPct val="0"/>
                </a:spcAft>
                <a:buClrTx/>
                <a:buSzPct val="70000"/>
                <a:buFont typeface="Wingdings" pitchFamily="2" charset="2"/>
                <a:buChar char="l"/>
              </a:pPr>
              <a:r>
                <a:rPr kumimoji="0" lang="en-US" altLang="zh-CN" sz="1600" b="1">
                  <a:solidFill>
                    <a:srgbClr val="000000"/>
                  </a:solidFill>
                  <a:ea typeface="幼圆" pitchFamily="49" charset="-122"/>
                </a:rPr>
                <a:t> </a:t>
              </a:r>
              <a:r>
                <a:rPr kumimoji="0" lang="zh-CN" altLang="en-US" sz="1600" b="1">
                  <a:solidFill>
                    <a:srgbClr val="000000"/>
                  </a:solidFill>
                  <a:ea typeface="幼圆" pitchFamily="49" charset="-122"/>
                </a:rPr>
                <a:t>投资机会的寻找</a:t>
              </a:r>
            </a:p>
            <a:p>
              <a:pPr fontAlgn="base">
                <a:lnSpc>
                  <a:spcPct val="110000"/>
                </a:lnSpc>
                <a:spcAft>
                  <a:spcPct val="0"/>
                </a:spcAft>
                <a:buClrTx/>
                <a:buSzPct val="70000"/>
                <a:buFont typeface="Wingdings" pitchFamily="2" charset="2"/>
                <a:buChar char="l"/>
              </a:pPr>
              <a:r>
                <a:rPr kumimoji="0" lang="zh-CN" altLang="en-US" sz="1600" b="1">
                  <a:solidFill>
                    <a:srgbClr val="000000"/>
                  </a:solidFill>
                  <a:ea typeface="幼圆" pitchFamily="49" charset="-122"/>
                </a:rPr>
                <a:t> 投资机会的筛选</a:t>
              </a:r>
            </a:p>
          </p:txBody>
        </p:sp>
      </p:grpSp>
      <p:sp>
        <p:nvSpPr>
          <p:cNvPr id="58400" name="Rectangle 32">
            <a:extLst>
              <a:ext uri="{FF2B5EF4-FFF2-40B4-BE49-F238E27FC236}">
                <a16:creationId xmlns:a16="http://schemas.microsoft.com/office/drawing/2014/main" id="{71659E21-DF80-F0C9-6CF2-D0F3894A04A3}"/>
              </a:ext>
            </a:extLst>
          </p:cNvPr>
          <p:cNvSpPr>
            <a:spLocks noChangeArrowheads="1"/>
          </p:cNvSpPr>
          <p:nvPr/>
        </p:nvSpPr>
        <p:spPr bwMode="auto">
          <a:xfrm>
            <a:off x="2495551" y="2816226"/>
            <a:ext cx="5400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zh-CN" altLang="en-US" sz="2000" b="1">
                <a:solidFill>
                  <a:srgbClr val="000000"/>
                </a:solidFill>
                <a:latin typeface="幼圆" pitchFamily="49" charset="-122"/>
                <a:ea typeface="幼圆" pitchFamily="49" charset="-122"/>
              </a:rPr>
              <a:t>例如：工程建设项目前期工作阶段可划分为：</a:t>
            </a:r>
            <a:r>
              <a:rPr lang="zh-CN" altLang="en-US" sz="2000">
                <a:solidFill>
                  <a:srgbClr val="000000"/>
                </a:solidFill>
                <a:latin typeface="幼圆" pitchFamily="49" charset="-122"/>
                <a:ea typeface="幼圆" pitchFamily="49" charset="-122"/>
              </a:rPr>
              <a:t> </a:t>
            </a:r>
          </a:p>
        </p:txBody>
      </p:sp>
      <p:sp>
        <p:nvSpPr>
          <p:cNvPr id="58401" name="AutoShape 33">
            <a:extLst>
              <a:ext uri="{FF2B5EF4-FFF2-40B4-BE49-F238E27FC236}">
                <a16:creationId xmlns:a16="http://schemas.microsoft.com/office/drawing/2014/main" id="{09868775-87DD-66F8-2A50-6B2070D962B5}"/>
              </a:ext>
            </a:extLst>
          </p:cNvPr>
          <p:cNvSpPr>
            <a:spLocks noChangeArrowheads="1"/>
          </p:cNvSpPr>
          <p:nvPr/>
        </p:nvSpPr>
        <p:spPr bwMode="auto">
          <a:xfrm>
            <a:off x="2351089" y="3781425"/>
            <a:ext cx="1468437" cy="800100"/>
          </a:xfrm>
          <a:prstGeom prst="roundRect">
            <a:avLst>
              <a:gd name="adj" fmla="val 16667"/>
            </a:avLst>
          </a:prstGeom>
          <a:solidFill>
            <a:srgbClr val="BBE0E3"/>
          </a:solidFill>
          <a:ln>
            <a:noFill/>
          </a:ln>
          <a:effectLst>
            <a:prstShdw prst="shdw17" dist="17961" dir="2700000">
              <a:srgbClr val="708688"/>
            </a:prst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zh-CN" altLang="en-US" sz="2000" b="1">
                <a:solidFill>
                  <a:srgbClr val="000000"/>
                </a:solidFill>
                <a:latin typeface="幼圆" pitchFamily="49" charset="-122"/>
                <a:ea typeface="幼圆" pitchFamily="49" charset="-122"/>
              </a:rPr>
              <a:t>机会研究</a:t>
            </a:r>
          </a:p>
        </p:txBody>
      </p:sp>
      <p:sp>
        <p:nvSpPr>
          <p:cNvPr id="58402" name="AutoShape 34">
            <a:extLst>
              <a:ext uri="{FF2B5EF4-FFF2-40B4-BE49-F238E27FC236}">
                <a16:creationId xmlns:a16="http://schemas.microsoft.com/office/drawing/2014/main" id="{5C66DD36-AB2A-A518-4E53-34904F4335F8}"/>
              </a:ext>
            </a:extLst>
          </p:cNvPr>
          <p:cNvSpPr>
            <a:spLocks noChangeArrowheads="1"/>
          </p:cNvSpPr>
          <p:nvPr/>
        </p:nvSpPr>
        <p:spPr bwMode="auto">
          <a:xfrm>
            <a:off x="4295775" y="3767138"/>
            <a:ext cx="1771650" cy="800100"/>
          </a:xfrm>
          <a:prstGeom prst="roundRect">
            <a:avLst>
              <a:gd name="adj" fmla="val 16667"/>
            </a:avLst>
          </a:prstGeom>
          <a:solidFill>
            <a:srgbClr val="BBE0E3"/>
          </a:solidFill>
          <a:ln>
            <a:noFill/>
          </a:ln>
          <a:effectLst>
            <a:prstShdw prst="shdw17" dist="17961" dir="2700000">
              <a:srgbClr val="708688"/>
            </a:prstShdw>
          </a:effectLst>
          <a:extLs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zh-CN" altLang="en-US" sz="2000" b="1">
                <a:solidFill>
                  <a:srgbClr val="000000"/>
                </a:solidFill>
                <a:latin typeface="幼圆" pitchFamily="49" charset="-122"/>
                <a:ea typeface="幼圆" pitchFamily="49" charset="-122"/>
              </a:rPr>
              <a:t>初步可行性研究</a:t>
            </a:r>
          </a:p>
        </p:txBody>
      </p:sp>
      <p:sp>
        <p:nvSpPr>
          <p:cNvPr id="58403" name="AutoShape 35">
            <a:extLst>
              <a:ext uri="{FF2B5EF4-FFF2-40B4-BE49-F238E27FC236}">
                <a16:creationId xmlns:a16="http://schemas.microsoft.com/office/drawing/2014/main" id="{525D9767-BC83-9ED8-4C99-42A5C2796F35}"/>
              </a:ext>
            </a:extLst>
          </p:cNvPr>
          <p:cNvSpPr>
            <a:spLocks noChangeArrowheads="1"/>
          </p:cNvSpPr>
          <p:nvPr/>
        </p:nvSpPr>
        <p:spPr bwMode="auto">
          <a:xfrm>
            <a:off x="6599238" y="3786188"/>
            <a:ext cx="1733550" cy="766762"/>
          </a:xfrm>
          <a:prstGeom prst="roundRect">
            <a:avLst>
              <a:gd name="adj" fmla="val 16667"/>
            </a:avLst>
          </a:prstGeom>
          <a:solidFill>
            <a:srgbClr val="BBE0E3"/>
          </a:solidFill>
          <a:ln>
            <a:noFill/>
          </a:ln>
          <a:effectLst>
            <a:prstShdw prst="shdw17" dist="17961" dir="2700000">
              <a:srgbClr val="708688"/>
            </a:prstShdw>
          </a:effectLst>
          <a:extLs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zh-CN" altLang="en-US" sz="2000" b="1">
                <a:solidFill>
                  <a:srgbClr val="000000"/>
                </a:solidFill>
                <a:latin typeface="幼圆" pitchFamily="49" charset="-122"/>
                <a:ea typeface="幼圆" pitchFamily="49" charset="-122"/>
              </a:rPr>
              <a:t>详细可行性研究</a:t>
            </a:r>
          </a:p>
        </p:txBody>
      </p:sp>
      <p:sp>
        <p:nvSpPr>
          <p:cNvPr id="58404" name="AutoShape 36">
            <a:extLst>
              <a:ext uri="{FF2B5EF4-FFF2-40B4-BE49-F238E27FC236}">
                <a16:creationId xmlns:a16="http://schemas.microsoft.com/office/drawing/2014/main" id="{2F691726-B515-A3A9-EAAF-E24A14CA4DEC}"/>
              </a:ext>
            </a:extLst>
          </p:cNvPr>
          <p:cNvSpPr>
            <a:spLocks noChangeArrowheads="1"/>
          </p:cNvSpPr>
          <p:nvPr/>
        </p:nvSpPr>
        <p:spPr bwMode="auto">
          <a:xfrm>
            <a:off x="8847138" y="3786188"/>
            <a:ext cx="1517650" cy="766762"/>
          </a:xfrm>
          <a:prstGeom prst="roundRect">
            <a:avLst>
              <a:gd name="adj" fmla="val 16667"/>
            </a:avLst>
          </a:prstGeom>
          <a:solidFill>
            <a:srgbClr val="BBE0E3"/>
          </a:solidFill>
          <a:ln>
            <a:noFill/>
          </a:ln>
          <a:effectLst>
            <a:prstShdw prst="shdw17" dist="17961" dir="2700000">
              <a:srgbClr val="708688"/>
            </a:prstShdw>
          </a:effectLst>
          <a:extLst>
            <a:ext uri="{91240B29-F687-4F45-9708-019B960494DF}">
              <a14:hiddenLine xmlns:a14="http://schemas.microsoft.com/office/drawing/2010/main" w="9525" algn="ctr">
                <a:solidFill>
                  <a:srgbClr val="000000"/>
                </a:solidFill>
                <a:round/>
                <a:headEnd/>
                <a:tailEnd/>
              </a14:hiddenLine>
            </a:ext>
          </a:extLst>
        </p:spPr>
        <p:txBody>
          <a:bodyPr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zh-CN" altLang="en-US" sz="2000" b="1">
                <a:solidFill>
                  <a:srgbClr val="000000"/>
                </a:solidFill>
                <a:latin typeface="幼圆" pitchFamily="49" charset="-122"/>
                <a:ea typeface="幼圆" pitchFamily="49" charset="-122"/>
              </a:rPr>
              <a:t>项目评估</a:t>
            </a:r>
          </a:p>
        </p:txBody>
      </p:sp>
      <p:sp>
        <p:nvSpPr>
          <p:cNvPr id="58405" name="Line 37">
            <a:extLst>
              <a:ext uri="{FF2B5EF4-FFF2-40B4-BE49-F238E27FC236}">
                <a16:creationId xmlns:a16="http://schemas.microsoft.com/office/drawing/2014/main" id="{361E2DFE-C083-01D2-32FB-7FD508280585}"/>
              </a:ext>
            </a:extLst>
          </p:cNvPr>
          <p:cNvSpPr>
            <a:spLocks noChangeShapeType="1"/>
          </p:cNvSpPr>
          <p:nvPr/>
        </p:nvSpPr>
        <p:spPr bwMode="auto">
          <a:xfrm>
            <a:off x="3876675" y="4175125"/>
            <a:ext cx="431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58406" name="Line 38">
            <a:extLst>
              <a:ext uri="{FF2B5EF4-FFF2-40B4-BE49-F238E27FC236}">
                <a16:creationId xmlns:a16="http://schemas.microsoft.com/office/drawing/2014/main" id="{924E9707-C051-9109-095B-FF8CB4FB5FBF}"/>
              </a:ext>
            </a:extLst>
          </p:cNvPr>
          <p:cNvSpPr>
            <a:spLocks noChangeShapeType="1"/>
          </p:cNvSpPr>
          <p:nvPr/>
        </p:nvSpPr>
        <p:spPr bwMode="auto">
          <a:xfrm>
            <a:off x="6149975" y="4175125"/>
            <a:ext cx="431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58407" name="Line 39">
            <a:extLst>
              <a:ext uri="{FF2B5EF4-FFF2-40B4-BE49-F238E27FC236}">
                <a16:creationId xmlns:a16="http://schemas.microsoft.com/office/drawing/2014/main" id="{16F79EF0-A971-89D0-B9BD-05AAF2EA91E5}"/>
              </a:ext>
            </a:extLst>
          </p:cNvPr>
          <p:cNvSpPr>
            <a:spLocks noChangeShapeType="1"/>
          </p:cNvSpPr>
          <p:nvPr/>
        </p:nvSpPr>
        <p:spPr bwMode="auto">
          <a:xfrm>
            <a:off x="8410575" y="4175125"/>
            <a:ext cx="431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58408" name="AutoShape 40">
            <a:extLst>
              <a:ext uri="{FF2B5EF4-FFF2-40B4-BE49-F238E27FC236}">
                <a16:creationId xmlns:a16="http://schemas.microsoft.com/office/drawing/2014/main" id="{CED9DBE9-55AF-DA5A-872D-F438FE5163E1}"/>
              </a:ext>
            </a:extLst>
          </p:cNvPr>
          <p:cNvSpPr>
            <a:spLocks noChangeArrowheads="1"/>
          </p:cNvSpPr>
          <p:nvPr/>
        </p:nvSpPr>
        <p:spPr bwMode="auto">
          <a:xfrm>
            <a:off x="2495551" y="4420490"/>
            <a:ext cx="1223963" cy="737996"/>
          </a:xfrm>
          <a:prstGeom prst="flowChartMerge">
            <a:avLst/>
          </a:prstGeom>
          <a:gradFill rotWithShape="1">
            <a:gsLst>
              <a:gs pos="0">
                <a:srgbClr val="DAEEF0"/>
              </a:gs>
              <a:gs pos="100000">
                <a:srgbClr val="A6D6DA"/>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nvGrpSpPr>
          <p:cNvPr id="3" name="Group 41">
            <a:extLst>
              <a:ext uri="{FF2B5EF4-FFF2-40B4-BE49-F238E27FC236}">
                <a16:creationId xmlns:a16="http://schemas.microsoft.com/office/drawing/2014/main" id="{84FBE752-E4BF-4090-95CB-D099CE353EFE}"/>
              </a:ext>
            </a:extLst>
          </p:cNvPr>
          <p:cNvGrpSpPr>
            <a:grpSpLocks/>
          </p:cNvGrpSpPr>
          <p:nvPr/>
        </p:nvGrpSpPr>
        <p:grpSpPr bwMode="auto">
          <a:xfrm>
            <a:off x="4295776" y="4983167"/>
            <a:ext cx="1800225" cy="663575"/>
            <a:chOff x="340" y="2867"/>
            <a:chExt cx="1117" cy="418"/>
          </a:xfrm>
        </p:grpSpPr>
        <p:sp>
          <p:nvSpPr>
            <p:cNvPr id="26650" name="Rectangle 42">
              <a:extLst>
                <a:ext uri="{FF2B5EF4-FFF2-40B4-BE49-F238E27FC236}">
                  <a16:creationId xmlns:a16="http://schemas.microsoft.com/office/drawing/2014/main" id="{012E3504-A94A-1DDA-C570-29922AA29222}"/>
                </a:ext>
              </a:extLst>
            </p:cNvPr>
            <p:cNvSpPr>
              <a:spLocks noChangeArrowheads="1"/>
            </p:cNvSpPr>
            <p:nvPr/>
          </p:nvSpPr>
          <p:spPr bwMode="auto">
            <a:xfrm>
              <a:off x="376" y="2963"/>
              <a:ext cx="1081" cy="234"/>
            </a:xfrm>
            <a:prstGeom prst="rect">
              <a:avLst/>
            </a:prstGeom>
            <a:gradFill rotWithShape="1">
              <a:gsLst>
                <a:gs pos="0">
                  <a:srgbClr val="E7F1F9"/>
                </a:gs>
                <a:gs pos="100000">
                  <a:srgbClr val="E3EDF5"/>
                </a:gs>
              </a:gsLst>
              <a:lin ang="5400000" scaled="1"/>
            </a:gradFill>
            <a:ln w="9525" algn="ctr">
              <a:solidFill>
                <a:srgbClr val="C0C0C0"/>
              </a:solidFill>
              <a:miter lim="800000"/>
              <a:headEnd/>
              <a:tailEnd/>
            </a:ln>
            <a:effectLst>
              <a:outerShdw dist="35921" dir="2700000" algn="ctr" rotWithShape="0">
                <a:schemeClr val="bg2"/>
              </a:outerShdw>
            </a:effectLst>
          </p:spPr>
          <p:txBody>
            <a:bodyPr lIns="90000" tIns="46800" rIns="90000" bIns="46800"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26651" name="Rectangle 43">
              <a:extLst>
                <a:ext uri="{FF2B5EF4-FFF2-40B4-BE49-F238E27FC236}">
                  <a16:creationId xmlns:a16="http://schemas.microsoft.com/office/drawing/2014/main" id="{C4A58FD0-B1F7-03E9-9A9E-6322756D928E}"/>
                </a:ext>
              </a:extLst>
            </p:cNvPr>
            <p:cNvSpPr>
              <a:spLocks noChangeArrowheads="1"/>
            </p:cNvSpPr>
            <p:nvPr/>
          </p:nvSpPr>
          <p:spPr bwMode="auto">
            <a:xfrm>
              <a:off x="340" y="2867"/>
              <a:ext cx="46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10000"/>
                </a:lnSpc>
                <a:spcAft>
                  <a:spcPct val="0"/>
                </a:spcAft>
                <a:buClrTx/>
                <a:buSzPct val="70000"/>
                <a:buFont typeface="Wingdings" pitchFamily="2" charset="2"/>
                <a:buChar char="l"/>
              </a:pPr>
              <a:r>
                <a:rPr kumimoji="0" lang="en-US" altLang="zh-CN" sz="1600" b="1">
                  <a:solidFill>
                    <a:srgbClr val="000000"/>
                  </a:solidFill>
                  <a:ea typeface="幼圆" pitchFamily="49" charset="-122"/>
                </a:rPr>
                <a:t> ……</a:t>
              </a:r>
            </a:p>
            <a:p>
              <a:pPr fontAlgn="base">
                <a:lnSpc>
                  <a:spcPct val="110000"/>
                </a:lnSpc>
                <a:spcAft>
                  <a:spcPct val="0"/>
                </a:spcAft>
                <a:buClrTx/>
                <a:buSzPct val="70000"/>
                <a:buFont typeface="Wingdings" pitchFamily="2" charset="2"/>
                <a:buChar char="l"/>
              </a:pPr>
              <a:r>
                <a:rPr kumimoji="0" lang="en-US" altLang="zh-CN" sz="1600" b="1">
                  <a:solidFill>
                    <a:srgbClr val="000000"/>
                  </a:solidFill>
                  <a:ea typeface="幼圆" pitchFamily="49" charset="-122"/>
                </a:rPr>
                <a:t> ……</a:t>
              </a:r>
            </a:p>
          </p:txBody>
        </p:sp>
      </p:grpSp>
      <p:sp>
        <p:nvSpPr>
          <p:cNvPr id="58412" name="AutoShape 44">
            <a:extLst>
              <a:ext uri="{FF2B5EF4-FFF2-40B4-BE49-F238E27FC236}">
                <a16:creationId xmlns:a16="http://schemas.microsoft.com/office/drawing/2014/main" id="{BB3DBFC8-1D55-2F01-11C6-5506B3BABB02}"/>
              </a:ext>
            </a:extLst>
          </p:cNvPr>
          <p:cNvSpPr>
            <a:spLocks noChangeArrowheads="1"/>
          </p:cNvSpPr>
          <p:nvPr/>
        </p:nvSpPr>
        <p:spPr bwMode="auto">
          <a:xfrm>
            <a:off x="4610101" y="4420490"/>
            <a:ext cx="1223963" cy="737996"/>
          </a:xfrm>
          <a:prstGeom prst="flowChartMerge">
            <a:avLst/>
          </a:prstGeom>
          <a:gradFill rotWithShape="1">
            <a:gsLst>
              <a:gs pos="0">
                <a:srgbClr val="DAEEF0"/>
              </a:gs>
              <a:gs pos="100000">
                <a:srgbClr val="A6D6DA"/>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nvGrpSpPr>
          <p:cNvPr id="4" name="Group 45">
            <a:extLst>
              <a:ext uri="{FF2B5EF4-FFF2-40B4-BE49-F238E27FC236}">
                <a16:creationId xmlns:a16="http://schemas.microsoft.com/office/drawing/2014/main" id="{9D57E607-E70E-0A77-FF30-7FEB6D0FF412}"/>
              </a:ext>
            </a:extLst>
          </p:cNvPr>
          <p:cNvGrpSpPr>
            <a:grpSpLocks/>
          </p:cNvGrpSpPr>
          <p:nvPr/>
        </p:nvGrpSpPr>
        <p:grpSpPr bwMode="auto">
          <a:xfrm>
            <a:off x="6554789" y="4983167"/>
            <a:ext cx="1773237" cy="663575"/>
            <a:chOff x="340" y="2867"/>
            <a:chExt cx="1117" cy="418"/>
          </a:xfrm>
        </p:grpSpPr>
        <p:sp>
          <p:nvSpPr>
            <p:cNvPr id="26648" name="Rectangle 46">
              <a:extLst>
                <a:ext uri="{FF2B5EF4-FFF2-40B4-BE49-F238E27FC236}">
                  <a16:creationId xmlns:a16="http://schemas.microsoft.com/office/drawing/2014/main" id="{C1197198-B2B9-45FA-2245-047214EAE018}"/>
                </a:ext>
              </a:extLst>
            </p:cNvPr>
            <p:cNvSpPr>
              <a:spLocks noChangeArrowheads="1"/>
            </p:cNvSpPr>
            <p:nvPr/>
          </p:nvSpPr>
          <p:spPr bwMode="auto">
            <a:xfrm>
              <a:off x="376" y="2963"/>
              <a:ext cx="1081" cy="234"/>
            </a:xfrm>
            <a:prstGeom prst="rect">
              <a:avLst/>
            </a:prstGeom>
            <a:gradFill rotWithShape="1">
              <a:gsLst>
                <a:gs pos="0">
                  <a:srgbClr val="E7F1F9"/>
                </a:gs>
                <a:gs pos="100000">
                  <a:srgbClr val="DCE6ED"/>
                </a:gs>
              </a:gsLst>
              <a:lin ang="5400000" scaled="1"/>
            </a:gradFill>
            <a:ln w="9525" algn="ctr">
              <a:solidFill>
                <a:srgbClr val="C0C0C0"/>
              </a:solidFill>
              <a:miter lim="800000"/>
              <a:headEnd/>
              <a:tailEnd/>
            </a:ln>
            <a:effectLst>
              <a:outerShdw dist="35921" dir="2700000" algn="ctr" rotWithShape="0">
                <a:schemeClr val="bg2"/>
              </a:outerShdw>
            </a:effectLst>
          </p:spPr>
          <p:txBody>
            <a:bodyPr lIns="90000" tIns="46800" rIns="90000" bIns="46800"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26649" name="Rectangle 47">
              <a:extLst>
                <a:ext uri="{FF2B5EF4-FFF2-40B4-BE49-F238E27FC236}">
                  <a16:creationId xmlns:a16="http://schemas.microsoft.com/office/drawing/2014/main" id="{9375880C-A4C4-DD8E-14F3-AAC129B5F490}"/>
                </a:ext>
              </a:extLst>
            </p:cNvPr>
            <p:cNvSpPr>
              <a:spLocks noChangeArrowheads="1"/>
            </p:cNvSpPr>
            <p:nvPr/>
          </p:nvSpPr>
          <p:spPr bwMode="auto">
            <a:xfrm>
              <a:off x="340" y="2867"/>
              <a:ext cx="475"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10000"/>
                </a:lnSpc>
                <a:spcAft>
                  <a:spcPct val="0"/>
                </a:spcAft>
                <a:buClrTx/>
                <a:buSzPct val="70000"/>
                <a:buFont typeface="Wingdings" pitchFamily="2" charset="2"/>
                <a:buChar char="l"/>
              </a:pPr>
              <a:r>
                <a:rPr kumimoji="0" lang="en-US" altLang="zh-CN" sz="1600" b="1">
                  <a:solidFill>
                    <a:srgbClr val="000000"/>
                  </a:solidFill>
                  <a:ea typeface="幼圆" pitchFamily="49" charset="-122"/>
                </a:rPr>
                <a:t> ……</a:t>
              </a:r>
            </a:p>
            <a:p>
              <a:pPr fontAlgn="base">
                <a:lnSpc>
                  <a:spcPct val="110000"/>
                </a:lnSpc>
                <a:spcAft>
                  <a:spcPct val="0"/>
                </a:spcAft>
                <a:buClrTx/>
                <a:buSzPct val="70000"/>
                <a:buFont typeface="Wingdings" pitchFamily="2" charset="2"/>
                <a:buChar char="l"/>
              </a:pPr>
              <a:r>
                <a:rPr kumimoji="0" lang="en-US" altLang="zh-CN" sz="1600" b="1">
                  <a:solidFill>
                    <a:srgbClr val="000000"/>
                  </a:solidFill>
                  <a:ea typeface="幼圆" pitchFamily="49" charset="-122"/>
                </a:rPr>
                <a:t> ……</a:t>
              </a:r>
            </a:p>
          </p:txBody>
        </p:sp>
      </p:grpSp>
      <p:sp>
        <p:nvSpPr>
          <p:cNvPr id="58416" name="AutoShape 48">
            <a:extLst>
              <a:ext uri="{FF2B5EF4-FFF2-40B4-BE49-F238E27FC236}">
                <a16:creationId xmlns:a16="http://schemas.microsoft.com/office/drawing/2014/main" id="{03274BF1-09CD-FC83-874A-C077F67E8AC7}"/>
              </a:ext>
            </a:extLst>
          </p:cNvPr>
          <p:cNvSpPr>
            <a:spLocks noChangeArrowheads="1"/>
          </p:cNvSpPr>
          <p:nvPr/>
        </p:nvSpPr>
        <p:spPr bwMode="auto">
          <a:xfrm>
            <a:off x="6842126" y="4420490"/>
            <a:ext cx="1223963" cy="737996"/>
          </a:xfrm>
          <a:prstGeom prst="flowChartMerge">
            <a:avLst/>
          </a:prstGeom>
          <a:gradFill rotWithShape="1">
            <a:gsLst>
              <a:gs pos="0">
                <a:srgbClr val="DAEEF0"/>
              </a:gs>
              <a:gs pos="100000">
                <a:srgbClr val="A6D6DA"/>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grpSp>
        <p:nvGrpSpPr>
          <p:cNvPr id="5" name="Group 49">
            <a:extLst>
              <a:ext uri="{FF2B5EF4-FFF2-40B4-BE49-F238E27FC236}">
                <a16:creationId xmlns:a16="http://schemas.microsoft.com/office/drawing/2014/main" id="{F8EBCBDE-7F4B-4E3B-E76C-1D48B804E2E5}"/>
              </a:ext>
            </a:extLst>
          </p:cNvPr>
          <p:cNvGrpSpPr>
            <a:grpSpLocks/>
          </p:cNvGrpSpPr>
          <p:nvPr/>
        </p:nvGrpSpPr>
        <p:grpSpPr bwMode="auto">
          <a:xfrm>
            <a:off x="8715375" y="4983167"/>
            <a:ext cx="1773238" cy="663575"/>
            <a:chOff x="340" y="2867"/>
            <a:chExt cx="1117" cy="418"/>
          </a:xfrm>
        </p:grpSpPr>
        <p:sp>
          <p:nvSpPr>
            <p:cNvPr id="26646" name="Rectangle 50">
              <a:extLst>
                <a:ext uri="{FF2B5EF4-FFF2-40B4-BE49-F238E27FC236}">
                  <a16:creationId xmlns:a16="http://schemas.microsoft.com/office/drawing/2014/main" id="{9C830253-ABE6-92DE-7038-FC875A6A1010}"/>
                </a:ext>
              </a:extLst>
            </p:cNvPr>
            <p:cNvSpPr>
              <a:spLocks noChangeArrowheads="1"/>
            </p:cNvSpPr>
            <p:nvPr/>
          </p:nvSpPr>
          <p:spPr bwMode="auto">
            <a:xfrm>
              <a:off x="376" y="2963"/>
              <a:ext cx="1081" cy="234"/>
            </a:xfrm>
            <a:prstGeom prst="rect">
              <a:avLst/>
            </a:prstGeom>
            <a:gradFill rotWithShape="1">
              <a:gsLst>
                <a:gs pos="0">
                  <a:srgbClr val="E7F1F9"/>
                </a:gs>
                <a:gs pos="100000">
                  <a:srgbClr val="DCE6ED"/>
                </a:gs>
              </a:gsLst>
              <a:lin ang="5400000" scaled="1"/>
            </a:gradFill>
            <a:ln w="9525" algn="ctr">
              <a:solidFill>
                <a:srgbClr val="C0C0C0"/>
              </a:solidFill>
              <a:miter lim="800000"/>
              <a:headEnd/>
              <a:tailEnd/>
            </a:ln>
            <a:effectLst>
              <a:outerShdw dist="35921" dir="2700000" algn="ctr" rotWithShape="0">
                <a:schemeClr val="bg2"/>
              </a:outerShdw>
            </a:effectLst>
          </p:spPr>
          <p:txBody>
            <a:bodyPr lIns="90000" tIns="46800" rIns="90000" bIns="46800"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26647" name="Rectangle 51">
              <a:extLst>
                <a:ext uri="{FF2B5EF4-FFF2-40B4-BE49-F238E27FC236}">
                  <a16:creationId xmlns:a16="http://schemas.microsoft.com/office/drawing/2014/main" id="{F6E954F5-6109-E775-3517-D80692ACE759}"/>
                </a:ext>
              </a:extLst>
            </p:cNvPr>
            <p:cNvSpPr>
              <a:spLocks noChangeArrowheads="1"/>
            </p:cNvSpPr>
            <p:nvPr/>
          </p:nvSpPr>
          <p:spPr bwMode="auto">
            <a:xfrm>
              <a:off x="340" y="2867"/>
              <a:ext cx="475"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lnSpc>
                  <a:spcPct val="110000"/>
                </a:lnSpc>
                <a:spcAft>
                  <a:spcPct val="0"/>
                </a:spcAft>
                <a:buClrTx/>
                <a:buSzPct val="70000"/>
                <a:buFont typeface="Wingdings" pitchFamily="2" charset="2"/>
                <a:buChar char="l"/>
              </a:pPr>
              <a:r>
                <a:rPr kumimoji="0" lang="en-US" altLang="zh-CN" sz="1600" b="1">
                  <a:solidFill>
                    <a:srgbClr val="000000"/>
                  </a:solidFill>
                  <a:ea typeface="幼圆" pitchFamily="49" charset="-122"/>
                </a:rPr>
                <a:t> ……</a:t>
              </a:r>
            </a:p>
            <a:p>
              <a:pPr fontAlgn="base">
                <a:lnSpc>
                  <a:spcPct val="110000"/>
                </a:lnSpc>
                <a:spcAft>
                  <a:spcPct val="0"/>
                </a:spcAft>
                <a:buClrTx/>
                <a:buSzPct val="70000"/>
                <a:buFont typeface="Wingdings" pitchFamily="2" charset="2"/>
                <a:buChar char="l"/>
              </a:pPr>
              <a:r>
                <a:rPr kumimoji="0" lang="en-US" altLang="zh-CN" sz="1600" b="1">
                  <a:solidFill>
                    <a:srgbClr val="000000"/>
                  </a:solidFill>
                  <a:ea typeface="幼圆" pitchFamily="49" charset="-122"/>
                </a:rPr>
                <a:t> ……</a:t>
              </a:r>
            </a:p>
          </p:txBody>
        </p:sp>
      </p:grpSp>
      <p:sp>
        <p:nvSpPr>
          <p:cNvPr id="58420" name="AutoShape 52">
            <a:extLst>
              <a:ext uri="{FF2B5EF4-FFF2-40B4-BE49-F238E27FC236}">
                <a16:creationId xmlns:a16="http://schemas.microsoft.com/office/drawing/2014/main" id="{97179A9B-1824-46BD-51D0-A96225CC85EB}"/>
              </a:ext>
            </a:extLst>
          </p:cNvPr>
          <p:cNvSpPr>
            <a:spLocks noChangeArrowheads="1"/>
          </p:cNvSpPr>
          <p:nvPr/>
        </p:nvSpPr>
        <p:spPr bwMode="auto">
          <a:xfrm>
            <a:off x="9002713" y="4420490"/>
            <a:ext cx="1223962" cy="737996"/>
          </a:xfrm>
          <a:prstGeom prst="flowChartMerge">
            <a:avLst/>
          </a:prstGeom>
          <a:gradFill rotWithShape="1">
            <a:gsLst>
              <a:gs pos="0">
                <a:srgbClr val="DAEEF0"/>
              </a:gs>
              <a:gs pos="100000">
                <a:srgbClr val="A6D6DA"/>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endParaRPr kumimoji="0" lang="zh-CN" altLang="en-US" sz="1800">
              <a:solidFill>
                <a:srgbClr val="000000"/>
              </a:solidFill>
              <a:latin typeface="Tahoma" panose="020B0604030504040204" pitchFamily="34" charset="0"/>
              <a:ea typeface="宋体" panose="02010600030101010101" pitchFamily="2" charset="-122"/>
            </a:endParaRPr>
          </a:p>
        </p:txBody>
      </p:sp>
      <p:sp>
        <p:nvSpPr>
          <p:cNvPr id="58421" name="AutoShape 53">
            <a:extLst>
              <a:ext uri="{FF2B5EF4-FFF2-40B4-BE49-F238E27FC236}">
                <a16:creationId xmlns:a16="http://schemas.microsoft.com/office/drawing/2014/main" id="{730E40EA-C943-B142-4A50-E8F22C680A74}"/>
              </a:ext>
            </a:extLst>
          </p:cNvPr>
          <p:cNvSpPr>
            <a:spLocks noChangeArrowheads="1"/>
          </p:cNvSpPr>
          <p:nvPr/>
        </p:nvSpPr>
        <p:spPr bwMode="auto">
          <a:xfrm>
            <a:off x="2914651" y="1872923"/>
            <a:ext cx="6710363" cy="562630"/>
          </a:xfrm>
          <a:prstGeom prst="roundRect">
            <a:avLst>
              <a:gd name="adj" fmla="val 50000"/>
            </a:avLst>
          </a:prstGeom>
          <a:gradFill rotWithShape="1">
            <a:gsLst>
              <a:gs pos="0">
                <a:srgbClr val="A8C2D2"/>
              </a:gs>
              <a:gs pos="50000">
                <a:srgbClr val="CCECFF"/>
              </a:gs>
              <a:gs pos="100000">
                <a:srgbClr val="A8C2D2"/>
              </a:gs>
            </a:gsLst>
            <a:lin ang="5400000" scaled="1"/>
          </a:gradFill>
          <a:ln w="9525">
            <a:solidFill>
              <a:srgbClr val="FFFFFF"/>
            </a:solidFill>
            <a:round/>
            <a:headEnd/>
            <a:tailEnd/>
          </a:ln>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kumimoji="0" lang="zh-CN" altLang="en-US" sz="2000" b="1">
                <a:solidFill>
                  <a:srgbClr val="000000"/>
                </a:solidFill>
                <a:ea typeface="幼圆" pitchFamily="49" charset="-122"/>
              </a:rPr>
              <a:t>技术经济分析是一个不断深入、不断反馈的动态规划过程</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58421"/>
                                        </p:tgtEl>
                                        <p:attrNameLst>
                                          <p:attrName>style.visibility</p:attrName>
                                        </p:attrNameLst>
                                      </p:cBhvr>
                                      <p:to>
                                        <p:strVal val="visible"/>
                                      </p:to>
                                    </p:set>
                                    <p:anim calcmode="lin" valueType="num">
                                      <p:cBhvr>
                                        <p:cTn id="7" dur="1000" fill="hold"/>
                                        <p:tgtEl>
                                          <p:spTgt spid="58421"/>
                                        </p:tgtEl>
                                        <p:attrNameLst>
                                          <p:attrName>ppt_x</p:attrName>
                                        </p:attrNameLst>
                                      </p:cBhvr>
                                      <p:tavLst>
                                        <p:tav tm="0">
                                          <p:val>
                                            <p:strVal val="#ppt_x-.2"/>
                                          </p:val>
                                        </p:tav>
                                        <p:tav tm="100000">
                                          <p:val>
                                            <p:strVal val="#ppt_x"/>
                                          </p:val>
                                        </p:tav>
                                      </p:tavLst>
                                    </p:anim>
                                    <p:anim calcmode="lin" valueType="num">
                                      <p:cBhvr>
                                        <p:cTn id="8" dur="1000" fill="hold"/>
                                        <p:tgtEl>
                                          <p:spTgt spid="58421"/>
                                        </p:tgtEl>
                                        <p:attrNameLst>
                                          <p:attrName>ppt_y</p:attrName>
                                        </p:attrNameLst>
                                      </p:cBhvr>
                                      <p:tavLst>
                                        <p:tav tm="0">
                                          <p:val>
                                            <p:strVal val="#ppt_y"/>
                                          </p:val>
                                        </p:tav>
                                        <p:tav tm="100000">
                                          <p:val>
                                            <p:strVal val="#ppt_y"/>
                                          </p:val>
                                        </p:tav>
                                      </p:tavLst>
                                    </p:anim>
                                    <p:animEffect transition="in" filter="wipe(right)" prLst="gradientSize: 0.1">
                                      <p:cBhvr>
                                        <p:cTn id="9" dur="1000"/>
                                        <p:tgtEl>
                                          <p:spTgt spid="5842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nodeType="clickEffect">
                                  <p:stCondLst>
                                    <p:cond delay="0"/>
                                  </p:stCondLst>
                                  <p:childTnLst>
                                    <p:set>
                                      <p:cBhvr>
                                        <p:cTn id="13" dur="1" fill="hold">
                                          <p:stCondLst>
                                            <p:cond delay="0"/>
                                          </p:stCondLst>
                                        </p:cTn>
                                        <p:tgtEl>
                                          <p:spTgt spid="58400"/>
                                        </p:tgtEl>
                                        <p:attrNameLst>
                                          <p:attrName>style.visibility</p:attrName>
                                        </p:attrNameLst>
                                      </p:cBhvr>
                                      <p:to>
                                        <p:strVal val="visible"/>
                                      </p:to>
                                    </p:set>
                                    <p:anim calcmode="lin" valueType="num">
                                      <p:cBhvr additive="base">
                                        <p:cTn id="14" dur="500" fill="hold"/>
                                        <p:tgtEl>
                                          <p:spTgt spid="58400"/>
                                        </p:tgtEl>
                                        <p:attrNameLst>
                                          <p:attrName>ppt_x</p:attrName>
                                        </p:attrNameLst>
                                      </p:cBhvr>
                                      <p:tavLst>
                                        <p:tav tm="0">
                                          <p:val>
                                            <p:strVal val="0-#ppt_w/2"/>
                                          </p:val>
                                        </p:tav>
                                        <p:tav tm="100000">
                                          <p:val>
                                            <p:strVal val="#ppt_x"/>
                                          </p:val>
                                        </p:tav>
                                      </p:tavLst>
                                    </p:anim>
                                    <p:anim calcmode="lin" valueType="num">
                                      <p:cBhvr additive="base">
                                        <p:cTn id="15" dur="500" fill="hold"/>
                                        <p:tgtEl>
                                          <p:spTgt spid="58400"/>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58401"/>
                                        </p:tgtEl>
                                        <p:attrNameLst>
                                          <p:attrName>style.visibility</p:attrName>
                                        </p:attrNameLst>
                                      </p:cBhvr>
                                      <p:to>
                                        <p:strVal val="visible"/>
                                      </p:to>
                                    </p:set>
                                    <p:animEffect transition="in" filter="wipe(left)">
                                      <p:cBhvr>
                                        <p:cTn id="20" dur="500"/>
                                        <p:tgtEl>
                                          <p:spTgt spid="58401"/>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58405"/>
                                        </p:tgtEl>
                                        <p:attrNameLst>
                                          <p:attrName>style.visibility</p:attrName>
                                        </p:attrNameLst>
                                      </p:cBhvr>
                                      <p:to>
                                        <p:strVal val="visible"/>
                                      </p:to>
                                    </p:set>
                                    <p:animEffect transition="in" filter="wipe(left)">
                                      <p:cBhvr>
                                        <p:cTn id="24" dur="500"/>
                                        <p:tgtEl>
                                          <p:spTgt spid="58405"/>
                                        </p:tgtEl>
                                      </p:cBhvr>
                                    </p:animEffect>
                                  </p:childTnLst>
                                </p:cTn>
                              </p:par>
                            </p:childTnLst>
                          </p:cTn>
                        </p:par>
                        <p:par>
                          <p:cTn id="25" fill="hold" nodeType="afterGroup">
                            <p:stCondLst>
                              <p:cond delay="1000"/>
                            </p:stCondLst>
                            <p:childTnLst>
                              <p:par>
                                <p:cTn id="26" presetID="22" presetClass="entr" presetSubtype="8" fill="hold" nodeType="afterEffect">
                                  <p:stCondLst>
                                    <p:cond delay="0"/>
                                  </p:stCondLst>
                                  <p:childTnLst>
                                    <p:set>
                                      <p:cBhvr>
                                        <p:cTn id="27" dur="1" fill="hold">
                                          <p:stCondLst>
                                            <p:cond delay="0"/>
                                          </p:stCondLst>
                                        </p:cTn>
                                        <p:tgtEl>
                                          <p:spTgt spid="58402"/>
                                        </p:tgtEl>
                                        <p:attrNameLst>
                                          <p:attrName>style.visibility</p:attrName>
                                        </p:attrNameLst>
                                      </p:cBhvr>
                                      <p:to>
                                        <p:strVal val="visible"/>
                                      </p:to>
                                    </p:set>
                                    <p:animEffect transition="in" filter="wipe(left)">
                                      <p:cBhvr>
                                        <p:cTn id="28" dur="500"/>
                                        <p:tgtEl>
                                          <p:spTgt spid="58402"/>
                                        </p:tgtEl>
                                      </p:cBhvr>
                                    </p:animEffect>
                                  </p:childTnLst>
                                </p:cTn>
                              </p:par>
                            </p:childTnLst>
                          </p:cTn>
                        </p:par>
                        <p:par>
                          <p:cTn id="29" fill="hold" nodeType="afterGroup">
                            <p:stCondLst>
                              <p:cond delay="1500"/>
                            </p:stCondLst>
                            <p:childTnLst>
                              <p:par>
                                <p:cTn id="30" presetID="22" presetClass="entr" presetSubtype="8" fill="hold" nodeType="afterEffect">
                                  <p:stCondLst>
                                    <p:cond delay="0"/>
                                  </p:stCondLst>
                                  <p:childTnLst>
                                    <p:set>
                                      <p:cBhvr>
                                        <p:cTn id="31" dur="1" fill="hold">
                                          <p:stCondLst>
                                            <p:cond delay="0"/>
                                          </p:stCondLst>
                                        </p:cTn>
                                        <p:tgtEl>
                                          <p:spTgt spid="58406"/>
                                        </p:tgtEl>
                                        <p:attrNameLst>
                                          <p:attrName>style.visibility</p:attrName>
                                        </p:attrNameLst>
                                      </p:cBhvr>
                                      <p:to>
                                        <p:strVal val="visible"/>
                                      </p:to>
                                    </p:set>
                                    <p:animEffect transition="in" filter="wipe(left)">
                                      <p:cBhvr>
                                        <p:cTn id="32" dur="500"/>
                                        <p:tgtEl>
                                          <p:spTgt spid="58406"/>
                                        </p:tgtEl>
                                      </p:cBhvr>
                                    </p:animEffect>
                                  </p:childTnLst>
                                </p:cTn>
                              </p:par>
                            </p:childTnLst>
                          </p:cTn>
                        </p:par>
                        <p:par>
                          <p:cTn id="33" fill="hold" nodeType="afterGroup">
                            <p:stCondLst>
                              <p:cond delay="2000"/>
                            </p:stCondLst>
                            <p:childTnLst>
                              <p:par>
                                <p:cTn id="34" presetID="22" presetClass="entr" presetSubtype="8" fill="hold" nodeType="afterEffect">
                                  <p:stCondLst>
                                    <p:cond delay="0"/>
                                  </p:stCondLst>
                                  <p:childTnLst>
                                    <p:set>
                                      <p:cBhvr>
                                        <p:cTn id="35" dur="1" fill="hold">
                                          <p:stCondLst>
                                            <p:cond delay="0"/>
                                          </p:stCondLst>
                                        </p:cTn>
                                        <p:tgtEl>
                                          <p:spTgt spid="58403"/>
                                        </p:tgtEl>
                                        <p:attrNameLst>
                                          <p:attrName>style.visibility</p:attrName>
                                        </p:attrNameLst>
                                      </p:cBhvr>
                                      <p:to>
                                        <p:strVal val="visible"/>
                                      </p:to>
                                    </p:set>
                                    <p:animEffect transition="in" filter="wipe(left)">
                                      <p:cBhvr>
                                        <p:cTn id="36" dur="500"/>
                                        <p:tgtEl>
                                          <p:spTgt spid="58403"/>
                                        </p:tgtEl>
                                      </p:cBhvr>
                                    </p:animEffect>
                                  </p:childTnLst>
                                </p:cTn>
                              </p:par>
                            </p:childTnLst>
                          </p:cTn>
                        </p:par>
                        <p:par>
                          <p:cTn id="37" fill="hold" nodeType="afterGroup">
                            <p:stCondLst>
                              <p:cond delay="2500"/>
                            </p:stCondLst>
                            <p:childTnLst>
                              <p:par>
                                <p:cTn id="38" presetID="22" presetClass="entr" presetSubtype="8" fill="hold" nodeType="afterEffect">
                                  <p:stCondLst>
                                    <p:cond delay="0"/>
                                  </p:stCondLst>
                                  <p:childTnLst>
                                    <p:set>
                                      <p:cBhvr>
                                        <p:cTn id="39" dur="1" fill="hold">
                                          <p:stCondLst>
                                            <p:cond delay="0"/>
                                          </p:stCondLst>
                                        </p:cTn>
                                        <p:tgtEl>
                                          <p:spTgt spid="58407"/>
                                        </p:tgtEl>
                                        <p:attrNameLst>
                                          <p:attrName>style.visibility</p:attrName>
                                        </p:attrNameLst>
                                      </p:cBhvr>
                                      <p:to>
                                        <p:strVal val="visible"/>
                                      </p:to>
                                    </p:set>
                                    <p:animEffect transition="in" filter="wipe(left)">
                                      <p:cBhvr>
                                        <p:cTn id="40" dur="500"/>
                                        <p:tgtEl>
                                          <p:spTgt spid="58407"/>
                                        </p:tgtEl>
                                      </p:cBhvr>
                                    </p:animEffect>
                                  </p:childTnLst>
                                </p:cTn>
                              </p:par>
                            </p:childTnLst>
                          </p:cTn>
                        </p:par>
                        <p:par>
                          <p:cTn id="41" fill="hold" nodeType="afterGroup">
                            <p:stCondLst>
                              <p:cond delay="3000"/>
                            </p:stCondLst>
                            <p:childTnLst>
                              <p:par>
                                <p:cTn id="42" presetID="22" presetClass="entr" presetSubtype="8" fill="hold" nodeType="afterEffect">
                                  <p:stCondLst>
                                    <p:cond delay="0"/>
                                  </p:stCondLst>
                                  <p:childTnLst>
                                    <p:set>
                                      <p:cBhvr>
                                        <p:cTn id="43" dur="1" fill="hold">
                                          <p:stCondLst>
                                            <p:cond delay="0"/>
                                          </p:stCondLst>
                                        </p:cTn>
                                        <p:tgtEl>
                                          <p:spTgt spid="58404"/>
                                        </p:tgtEl>
                                        <p:attrNameLst>
                                          <p:attrName>style.visibility</p:attrName>
                                        </p:attrNameLst>
                                      </p:cBhvr>
                                      <p:to>
                                        <p:strVal val="visible"/>
                                      </p:to>
                                    </p:set>
                                    <p:animEffect transition="in" filter="wipe(left)">
                                      <p:cBhvr>
                                        <p:cTn id="44" dur="500"/>
                                        <p:tgtEl>
                                          <p:spTgt spid="5840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58408"/>
                                        </p:tgtEl>
                                        <p:attrNameLst>
                                          <p:attrName>style.visibility</p:attrName>
                                        </p:attrNameLst>
                                      </p:cBhvr>
                                      <p:to>
                                        <p:strVal val="visible"/>
                                      </p:to>
                                    </p:set>
                                    <p:animEffect transition="in" filter="wipe(up)">
                                      <p:cBhvr>
                                        <p:cTn id="49" dur="500"/>
                                        <p:tgtEl>
                                          <p:spTgt spid="58408"/>
                                        </p:tgtEl>
                                      </p:cBhvr>
                                    </p:animEffect>
                                  </p:childTnLst>
                                </p:cTn>
                              </p:par>
                              <p:par>
                                <p:cTn id="50" presetID="22" presetClass="entr" presetSubtype="1"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up)">
                                      <p:cBhvr>
                                        <p:cTn id="52" dur="500"/>
                                        <p:tgtEl>
                                          <p:spTgt spid="2"/>
                                        </p:tgtEl>
                                      </p:cBhvr>
                                    </p:animEffect>
                                  </p:childTnLst>
                                </p:cTn>
                              </p:par>
                              <p:par>
                                <p:cTn id="53" presetID="22" presetClass="entr" presetSubtype="1" fill="hold" nodeType="withEffect">
                                  <p:stCondLst>
                                    <p:cond delay="0"/>
                                  </p:stCondLst>
                                  <p:childTnLst>
                                    <p:set>
                                      <p:cBhvr>
                                        <p:cTn id="54" dur="1" fill="hold">
                                          <p:stCondLst>
                                            <p:cond delay="0"/>
                                          </p:stCondLst>
                                        </p:cTn>
                                        <p:tgtEl>
                                          <p:spTgt spid="58412"/>
                                        </p:tgtEl>
                                        <p:attrNameLst>
                                          <p:attrName>style.visibility</p:attrName>
                                        </p:attrNameLst>
                                      </p:cBhvr>
                                      <p:to>
                                        <p:strVal val="visible"/>
                                      </p:to>
                                    </p:set>
                                    <p:animEffect transition="in" filter="wipe(up)">
                                      <p:cBhvr>
                                        <p:cTn id="55" dur="500"/>
                                        <p:tgtEl>
                                          <p:spTgt spid="58412"/>
                                        </p:tgtEl>
                                      </p:cBhvr>
                                    </p:animEffect>
                                  </p:childTnLst>
                                </p:cTn>
                              </p:par>
                              <p:par>
                                <p:cTn id="56" presetID="22" presetClass="entr" presetSubtype="1" fill="hold" nodeType="with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up)">
                                      <p:cBhvr>
                                        <p:cTn id="58" dur="500"/>
                                        <p:tgtEl>
                                          <p:spTgt spid="3"/>
                                        </p:tgtEl>
                                      </p:cBhvr>
                                    </p:animEffect>
                                  </p:childTnLst>
                                </p:cTn>
                              </p:par>
                              <p:par>
                                <p:cTn id="59" presetID="22" presetClass="entr" presetSubtype="1" fill="hold" nodeType="withEffect">
                                  <p:stCondLst>
                                    <p:cond delay="0"/>
                                  </p:stCondLst>
                                  <p:childTnLst>
                                    <p:set>
                                      <p:cBhvr>
                                        <p:cTn id="60" dur="1" fill="hold">
                                          <p:stCondLst>
                                            <p:cond delay="0"/>
                                          </p:stCondLst>
                                        </p:cTn>
                                        <p:tgtEl>
                                          <p:spTgt spid="58416"/>
                                        </p:tgtEl>
                                        <p:attrNameLst>
                                          <p:attrName>style.visibility</p:attrName>
                                        </p:attrNameLst>
                                      </p:cBhvr>
                                      <p:to>
                                        <p:strVal val="visible"/>
                                      </p:to>
                                    </p:set>
                                    <p:animEffect transition="in" filter="wipe(up)">
                                      <p:cBhvr>
                                        <p:cTn id="61" dur="500"/>
                                        <p:tgtEl>
                                          <p:spTgt spid="58416"/>
                                        </p:tgtEl>
                                      </p:cBhvr>
                                    </p:animEffect>
                                  </p:childTnLst>
                                </p:cTn>
                              </p:par>
                              <p:par>
                                <p:cTn id="62" presetID="22" presetClass="entr" presetSubtype="1" fill="hold"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up)">
                                      <p:cBhvr>
                                        <p:cTn id="64" dur="500"/>
                                        <p:tgtEl>
                                          <p:spTgt spid="4"/>
                                        </p:tgtEl>
                                      </p:cBhvr>
                                    </p:animEffect>
                                  </p:childTnLst>
                                </p:cTn>
                              </p:par>
                              <p:par>
                                <p:cTn id="65" presetID="22" presetClass="entr" presetSubtype="1" fill="hold" nodeType="withEffect">
                                  <p:stCondLst>
                                    <p:cond delay="0"/>
                                  </p:stCondLst>
                                  <p:childTnLst>
                                    <p:set>
                                      <p:cBhvr>
                                        <p:cTn id="66" dur="1" fill="hold">
                                          <p:stCondLst>
                                            <p:cond delay="0"/>
                                          </p:stCondLst>
                                        </p:cTn>
                                        <p:tgtEl>
                                          <p:spTgt spid="58420"/>
                                        </p:tgtEl>
                                        <p:attrNameLst>
                                          <p:attrName>style.visibility</p:attrName>
                                        </p:attrNameLst>
                                      </p:cBhvr>
                                      <p:to>
                                        <p:strVal val="visible"/>
                                      </p:to>
                                    </p:set>
                                    <p:animEffect transition="in" filter="wipe(up)">
                                      <p:cBhvr>
                                        <p:cTn id="67" dur="500"/>
                                        <p:tgtEl>
                                          <p:spTgt spid="58420"/>
                                        </p:tgtEl>
                                      </p:cBhvr>
                                    </p:animEffect>
                                  </p:childTnLst>
                                </p:cTn>
                              </p:par>
                              <p:par>
                                <p:cTn id="68" presetID="22" presetClass="entr" presetSubtype="1" fill="hold"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wipe(up)">
                                      <p:cBhvr>
                                        <p:cTn id="7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00" grpId="0"/>
      <p:bldP spid="58401" grpId="0" animBg="1"/>
      <p:bldP spid="58402" grpId="0" animBg="1"/>
      <p:bldP spid="58403" grpId="0" animBg="1"/>
      <p:bldP spid="58404" grpId="0" animBg="1"/>
      <p:bldP spid="58408" grpId="0" animBg="1"/>
      <p:bldP spid="58412" grpId="0" animBg="1"/>
      <p:bldP spid="58416" grpId="0" animBg="1"/>
      <p:bldP spid="58420" grpId="0" animBg="1"/>
      <p:bldP spid="584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a:extLst>
              <a:ext uri="{FF2B5EF4-FFF2-40B4-BE49-F238E27FC236}">
                <a16:creationId xmlns:a16="http://schemas.microsoft.com/office/drawing/2014/main" id="{995696AD-8BE7-A637-6F1F-5C9E2F34531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B724122F-311E-F44E-856E-9504C400E9E5}"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37</a:t>
            </a:fld>
            <a:endParaRPr kumimoji="0" lang="en-US" altLang="zh-CN" sz="1000">
              <a:solidFill>
                <a:srgbClr val="808080"/>
              </a:solidFill>
              <a:ea typeface="华文行楷" panose="02010800040101010101" pitchFamily="2" charset="-122"/>
            </a:endParaRPr>
          </a:p>
        </p:txBody>
      </p:sp>
      <p:sp>
        <p:nvSpPr>
          <p:cNvPr id="27651" name="Rectangle 3">
            <a:extLst>
              <a:ext uri="{FF2B5EF4-FFF2-40B4-BE49-F238E27FC236}">
                <a16:creationId xmlns:a16="http://schemas.microsoft.com/office/drawing/2014/main" id="{B02DF1F9-C259-31B2-59DF-FADCE43DF002}"/>
              </a:ext>
            </a:extLst>
          </p:cNvPr>
          <p:cNvSpPr>
            <a:spLocks noGrp="1" noChangeArrowheads="1"/>
          </p:cNvSpPr>
          <p:nvPr>
            <p:ph type="body" idx="1"/>
          </p:nvPr>
        </p:nvSpPr>
        <p:spPr/>
        <p:txBody>
          <a:bodyPr/>
          <a:lstStyle/>
          <a:p>
            <a:pPr marL="0" indent="0" eaLnBrk="1" hangingPunct="1">
              <a:buNone/>
            </a:pPr>
            <a:r>
              <a:rPr lang="zh-CN" altLang="en-US"/>
              <a:t>一、技术经济分析的一般过程</a:t>
            </a:r>
          </a:p>
        </p:txBody>
      </p:sp>
      <p:sp>
        <p:nvSpPr>
          <p:cNvPr id="59416" name="Rectangle 24">
            <a:extLst>
              <a:ext uri="{FF2B5EF4-FFF2-40B4-BE49-F238E27FC236}">
                <a16:creationId xmlns:a16="http://schemas.microsoft.com/office/drawing/2014/main" id="{97A881F9-DBCD-5FB1-0C6D-AE2F70B53129}"/>
              </a:ext>
            </a:extLst>
          </p:cNvPr>
          <p:cNvSpPr>
            <a:spLocks noChangeArrowheads="1"/>
          </p:cNvSpPr>
          <p:nvPr/>
        </p:nvSpPr>
        <p:spPr bwMode="auto">
          <a:xfrm>
            <a:off x="1919288" y="1968501"/>
            <a:ext cx="82804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tabLst>
                <a:tab pos="541338" algn="l"/>
              </a:tabLst>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tabLst>
                <a:tab pos="541338" algn="l"/>
              </a:tabLst>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tabLst>
                <a:tab pos="541338" algn="l"/>
              </a:tabLst>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tabLst>
                <a:tab pos="541338" algn="l"/>
              </a:tabLst>
              <a:defRPr sz="2000">
                <a:solidFill>
                  <a:schemeClr val="tx1"/>
                </a:solidFill>
                <a:latin typeface="Tahoma" panose="020B0604030504040204" pitchFamily="34" charset="0"/>
                <a:ea typeface="宋体" panose="02010600030101010101" pitchFamily="2" charset="-122"/>
              </a:defRPr>
            </a:lvl9pPr>
          </a:lstStyle>
          <a:p>
            <a:pPr fontAlgn="base">
              <a:lnSpc>
                <a:spcPct val="110000"/>
              </a:lnSpc>
              <a:spcAft>
                <a:spcPct val="20000"/>
              </a:spcAft>
              <a:buClr>
                <a:srgbClr val="ECEAAC"/>
              </a:buClr>
              <a:buNone/>
            </a:pPr>
            <a:r>
              <a:rPr lang="en-US" altLang="zh-CN" sz="2000" b="1">
                <a:latin typeface="幼圆" pitchFamily="49" charset="-122"/>
                <a:ea typeface="幼圆" pitchFamily="49" charset="-122"/>
              </a:rPr>
              <a:t>      </a:t>
            </a:r>
            <a:r>
              <a:rPr lang="zh-CN" altLang="en-US" sz="2000" b="1">
                <a:latin typeface="幼圆" pitchFamily="49" charset="-122"/>
                <a:ea typeface="幼圆" pitchFamily="49" charset="-122"/>
              </a:rPr>
              <a:t>技术经济分析是一个多级多阶段的链式反应。</a:t>
            </a:r>
          </a:p>
          <a:p>
            <a:pPr fontAlgn="base">
              <a:lnSpc>
                <a:spcPct val="110000"/>
              </a:lnSpc>
              <a:spcAft>
                <a:spcPct val="20000"/>
              </a:spcAft>
              <a:buClr>
                <a:srgbClr val="ECEAAC"/>
              </a:buClr>
              <a:buNone/>
            </a:pPr>
            <a:r>
              <a:rPr lang="zh-CN" altLang="en-US" sz="2000" b="1">
                <a:latin typeface="幼圆" pitchFamily="49" charset="-122"/>
                <a:ea typeface="幼圆" pitchFamily="49" charset="-122"/>
              </a:rPr>
              <a:t>      纵向：前一阶段的工作成果是后一阶段工作成果的前提和基础，后一阶段是前一阶段工作的深入和具体。</a:t>
            </a:r>
          </a:p>
        </p:txBody>
      </p:sp>
      <p:sp>
        <p:nvSpPr>
          <p:cNvPr id="59417" name="Rectangle 25">
            <a:extLst>
              <a:ext uri="{FF2B5EF4-FFF2-40B4-BE49-F238E27FC236}">
                <a16:creationId xmlns:a16="http://schemas.microsoft.com/office/drawing/2014/main" id="{33579657-5A03-279C-BA25-135FE653B047}"/>
              </a:ext>
            </a:extLst>
          </p:cNvPr>
          <p:cNvSpPr>
            <a:spLocks noChangeArrowheads="1"/>
          </p:cNvSpPr>
          <p:nvPr/>
        </p:nvSpPr>
        <p:spPr bwMode="auto">
          <a:xfrm>
            <a:off x="2428875" y="3524251"/>
            <a:ext cx="7416800" cy="2519363"/>
          </a:xfrm>
          <a:prstGeom prst="rect">
            <a:avLst/>
          </a:prstGeom>
          <a:solidFill>
            <a:srgbClr val="BBE0E3"/>
          </a:solidFill>
          <a:ln w="9525">
            <a:noFill/>
            <a:miter lim="800000"/>
            <a:headEnd/>
            <a:tailEnd/>
          </a:ln>
          <a:effectLst>
            <a:outerShdw dist="53882" dir="2700000" algn="ctr" rotWithShape="0">
              <a:schemeClr val="bg2">
                <a:alpha val="50000"/>
              </a:schemeClr>
            </a:outerShdw>
          </a:effectLst>
        </p:spPr>
        <p:txBody>
          <a:bodyPr wrap="none" anchor="ctr"/>
          <a:lstStyle/>
          <a:p>
            <a:pPr algn="ctr" fontAlgn="base">
              <a:spcBef>
                <a:spcPct val="50000"/>
              </a:spcBef>
              <a:spcAft>
                <a:spcPct val="0"/>
              </a:spcAft>
              <a:defRPr/>
            </a:pPr>
            <a:endParaRPr kumimoji="1" lang="zh-CN" altLang="zh-CN" sz="2000">
              <a:solidFill>
                <a:srgbClr val="000000"/>
              </a:solidFill>
              <a:effectLst>
                <a:outerShdw blurRad="38100" dist="38100" dir="2700000" algn="tl">
                  <a:srgbClr val="FFFFFF"/>
                </a:outerShdw>
              </a:effectLst>
              <a:latin typeface="楷体_GB2312" pitchFamily="49" charset="-122"/>
              <a:ea typeface="楷体_GB2312" pitchFamily="49" charset="-122"/>
            </a:endParaRPr>
          </a:p>
        </p:txBody>
      </p:sp>
      <p:sp>
        <p:nvSpPr>
          <p:cNvPr id="59418" name="Rectangle 26">
            <a:extLst>
              <a:ext uri="{FF2B5EF4-FFF2-40B4-BE49-F238E27FC236}">
                <a16:creationId xmlns:a16="http://schemas.microsoft.com/office/drawing/2014/main" id="{6C40AB07-ECB1-47A2-8C01-8F5317467830}"/>
              </a:ext>
            </a:extLst>
          </p:cNvPr>
          <p:cNvSpPr>
            <a:spLocks noChangeArrowheads="1"/>
          </p:cNvSpPr>
          <p:nvPr/>
        </p:nvSpPr>
        <p:spPr bwMode="auto">
          <a:xfrm>
            <a:off x="3863975" y="3884614"/>
            <a:ext cx="5761038" cy="1800225"/>
          </a:xfrm>
          <a:prstGeom prst="rect">
            <a:avLst/>
          </a:prstGeom>
          <a:solidFill>
            <a:srgbClr val="85C6CD"/>
          </a:solidFill>
          <a:ln>
            <a:noFill/>
          </a:ln>
          <a:effectLst>
            <a:outerShdw dist="53882"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59419" name="Rectangle 27">
            <a:extLst>
              <a:ext uri="{FF2B5EF4-FFF2-40B4-BE49-F238E27FC236}">
                <a16:creationId xmlns:a16="http://schemas.microsoft.com/office/drawing/2014/main" id="{41390405-F0AD-C2CE-3BD3-0ADEC5DAEEB3}"/>
              </a:ext>
            </a:extLst>
          </p:cNvPr>
          <p:cNvSpPr>
            <a:spLocks noChangeArrowheads="1"/>
          </p:cNvSpPr>
          <p:nvPr/>
        </p:nvSpPr>
        <p:spPr bwMode="auto">
          <a:xfrm>
            <a:off x="5308601" y="4178300"/>
            <a:ext cx="4100513" cy="1246188"/>
          </a:xfrm>
          <a:prstGeom prst="rect">
            <a:avLst/>
          </a:prstGeom>
          <a:solidFill>
            <a:srgbClr val="009999"/>
          </a:solidFill>
          <a:ln>
            <a:noFill/>
          </a:ln>
          <a:effectLst>
            <a:outerShdw dist="53882"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59420" name="Rectangle 28">
            <a:extLst>
              <a:ext uri="{FF2B5EF4-FFF2-40B4-BE49-F238E27FC236}">
                <a16:creationId xmlns:a16="http://schemas.microsoft.com/office/drawing/2014/main" id="{7F1D0B00-609B-EFC4-4296-BE1818EDFDD1}"/>
              </a:ext>
            </a:extLst>
          </p:cNvPr>
          <p:cNvSpPr>
            <a:spLocks noChangeArrowheads="1"/>
          </p:cNvSpPr>
          <p:nvPr/>
        </p:nvSpPr>
        <p:spPr bwMode="auto">
          <a:xfrm>
            <a:off x="6959601" y="4411663"/>
            <a:ext cx="2232025" cy="768350"/>
          </a:xfrm>
          <a:prstGeom prst="rect">
            <a:avLst/>
          </a:prstGeom>
          <a:solidFill>
            <a:srgbClr val="036D7B"/>
          </a:solidFill>
          <a:ln>
            <a:noFill/>
          </a:ln>
          <a:effectLst>
            <a:outerShdw dist="53882"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ndParaRPr>
          </a:p>
        </p:txBody>
      </p:sp>
      <p:sp>
        <p:nvSpPr>
          <p:cNvPr id="59421" name="Line 29">
            <a:extLst>
              <a:ext uri="{FF2B5EF4-FFF2-40B4-BE49-F238E27FC236}">
                <a16:creationId xmlns:a16="http://schemas.microsoft.com/office/drawing/2014/main" id="{568A5DB5-CCC9-8374-AD1C-3619558196B3}"/>
              </a:ext>
            </a:extLst>
          </p:cNvPr>
          <p:cNvSpPr>
            <a:spLocks noChangeShapeType="1"/>
          </p:cNvSpPr>
          <p:nvPr/>
        </p:nvSpPr>
        <p:spPr bwMode="auto">
          <a:xfrm>
            <a:off x="9191626" y="4810125"/>
            <a:ext cx="1008063" cy="0"/>
          </a:xfrm>
          <a:prstGeom prst="line">
            <a:avLst/>
          </a:prstGeom>
          <a:noFill/>
          <a:ln w="25400">
            <a:solidFill>
              <a:srgbClr val="000000"/>
            </a:solidFill>
            <a:round/>
            <a:headEnd/>
            <a:tailEnd type="stealth" w="lg" len="lg"/>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59422" name="Line 30">
            <a:extLst>
              <a:ext uri="{FF2B5EF4-FFF2-40B4-BE49-F238E27FC236}">
                <a16:creationId xmlns:a16="http://schemas.microsoft.com/office/drawing/2014/main" id="{3144E41D-31A9-00D6-A79B-FFE0C8F087D1}"/>
              </a:ext>
            </a:extLst>
          </p:cNvPr>
          <p:cNvSpPr>
            <a:spLocks noChangeShapeType="1"/>
          </p:cNvSpPr>
          <p:nvPr/>
        </p:nvSpPr>
        <p:spPr bwMode="auto">
          <a:xfrm>
            <a:off x="10199688" y="4833939"/>
            <a:ext cx="0" cy="1690687"/>
          </a:xfrm>
          <a:prstGeom prst="line">
            <a:avLst/>
          </a:prstGeom>
          <a:noFill/>
          <a:ln w="25400">
            <a:solidFill>
              <a:srgbClr val="000000"/>
            </a:solidFill>
            <a:prstDash val="sysDot"/>
            <a:round/>
            <a:headEnd/>
            <a:tailEnd type="stealth" w="lg" len="lg"/>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59423" name="Line 31">
            <a:extLst>
              <a:ext uri="{FF2B5EF4-FFF2-40B4-BE49-F238E27FC236}">
                <a16:creationId xmlns:a16="http://schemas.microsoft.com/office/drawing/2014/main" id="{A8A38BCE-E532-072E-FC33-8B1B000D6A6C}"/>
              </a:ext>
            </a:extLst>
          </p:cNvPr>
          <p:cNvSpPr>
            <a:spLocks noChangeShapeType="1"/>
          </p:cNvSpPr>
          <p:nvPr/>
        </p:nvSpPr>
        <p:spPr bwMode="auto">
          <a:xfrm flipH="1">
            <a:off x="1919288" y="6524625"/>
            <a:ext cx="8280400" cy="0"/>
          </a:xfrm>
          <a:prstGeom prst="line">
            <a:avLst/>
          </a:prstGeom>
          <a:noFill/>
          <a:ln w="25400">
            <a:solidFill>
              <a:srgbClr val="000000"/>
            </a:solidFill>
            <a:prstDash val="sysDot"/>
            <a:round/>
            <a:headEnd/>
            <a:tailEnd type="stealth" w="lg" len="lg"/>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59424" name="Line 32">
            <a:extLst>
              <a:ext uri="{FF2B5EF4-FFF2-40B4-BE49-F238E27FC236}">
                <a16:creationId xmlns:a16="http://schemas.microsoft.com/office/drawing/2014/main" id="{BDB65E7A-6A7B-6539-8558-7364ACB9F88B}"/>
              </a:ext>
            </a:extLst>
          </p:cNvPr>
          <p:cNvSpPr>
            <a:spLocks noChangeShapeType="1"/>
          </p:cNvSpPr>
          <p:nvPr/>
        </p:nvSpPr>
        <p:spPr bwMode="auto">
          <a:xfrm flipV="1">
            <a:off x="1919288" y="4806951"/>
            <a:ext cx="0" cy="1717675"/>
          </a:xfrm>
          <a:prstGeom prst="line">
            <a:avLst/>
          </a:prstGeom>
          <a:noFill/>
          <a:ln w="25400">
            <a:solidFill>
              <a:srgbClr val="000000"/>
            </a:solidFill>
            <a:prstDash val="sysDot"/>
            <a:round/>
            <a:headEnd/>
            <a:tailEnd type="stealth" w="lg" len="lg"/>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59425" name="Line 33">
            <a:extLst>
              <a:ext uri="{FF2B5EF4-FFF2-40B4-BE49-F238E27FC236}">
                <a16:creationId xmlns:a16="http://schemas.microsoft.com/office/drawing/2014/main" id="{801232B4-F05A-2A7F-469E-9F1361841366}"/>
              </a:ext>
            </a:extLst>
          </p:cNvPr>
          <p:cNvSpPr>
            <a:spLocks noChangeShapeType="1"/>
          </p:cNvSpPr>
          <p:nvPr/>
        </p:nvSpPr>
        <p:spPr bwMode="auto">
          <a:xfrm>
            <a:off x="1919289" y="4833938"/>
            <a:ext cx="936625" cy="0"/>
          </a:xfrm>
          <a:prstGeom prst="line">
            <a:avLst/>
          </a:prstGeom>
          <a:noFill/>
          <a:ln w="25400">
            <a:solidFill>
              <a:srgbClr val="000000"/>
            </a:solidFill>
            <a:round/>
            <a:headEnd/>
            <a:tailEnd type="stealth" w="lg" len="lg"/>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59426" name="Line 34">
            <a:extLst>
              <a:ext uri="{FF2B5EF4-FFF2-40B4-BE49-F238E27FC236}">
                <a16:creationId xmlns:a16="http://schemas.microsoft.com/office/drawing/2014/main" id="{3126CB21-90F7-AC15-8677-A97F53F36D8F}"/>
              </a:ext>
            </a:extLst>
          </p:cNvPr>
          <p:cNvSpPr>
            <a:spLocks noChangeShapeType="1"/>
          </p:cNvSpPr>
          <p:nvPr/>
        </p:nvSpPr>
        <p:spPr bwMode="auto">
          <a:xfrm>
            <a:off x="3576638" y="4819650"/>
            <a:ext cx="646112" cy="0"/>
          </a:xfrm>
          <a:prstGeom prst="line">
            <a:avLst/>
          </a:prstGeom>
          <a:noFill/>
          <a:ln w="25400">
            <a:solidFill>
              <a:srgbClr val="000000"/>
            </a:solidFill>
            <a:round/>
            <a:headEnd/>
            <a:tailEnd type="stealth" w="lg" len="lg"/>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59427" name="Line 35">
            <a:extLst>
              <a:ext uri="{FF2B5EF4-FFF2-40B4-BE49-F238E27FC236}">
                <a16:creationId xmlns:a16="http://schemas.microsoft.com/office/drawing/2014/main" id="{B947CEDC-51BA-28BF-1FB4-3255F675A72C}"/>
              </a:ext>
            </a:extLst>
          </p:cNvPr>
          <p:cNvSpPr>
            <a:spLocks noChangeShapeType="1"/>
          </p:cNvSpPr>
          <p:nvPr/>
        </p:nvSpPr>
        <p:spPr bwMode="auto">
          <a:xfrm>
            <a:off x="6515101" y="4806950"/>
            <a:ext cx="646113" cy="0"/>
          </a:xfrm>
          <a:prstGeom prst="line">
            <a:avLst/>
          </a:prstGeom>
          <a:noFill/>
          <a:ln w="25400">
            <a:solidFill>
              <a:srgbClr val="000000"/>
            </a:solidFill>
            <a:round/>
            <a:headEnd/>
            <a:tailEnd type="stealth" w="lg" len="lg"/>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59428" name="Rectangle 36">
            <a:extLst>
              <a:ext uri="{FF2B5EF4-FFF2-40B4-BE49-F238E27FC236}">
                <a16:creationId xmlns:a16="http://schemas.microsoft.com/office/drawing/2014/main" id="{E25D71C6-2D87-BDB5-69A3-2A632A8163D1}"/>
              </a:ext>
            </a:extLst>
          </p:cNvPr>
          <p:cNvSpPr>
            <a:spLocks noChangeArrowheads="1"/>
          </p:cNvSpPr>
          <p:nvPr/>
        </p:nvSpPr>
        <p:spPr bwMode="auto">
          <a:xfrm>
            <a:off x="4079876" y="5226051"/>
            <a:ext cx="1228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lang="zh-CN" altLang="en-US" sz="1800" b="1">
                <a:solidFill>
                  <a:srgbClr val="000000"/>
                </a:solidFill>
                <a:latin typeface="幼圆" pitchFamily="49" charset="-122"/>
                <a:ea typeface="幼圆" pitchFamily="49" charset="-122"/>
              </a:rPr>
              <a:t>第２阶段</a:t>
            </a:r>
          </a:p>
        </p:txBody>
      </p:sp>
      <p:sp>
        <p:nvSpPr>
          <p:cNvPr id="59429" name="Rectangle 37">
            <a:extLst>
              <a:ext uri="{FF2B5EF4-FFF2-40B4-BE49-F238E27FC236}">
                <a16:creationId xmlns:a16="http://schemas.microsoft.com/office/drawing/2014/main" id="{118A0E8A-723D-D977-326F-51DBECA4F66F}"/>
              </a:ext>
            </a:extLst>
          </p:cNvPr>
          <p:cNvSpPr>
            <a:spLocks noChangeArrowheads="1"/>
          </p:cNvSpPr>
          <p:nvPr/>
        </p:nvSpPr>
        <p:spPr bwMode="auto">
          <a:xfrm>
            <a:off x="5316539" y="4575176"/>
            <a:ext cx="2889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lang="en-US" altLang="zh-CN" sz="2400" b="1">
                <a:solidFill>
                  <a:srgbClr val="000000"/>
                </a:solidFill>
                <a:ea typeface="华文楷体" panose="02010600040101010101" pitchFamily="2" charset="-122"/>
              </a:rPr>
              <a:t>…</a:t>
            </a:r>
            <a:endParaRPr lang="en-US" altLang="zh-CN" sz="2000" b="1">
              <a:solidFill>
                <a:srgbClr val="000000"/>
              </a:solidFill>
              <a:latin typeface="楷体_GB2312" pitchFamily="49" charset="-122"/>
              <a:ea typeface="楷体_GB2312" pitchFamily="49" charset="-122"/>
            </a:endParaRPr>
          </a:p>
        </p:txBody>
      </p:sp>
      <p:sp>
        <p:nvSpPr>
          <p:cNvPr id="59430" name="Rectangle 38">
            <a:extLst>
              <a:ext uri="{FF2B5EF4-FFF2-40B4-BE49-F238E27FC236}">
                <a16:creationId xmlns:a16="http://schemas.microsoft.com/office/drawing/2014/main" id="{17323AE3-93CA-BB3B-A0FB-307AD7A35A0E}"/>
              </a:ext>
            </a:extLst>
          </p:cNvPr>
          <p:cNvSpPr>
            <a:spLocks noChangeArrowheads="1"/>
          </p:cNvSpPr>
          <p:nvPr/>
        </p:nvSpPr>
        <p:spPr bwMode="auto">
          <a:xfrm>
            <a:off x="7896225" y="4600576"/>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lang="zh-CN" altLang="en-US" sz="1800" b="1">
                <a:solidFill>
                  <a:srgbClr val="FFFFFF"/>
                </a:solidFill>
                <a:latin typeface="幼圆" pitchFamily="49" charset="-122"/>
                <a:ea typeface="幼圆" pitchFamily="49" charset="-122"/>
              </a:rPr>
              <a:t>第Ｎ阶段</a:t>
            </a:r>
          </a:p>
        </p:txBody>
      </p:sp>
      <p:sp>
        <p:nvSpPr>
          <p:cNvPr id="59431" name="Rectangle 39">
            <a:extLst>
              <a:ext uri="{FF2B5EF4-FFF2-40B4-BE49-F238E27FC236}">
                <a16:creationId xmlns:a16="http://schemas.microsoft.com/office/drawing/2014/main" id="{7EE72A35-D5F2-E311-B854-90D5A65ABA2E}"/>
              </a:ext>
            </a:extLst>
          </p:cNvPr>
          <p:cNvSpPr>
            <a:spLocks noChangeArrowheads="1"/>
          </p:cNvSpPr>
          <p:nvPr/>
        </p:nvSpPr>
        <p:spPr bwMode="auto">
          <a:xfrm>
            <a:off x="2668589" y="5224463"/>
            <a:ext cx="1195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lang="zh-CN" altLang="en-US" sz="1800" b="1">
                <a:solidFill>
                  <a:srgbClr val="000000"/>
                </a:solidFill>
                <a:latin typeface="幼圆" pitchFamily="49" charset="-122"/>
                <a:ea typeface="幼圆" pitchFamily="49" charset="-122"/>
              </a:rPr>
              <a:t>第１阶段</a:t>
            </a:r>
          </a:p>
        </p:txBody>
      </p:sp>
      <p:sp>
        <p:nvSpPr>
          <p:cNvPr id="59432" name="Oval 40">
            <a:extLst>
              <a:ext uri="{FF2B5EF4-FFF2-40B4-BE49-F238E27FC236}">
                <a16:creationId xmlns:a16="http://schemas.microsoft.com/office/drawing/2014/main" id="{1FA9149C-C173-5B75-3B6C-F6CCFE7F9A57}"/>
              </a:ext>
            </a:extLst>
          </p:cNvPr>
          <p:cNvSpPr>
            <a:spLocks noChangeArrowheads="1"/>
          </p:cNvSpPr>
          <p:nvPr/>
        </p:nvSpPr>
        <p:spPr bwMode="auto">
          <a:xfrm>
            <a:off x="7246939" y="4475163"/>
            <a:ext cx="649287" cy="647700"/>
          </a:xfrm>
          <a:prstGeom prst="ellipse">
            <a:avLst/>
          </a:prstGeom>
          <a:gradFill rotWithShape="1">
            <a:gsLst>
              <a:gs pos="0">
                <a:srgbClr val="FFFFDD"/>
              </a:gs>
              <a:gs pos="100000">
                <a:srgbClr val="FFFFB3"/>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0000"/>
                </a:solidFill>
                <a:ea typeface="华文楷体" panose="02010600040101010101" pitchFamily="2" charset="-122"/>
              </a:rPr>
              <a:t>N</a:t>
            </a:r>
          </a:p>
        </p:txBody>
      </p:sp>
      <p:sp>
        <p:nvSpPr>
          <p:cNvPr id="59433" name="Oval 41">
            <a:extLst>
              <a:ext uri="{FF2B5EF4-FFF2-40B4-BE49-F238E27FC236}">
                <a16:creationId xmlns:a16="http://schemas.microsoft.com/office/drawing/2014/main" id="{611C3CF1-5959-3FDA-CC80-469348BE5E45}"/>
              </a:ext>
            </a:extLst>
          </p:cNvPr>
          <p:cNvSpPr>
            <a:spLocks noChangeArrowheads="1"/>
          </p:cNvSpPr>
          <p:nvPr/>
        </p:nvSpPr>
        <p:spPr bwMode="auto">
          <a:xfrm>
            <a:off x="5808664" y="4489450"/>
            <a:ext cx="649287" cy="647700"/>
          </a:xfrm>
          <a:prstGeom prst="ellipse">
            <a:avLst/>
          </a:prstGeom>
          <a:gradFill rotWithShape="1">
            <a:gsLst>
              <a:gs pos="0">
                <a:srgbClr val="FFFFDD"/>
              </a:gs>
              <a:gs pos="100000">
                <a:srgbClr val="FFFFB3"/>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0000"/>
                </a:solidFill>
                <a:ea typeface="华文楷体" panose="02010600040101010101" pitchFamily="2" charset="-122"/>
              </a:rPr>
              <a:t>N-1</a:t>
            </a:r>
          </a:p>
        </p:txBody>
      </p:sp>
      <p:sp>
        <p:nvSpPr>
          <p:cNvPr id="59434" name="Oval 42">
            <a:extLst>
              <a:ext uri="{FF2B5EF4-FFF2-40B4-BE49-F238E27FC236}">
                <a16:creationId xmlns:a16="http://schemas.microsoft.com/office/drawing/2014/main" id="{1B0C650D-8998-DB4C-D58B-25C4F1A0114B}"/>
              </a:ext>
            </a:extLst>
          </p:cNvPr>
          <p:cNvSpPr>
            <a:spLocks noChangeArrowheads="1"/>
          </p:cNvSpPr>
          <p:nvPr/>
        </p:nvSpPr>
        <p:spPr bwMode="auto">
          <a:xfrm>
            <a:off x="4294189" y="4489450"/>
            <a:ext cx="649287" cy="647700"/>
          </a:xfrm>
          <a:prstGeom prst="ellipse">
            <a:avLst/>
          </a:prstGeom>
          <a:gradFill rotWithShape="1">
            <a:gsLst>
              <a:gs pos="0">
                <a:srgbClr val="FFFFDD"/>
              </a:gs>
              <a:gs pos="100000">
                <a:srgbClr val="FFFFB3"/>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0000"/>
                </a:solidFill>
                <a:ea typeface="华文楷体" panose="02010600040101010101" pitchFamily="2" charset="-122"/>
              </a:rPr>
              <a:t>2</a:t>
            </a:r>
          </a:p>
        </p:txBody>
      </p:sp>
      <p:sp>
        <p:nvSpPr>
          <p:cNvPr id="59435" name="Oval 43">
            <a:extLst>
              <a:ext uri="{FF2B5EF4-FFF2-40B4-BE49-F238E27FC236}">
                <a16:creationId xmlns:a16="http://schemas.microsoft.com/office/drawing/2014/main" id="{A13E0BA3-9A57-5FB2-7F7A-1D6CDB3EFD49}"/>
              </a:ext>
            </a:extLst>
          </p:cNvPr>
          <p:cNvSpPr>
            <a:spLocks noChangeArrowheads="1"/>
          </p:cNvSpPr>
          <p:nvPr/>
        </p:nvSpPr>
        <p:spPr bwMode="auto">
          <a:xfrm>
            <a:off x="2898775" y="4503738"/>
            <a:ext cx="649288" cy="647700"/>
          </a:xfrm>
          <a:prstGeom prst="ellipse">
            <a:avLst/>
          </a:prstGeom>
          <a:gradFill rotWithShape="1">
            <a:gsLst>
              <a:gs pos="0">
                <a:srgbClr val="FFFFDD"/>
              </a:gs>
              <a:gs pos="100000">
                <a:srgbClr val="FFFFB3"/>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en-US" altLang="zh-CN" sz="2400">
                <a:solidFill>
                  <a:srgbClr val="000000"/>
                </a:solidFill>
                <a:ea typeface="华文楷体" panose="02010600040101010101" pitchFamily="2" charset="-122"/>
              </a:rPr>
              <a:t>1</a:t>
            </a:r>
          </a:p>
        </p:txBody>
      </p:sp>
      <p:sp>
        <p:nvSpPr>
          <p:cNvPr id="27672" name="标题 27">
            <a:extLst>
              <a:ext uri="{FF2B5EF4-FFF2-40B4-BE49-F238E27FC236}">
                <a16:creationId xmlns:a16="http://schemas.microsoft.com/office/drawing/2014/main" id="{8566FFE3-23BF-5E73-9379-BB01C161213A}"/>
              </a:ext>
            </a:extLst>
          </p:cNvPr>
          <p:cNvSpPr>
            <a:spLocks noGrp="1" noChangeArrowheads="1"/>
          </p:cNvSpPr>
          <p:nvPr>
            <p:ph type="title"/>
          </p:nvPr>
        </p:nvSpPr>
        <p:spPr/>
        <p:txBody>
          <a:bodyPr/>
          <a:lstStyle/>
          <a:p>
            <a:r>
              <a:rPr lang="zh-CN" altLang="en-US"/>
              <a:t>技术经济分析的基本思路</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59416">
                                            <p:txEl>
                                              <p:pRg st="0" end="0"/>
                                            </p:txEl>
                                          </p:spTgt>
                                        </p:tgtEl>
                                        <p:attrNameLst>
                                          <p:attrName>style.visibility</p:attrName>
                                        </p:attrNameLst>
                                      </p:cBhvr>
                                      <p:to>
                                        <p:strVal val="visible"/>
                                      </p:to>
                                    </p:set>
                                    <p:animEffect transition="in" filter="slide(fromLeft)">
                                      <p:cBhvr>
                                        <p:cTn id="7" dur="500"/>
                                        <p:tgtEl>
                                          <p:spTgt spid="594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59416">
                                            <p:txEl>
                                              <p:pRg st="1" end="1"/>
                                            </p:txEl>
                                          </p:spTgt>
                                        </p:tgtEl>
                                        <p:attrNameLst>
                                          <p:attrName>style.visibility</p:attrName>
                                        </p:attrNameLst>
                                      </p:cBhvr>
                                      <p:to>
                                        <p:strVal val="visible"/>
                                      </p:to>
                                    </p:set>
                                    <p:animEffect transition="in" filter="slide(fromLeft)">
                                      <p:cBhvr>
                                        <p:cTn id="12" dur="500"/>
                                        <p:tgtEl>
                                          <p:spTgt spid="594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9417"/>
                                        </p:tgtEl>
                                        <p:attrNameLst>
                                          <p:attrName>style.visibility</p:attrName>
                                        </p:attrNameLst>
                                      </p:cBhvr>
                                      <p:to>
                                        <p:strVal val="visible"/>
                                      </p:to>
                                    </p:set>
                                    <p:animEffect transition="in" filter="wipe(left)">
                                      <p:cBhvr>
                                        <p:cTn id="17" dur="500"/>
                                        <p:tgtEl>
                                          <p:spTgt spid="59417"/>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59431"/>
                                        </p:tgtEl>
                                        <p:attrNameLst>
                                          <p:attrName>style.visibility</p:attrName>
                                        </p:attrNameLst>
                                      </p:cBhvr>
                                      <p:to>
                                        <p:strVal val="visible"/>
                                      </p:to>
                                    </p:set>
                                    <p:animEffect transition="in" filter="wipe(left)">
                                      <p:cBhvr>
                                        <p:cTn id="21" dur="500"/>
                                        <p:tgtEl>
                                          <p:spTgt spid="59431"/>
                                        </p:tgtEl>
                                      </p:cBhvr>
                                    </p:animEffect>
                                  </p:childTnLst>
                                </p:cTn>
                              </p:par>
                              <p:par>
                                <p:cTn id="22" presetID="22" presetClass="entr" presetSubtype="8" fill="hold" nodeType="withEffect">
                                  <p:stCondLst>
                                    <p:cond delay="0"/>
                                  </p:stCondLst>
                                  <p:childTnLst>
                                    <p:set>
                                      <p:cBhvr>
                                        <p:cTn id="23" dur="1" fill="hold">
                                          <p:stCondLst>
                                            <p:cond delay="0"/>
                                          </p:stCondLst>
                                        </p:cTn>
                                        <p:tgtEl>
                                          <p:spTgt spid="59435"/>
                                        </p:tgtEl>
                                        <p:attrNameLst>
                                          <p:attrName>style.visibility</p:attrName>
                                        </p:attrNameLst>
                                      </p:cBhvr>
                                      <p:to>
                                        <p:strVal val="visible"/>
                                      </p:to>
                                    </p:set>
                                    <p:animEffect transition="in" filter="wipe(left)">
                                      <p:cBhvr>
                                        <p:cTn id="24" dur="500"/>
                                        <p:tgtEl>
                                          <p:spTgt spid="59435"/>
                                        </p:tgtEl>
                                      </p:cBhvr>
                                    </p:animEffect>
                                  </p:childTnLst>
                                </p:cTn>
                              </p:par>
                            </p:childTnLst>
                          </p:cTn>
                        </p:par>
                        <p:par>
                          <p:cTn id="25" fill="hold" nodeType="afterGroup">
                            <p:stCondLst>
                              <p:cond delay="1000"/>
                            </p:stCondLst>
                            <p:childTnLst>
                              <p:par>
                                <p:cTn id="26" presetID="22" presetClass="entr" presetSubtype="8" fill="hold" nodeType="afterEffect">
                                  <p:stCondLst>
                                    <p:cond delay="0"/>
                                  </p:stCondLst>
                                  <p:childTnLst>
                                    <p:set>
                                      <p:cBhvr>
                                        <p:cTn id="27" dur="1" fill="hold">
                                          <p:stCondLst>
                                            <p:cond delay="0"/>
                                          </p:stCondLst>
                                        </p:cTn>
                                        <p:tgtEl>
                                          <p:spTgt spid="59426"/>
                                        </p:tgtEl>
                                        <p:attrNameLst>
                                          <p:attrName>style.visibility</p:attrName>
                                        </p:attrNameLst>
                                      </p:cBhvr>
                                      <p:to>
                                        <p:strVal val="visible"/>
                                      </p:to>
                                    </p:set>
                                    <p:animEffect transition="in" filter="wipe(left)">
                                      <p:cBhvr>
                                        <p:cTn id="28" dur="500"/>
                                        <p:tgtEl>
                                          <p:spTgt spid="59426"/>
                                        </p:tgtEl>
                                      </p:cBhvr>
                                    </p:animEffect>
                                  </p:childTnLst>
                                </p:cTn>
                              </p:par>
                            </p:childTnLst>
                          </p:cTn>
                        </p:par>
                        <p:par>
                          <p:cTn id="29" fill="hold" nodeType="afterGroup">
                            <p:stCondLst>
                              <p:cond delay="1500"/>
                            </p:stCondLst>
                            <p:childTnLst>
                              <p:par>
                                <p:cTn id="30" presetID="22" presetClass="entr" presetSubtype="8" fill="hold" nodeType="afterEffect">
                                  <p:stCondLst>
                                    <p:cond delay="0"/>
                                  </p:stCondLst>
                                  <p:childTnLst>
                                    <p:set>
                                      <p:cBhvr>
                                        <p:cTn id="31" dur="1" fill="hold">
                                          <p:stCondLst>
                                            <p:cond delay="0"/>
                                          </p:stCondLst>
                                        </p:cTn>
                                        <p:tgtEl>
                                          <p:spTgt spid="59418"/>
                                        </p:tgtEl>
                                        <p:attrNameLst>
                                          <p:attrName>style.visibility</p:attrName>
                                        </p:attrNameLst>
                                      </p:cBhvr>
                                      <p:to>
                                        <p:strVal val="visible"/>
                                      </p:to>
                                    </p:set>
                                    <p:animEffect transition="in" filter="wipe(left)">
                                      <p:cBhvr>
                                        <p:cTn id="32" dur="500"/>
                                        <p:tgtEl>
                                          <p:spTgt spid="59418"/>
                                        </p:tgtEl>
                                      </p:cBhvr>
                                    </p:animEffect>
                                  </p:childTnLst>
                                </p:cTn>
                              </p:par>
                              <p:par>
                                <p:cTn id="33" presetID="22" presetClass="entr" presetSubtype="8" fill="hold" nodeType="withEffect">
                                  <p:stCondLst>
                                    <p:cond delay="0"/>
                                  </p:stCondLst>
                                  <p:childTnLst>
                                    <p:set>
                                      <p:cBhvr>
                                        <p:cTn id="34" dur="1" fill="hold">
                                          <p:stCondLst>
                                            <p:cond delay="0"/>
                                          </p:stCondLst>
                                        </p:cTn>
                                        <p:tgtEl>
                                          <p:spTgt spid="59434"/>
                                        </p:tgtEl>
                                        <p:attrNameLst>
                                          <p:attrName>style.visibility</p:attrName>
                                        </p:attrNameLst>
                                      </p:cBhvr>
                                      <p:to>
                                        <p:strVal val="visible"/>
                                      </p:to>
                                    </p:set>
                                    <p:animEffect transition="in" filter="wipe(left)">
                                      <p:cBhvr>
                                        <p:cTn id="35" dur="500"/>
                                        <p:tgtEl>
                                          <p:spTgt spid="59434"/>
                                        </p:tgtEl>
                                      </p:cBhvr>
                                    </p:animEffect>
                                  </p:childTnLst>
                                </p:cTn>
                              </p:par>
                              <p:par>
                                <p:cTn id="36" presetID="22" presetClass="entr" presetSubtype="8" fill="hold" nodeType="withEffect">
                                  <p:stCondLst>
                                    <p:cond delay="0"/>
                                  </p:stCondLst>
                                  <p:childTnLst>
                                    <p:set>
                                      <p:cBhvr>
                                        <p:cTn id="37" dur="1" fill="hold">
                                          <p:stCondLst>
                                            <p:cond delay="0"/>
                                          </p:stCondLst>
                                        </p:cTn>
                                        <p:tgtEl>
                                          <p:spTgt spid="59428"/>
                                        </p:tgtEl>
                                        <p:attrNameLst>
                                          <p:attrName>style.visibility</p:attrName>
                                        </p:attrNameLst>
                                      </p:cBhvr>
                                      <p:to>
                                        <p:strVal val="visible"/>
                                      </p:to>
                                    </p:set>
                                    <p:animEffect transition="in" filter="wipe(left)">
                                      <p:cBhvr>
                                        <p:cTn id="38" dur="500"/>
                                        <p:tgtEl>
                                          <p:spTgt spid="59428"/>
                                        </p:tgtEl>
                                      </p:cBhvr>
                                    </p:animEffect>
                                  </p:childTnLst>
                                </p:cTn>
                              </p:par>
                            </p:childTnLst>
                          </p:cTn>
                        </p:par>
                        <p:par>
                          <p:cTn id="39" fill="hold" nodeType="afterGroup">
                            <p:stCondLst>
                              <p:cond delay="2000"/>
                            </p:stCondLst>
                            <p:childTnLst>
                              <p:par>
                                <p:cTn id="40" presetID="22" presetClass="entr" presetSubtype="8" fill="hold" nodeType="afterEffect">
                                  <p:stCondLst>
                                    <p:cond delay="0"/>
                                  </p:stCondLst>
                                  <p:childTnLst>
                                    <p:set>
                                      <p:cBhvr>
                                        <p:cTn id="41" dur="1" fill="hold">
                                          <p:stCondLst>
                                            <p:cond delay="0"/>
                                          </p:stCondLst>
                                        </p:cTn>
                                        <p:tgtEl>
                                          <p:spTgt spid="59429"/>
                                        </p:tgtEl>
                                        <p:attrNameLst>
                                          <p:attrName>style.visibility</p:attrName>
                                        </p:attrNameLst>
                                      </p:cBhvr>
                                      <p:to>
                                        <p:strVal val="visible"/>
                                      </p:to>
                                    </p:set>
                                    <p:animEffect transition="in" filter="wipe(left)">
                                      <p:cBhvr>
                                        <p:cTn id="42" dur="500"/>
                                        <p:tgtEl>
                                          <p:spTgt spid="59429"/>
                                        </p:tgtEl>
                                      </p:cBhvr>
                                    </p:animEffect>
                                  </p:childTnLst>
                                </p:cTn>
                              </p:par>
                            </p:childTnLst>
                          </p:cTn>
                        </p:par>
                        <p:par>
                          <p:cTn id="43" fill="hold" nodeType="afterGroup">
                            <p:stCondLst>
                              <p:cond delay="2500"/>
                            </p:stCondLst>
                            <p:childTnLst>
                              <p:par>
                                <p:cTn id="44" presetID="22" presetClass="entr" presetSubtype="8" fill="hold" nodeType="afterEffect">
                                  <p:stCondLst>
                                    <p:cond delay="0"/>
                                  </p:stCondLst>
                                  <p:childTnLst>
                                    <p:set>
                                      <p:cBhvr>
                                        <p:cTn id="45" dur="1" fill="hold">
                                          <p:stCondLst>
                                            <p:cond delay="0"/>
                                          </p:stCondLst>
                                        </p:cTn>
                                        <p:tgtEl>
                                          <p:spTgt spid="59419"/>
                                        </p:tgtEl>
                                        <p:attrNameLst>
                                          <p:attrName>style.visibility</p:attrName>
                                        </p:attrNameLst>
                                      </p:cBhvr>
                                      <p:to>
                                        <p:strVal val="visible"/>
                                      </p:to>
                                    </p:set>
                                    <p:animEffect transition="in" filter="wipe(left)">
                                      <p:cBhvr>
                                        <p:cTn id="46" dur="500"/>
                                        <p:tgtEl>
                                          <p:spTgt spid="59419"/>
                                        </p:tgtEl>
                                      </p:cBhvr>
                                    </p:animEffect>
                                  </p:childTnLst>
                                </p:cTn>
                              </p:par>
                              <p:par>
                                <p:cTn id="47" presetID="22" presetClass="entr" presetSubtype="8" fill="hold" nodeType="withEffect">
                                  <p:stCondLst>
                                    <p:cond delay="0"/>
                                  </p:stCondLst>
                                  <p:childTnLst>
                                    <p:set>
                                      <p:cBhvr>
                                        <p:cTn id="48" dur="1" fill="hold">
                                          <p:stCondLst>
                                            <p:cond delay="0"/>
                                          </p:stCondLst>
                                        </p:cTn>
                                        <p:tgtEl>
                                          <p:spTgt spid="59433"/>
                                        </p:tgtEl>
                                        <p:attrNameLst>
                                          <p:attrName>style.visibility</p:attrName>
                                        </p:attrNameLst>
                                      </p:cBhvr>
                                      <p:to>
                                        <p:strVal val="visible"/>
                                      </p:to>
                                    </p:set>
                                    <p:animEffect transition="in" filter="wipe(left)">
                                      <p:cBhvr>
                                        <p:cTn id="49" dur="500"/>
                                        <p:tgtEl>
                                          <p:spTgt spid="59433"/>
                                        </p:tgtEl>
                                      </p:cBhvr>
                                    </p:animEffect>
                                  </p:childTnLst>
                                </p:cTn>
                              </p:par>
                            </p:childTnLst>
                          </p:cTn>
                        </p:par>
                        <p:par>
                          <p:cTn id="50" fill="hold" nodeType="afterGroup">
                            <p:stCondLst>
                              <p:cond delay="3000"/>
                            </p:stCondLst>
                            <p:childTnLst>
                              <p:par>
                                <p:cTn id="51" presetID="22" presetClass="entr" presetSubtype="8" fill="hold" nodeType="afterEffect">
                                  <p:stCondLst>
                                    <p:cond delay="0"/>
                                  </p:stCondLst>
                                  <p:childTnLst>
                                    <p:set>
                                      <p:cBhvr>
                                        <p:cTn id="52" dur="1" fill="hold">
                                          <p:stCondLst>
                                            <p:cond delay="0"/>
                                          </p:stCondLst>
                                        </p:cTn>
                                        <p:tgtEl>
                                          <p:spTgt spid="59427"/>
                                        </p:tgtEl>
                                        <p:attrNameLst>
                                          <p:attrName>style.visibility</p:attrName>
                                        </p:attrNameLst>
                                      </p:cBhvr>
                                      <p:to>
                                        <p:strVal val="visible"/>
                                      </p:to>
                                    </p:set>
                                    <p:animEffect transition="in" filter="wipe(left)">
                                      <p:cBhvr>
                                        <p:cTn id="53" dur="500"/>
                                        <p:tgtEl>
                                          <p:spTgt spid="59427"/>
                                        </p:tgtEl>
                                      </p:cBhvr>
                                    </p:animEffect>
                                  </p:childTnLst>
                                </p:cTn>
                              </p:par>
                            </p:childTnLst>
                          </p:cTn>
                        </p:par>
                        <p:par>
                          <p:cTn id="54" fill="hold" nodeType="afterGroup">
                            <p:stCondLst>
                              <p:cond delay="3500"/>
                            </p:stCondLst>
                            <p:childTnLst>
                              <p:par>
                                <p:cTn id="55" presetID="22" presetClass="entr" presetSubtype="8" fill="hold" nodeType="afterEffect">
                                  <p:stCondLst>
                                    <p:cond delay="0"/>
                                  </p:stCondLst>
                                  <p:childTnLst>
                                    <p:set>
                                      <p:cBhvr>
                                        <p:cTn id="56" dur="1" fill="hold">
                                          <p:stCondLst>
                                            <p:cond delay="0"/>
                                          </p:stCondLst>
                                        </p:cTn>
                                        <p:tgtEl>
                                          <p:spTgt spid="59420"/>
                                        </p:tgtEl>
                                        <p:attrNameLst>
                                          <p:attrName>style.visibility</p:attrName>
                                        </p:attrNameLst>
                                      </p:cBhvr>
                                      <p:to>
                                        <p:strVal val="visible"/>
                                      </p:to>
                                    </p:set>
                                    <p:animEffect transition="in" filter="wipe(left)">
                                      <p:cBhvr>
                                        <p:cTn id="57" dur="500"/>
                                        <p:tgtEl>
                                          <p:spTgt spid="59420"/>
                                        </p:tgtEl>
                                      </p:cBhvr>
                                    </p:animEffect>
                                  </p:childTnLst>
                                </p:cTn>
                              </p:par>
                              <p:par>
                                <p:cTn id="58" presetID="22" presetClass="entr" presetSubtype="8" fill="hold" nodeType="withEffect">
                                  <p:stCondLst>
                                    <p:cond delay="0"/>
                                  </p:stCondLst>
                                  <p:childTnLst>
                                    <p:set>
                                      <p:cBhvr>
                                        <p:cTn id="59" dur="1" fill="hold">
                                          <p:stCondLst>
                                            <p:cond delay="0"/>
                                          </p:stCondLst>
                                        </p:cTn>
                                        <p:tgtEl>
                                          <p:spTgt spid="59432"/>
                                        </p:tgtEl>
                                        <p:attrNameLst>
                                          <p:attrName>style.visibility</p:attrName>
                                        </p:attrNameLst>
                                      </p:cBhvr>
                                      <p:to>
                                        <p:strVal val="visible"/>
                                      </p:to>
                                    </p:set>
                                    <p:animEffect transition="in" filter="wipe(left)">
                                      <p:cBhvr>
                                        <p:cTn id="60" dur="500"/>
                                        <p:tgtEl>
                                          <p:spTgt spid="59432"/>
                                        </p:tgtEl>
                                      </p:cBhvr>
                                    </p:animEffect>
                                  </p:childTnLst>
                                </p:cTn>
                              </p:par>
                              <p:par>
                                <p:cTn id="61" presetID="22" presetClass="entr" presetSubtype="8" fill="hold" nodeType="withEffect">
                                  <p:stCondLst>
                                    <p:cond delay="0"/>
                                  </p:stCondLst>
                                  <p:childTnLst>
                                    <p:set>
                                      <p:cBhvr>
                                        <p:cTn id="62" dur="1" fill="hold">
                                          <p:stCondLst>
                                            <p:cond delay="0"/>
                                          </p:stCondLst>
                                        </p:cTn>
                                        <p:tgtEl>
                                          <p:spTgt spid="59430"/>
                                        </p:tgtEl>
                                        <p:attrNameLst>
                                          <p:attrName>style.visibility</p:attrName>
                                        </p:attrNameLst>
                                      </p:cBhvr>
                                      <p:to>
                                        <p:strVal val="visible"/>
                                      </p:to>
                                    </p:set>
                                    <p:animEffect transition="in" filter="wipe(left)">
                                      <p:cBhvr>
                                        <p:cTn id="63" dur="500"/>
                                        <p:tgtEl>
                                          <p:spTgt spid="59430"/>
                                        </p:tgtEl>
                                      </p:cBhvr>
                                    </p:animEffect>
                                  </p:childTnLst>
                                </p:cTn>
                              </p:par>
                            </p:childTnLst>
                          </p:cTn>
                        </p:par>
                        <p:par>
                          <p:cTn id="64" fill="hold" nodeType="afterGroup">
                            <p:stCondLst>
                              <p:cond delay="4000"/>
                            </p:stCondLst>
                            <p:childTnLst>
                              <p:par>
                                <p:cTn id="65" presetID="22" presetClass="entr" presetSubtype="8" fill="hold" nodeType="afterEffect">
                                  <p:stCondLst>
                                    <p:cond delay="0"/>
                                  </p:stCondLst>
                                  <p:childTnLst>
                                    <p:set>
                                      <p:cBhvr>
                                        <p:cTn id="66" dur="1" fill="hold">
                                          <p:stCondLst>
                                            <p:cond delay="0"/>
                                          </p:stCondLst>
                                        </p:cTn>
                                        <p:tgtEl>
                                          <p:spTgt spid="59421"/>
                                        </p:tgtEl>
                                        <p:attrNameLst>
                                          <p:attrName>style.visibility</p:attrName>
                                        </p:attrNameLst>
                                      </p:cBhvr>
                                      <p:to>
                                        <p:strVal val="visible"/>
                                      </p:to>
                                    </p:set>
                                    <p:animEffect transition="in" filter="wipe(left)">
                                      <p:cBhvr>
                                        <p:cTn id="67" dur="500"/>
                                        <p:tgtEl>
                                          <p:spTgt spid="59421"/>
                                        </p:tgtEl>
                                      </p:cBhvr>
                                    </p:animEffect>
                                  </p:childTnLst>
                                </p:cTn>
                              </p:par>
                            </p:childTnLst>
                          </p:cTn>
                        </p:par>
                        <p:par>
                          <p:cTn id="68" fill="hold" nodeType="afterGroup">
                            <p:stCondLst>
                              <p:cond delay="4500"/>
                            </p:stCondLst>
                            <p:childTnLst>
                              <p:par>
                                <p:cTn id="69" presetID="22" presetClass="entr" presetSubtype="1" fill="hold" nodeType="afterEffect">
                                  <p:stCondLst>
                                    <p:cond delay="0"/>
                                  </p:stCondLst>
                                  <p:childTnLst>
                                    <p:set>
                                      <p:cBhvr>
                                        <p:cTn id="70" dur="1" fill="hold">
                                          <p:stCondLst>
                                            <p:cond delay="0"/>
                                          </p:stCondLst>
                                        </p:cTn>
                                        <p:tgtEl>
                                          <p:spTgt spid="59422"/>
                                        </p:tgtEl>
                                        <p:attrNameLst>
                                          <p:attrName>style.visibility</p:attrName>
                                        </p:attrNameLst>
                                      </p:cBhvr>
                                      <p:to>
                                        <p:strVal val="visible"/>
                                      </p:to>
                                    </p:set>
                                    <p:animEffect transition="in" filter="wipe(up)">
                                      <p:cBhvr>
                                        <p:cTn id="71" dur="500"/>
                                        <p:tgtEl>
                                          <p:spTgt spid="59422"/>
                                        </p:tgtEl>
                                      </p:cBhvr>
                                    </p:animEffect>
                                  </p:childTnLst>
                                </p:cTn>
                              </p:par>
                            </p:childTnLst>
                          </p:cTn>
                        </p:par>
                        <p:par>
                          <p:cTn id="72" fill="hold" nodeType="afterGroup">
                            <p:stCondLst>
                              <p:cond delay="5000"/>
                            </p:stCondLst>
                            <p:childTnLst>
                              <p:par>
                                <p:cTn id="73" presetID="22" presetClass="entr" presetSubtype="2" fill="hold" nodeType="afterEffect">
                                  <p:stCondLst>
                                    <p:cond delay="0"/>
                                  </p:stCondLst>
                                  <p:childTnLst>
                                    <p:set>
                                      <p:cBhvr>
                                        <p:cTn id="74" dur="1" fill="hold">
                                          <p:stCondLst>
                                            <p:cond delay="0"/>
                                          </p:stCondLst>
                                        </p:cTn>
                                        <p:tgtEl>
                                          <p:spTgt spid="59423"/>
                                        </p:tgtEl>
                                        <p:attrNameLst>
                                          <p:attrName>style.visibility</p:attrName>
                                        </p:attrNameLst>
                                      </p:cBhvr>
                                      <p:to>
                                        <p:strVal val="visible"/>
                                      </p:to>
                                    </p:set>
                                    <p:animEffect transition="in" filter="wipe(right)">
                                      <p:cBhvr>
                                        <p:cTn id="75" dur="500"/>
                                        <p:tgtEl>
                                          <p:spTgt spid="59423"/>
                                        </p:tgtEl>
                                      </p:cBhvr>
                                    </p:animEffect>
                                  </p:childTnLst>
                                </p:cTn>
                              </p:par>
                            </p:childTnLst>
                          </p:cTn>
                        </p:par>
                        <p:par>
                          <p:cTn id="76" fill="hold" nodeType="afterGroup">
                            <p:stCondLst>
                              <p:cond delay="5500"/>
                            </p:stCondLst>
                            <p:childTnLst>
                              <p:par>
                                <p:cTn id="77" presetID="22" presetClass="entr" presetSubtype="4" fill="hold" nodeType="afterEffect">
                                  <p:stCondLst>
                                    <p:cond delay="0"/>
                                  </p:stCondLst>
                                  <p:childTnLst>
                                    <p:set>
                                      <p:cBhvr>
                                        <p:cTn id="78" dur="1" fill="hold">
                                          <p:stCondLst>
                                            <p:cond delay="0"/>
                                          </p:stCondLst>
                                        </p:cTn>
                                        <p:tgtEl>
                                          <p:spTgt spid="59424"/>
                                        </p:tgtEl>
                                        <p:attrNameLst>
                                          <p:attrName>style.visibility</p:attrName>
                                        </p:attrNameLst>
                                      </p:cBhvr>
                                      <p:to>
                                        <p:strVal val="visible"/>
                                      </p:to>
                                    </p:set>
                                    <p:animEffect transition="in" filter="wipe(down)">
                                      <p:cBhvr>
                                        <p:cTn id="79" dur="500"/>
                                        <p:tgtEl>
                                          <p:spTgt spid="59424"/>
                                        </p:tgtEl>
                                      </p:cBhvr>
                                    </p:animEffect>
                                  </p:childTnLst>
                                </p:cTn>
                              </p:par>
                            </p:childTnLst>
                          </p:cTn>
                        </p:par>
                        <p:par>
                          <p:cTn id="80" fill="hold" nodeType="afterGroup">
                            <p:stCondLst>
                              <p:cond delay="6000"/>
                            </p:stCondLst>
                            <p:childTnLst>
                              <p:par>
                                <p:cTn id="81" presetID="22" presetClass="entr" presetSubtype="8" fill="hold" nodeType="afterEffect">
                                  <p:stCondLst>
                                    <p:cond delay="0"/>
                                  </p:stCondLst>
                                  <p:childTnLst>
                                    <p:set>
                                      <p:cBhvr>
                                        <p:cTn id="82" dur="1" fill="hold">
                                          <p:stCondLst>
                                            <p:cond delay="0"/>
                                          </p:stCondLst>
                                        </p:cTn>
                                        <p:tgtEl>
                                          <p:spTgt spid="59425"/>
                                        </p:tgtEl>
                                        <p:attrNameLst>
                                          <p:attrName>style.visibility</p:attrName>
                                        </p:attrNameLst>
                                      </p:cBhvr>
                                      <p:to>
                                        <p:strVal val="visible"/>
                                      </p:to>
                                    </p:set>
                                    <p:animEffect transition="in" filter="wipe(left)">
                                      <p:cBhvr>
                                        <p:cTn id="83" dur="500"/>
                                        <p:tgtEl>
                                          <p:spTgt spid="59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17" grpId="0" animBg="1"/>
      <p:bldP spid="59418" grpId="0" animBg="1"/>
      <p:bldP spid="59419" grpId="0" animBg="1"/>
      <p:bldP spid="59420" grpId="0" animBg="1"/>
      <p:bldP spid="59428" grpId="0"/>
      <p:bldP spid="59429" grpId="0"/>
      <p:bldP spid="59431" grpId="0"/>
      <p:bldP spid="59433" grpId="0" animBg="1"/>
      <p:bldP spid="59434" grpId="0" animBg="1"/>
      <p:bldP spid="5943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a:extLst>
              <a:ext uri="{FF2B5EF4-FFF2-40B4-BE49-F238E27FC236}">
                <a16:creationId xmlns:a16="http://schemas.microsoft.com/office/drawing/2014/main" id="{89300FD5-62DB-E62F-F9F8-2BFE3AAACA8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6EB7E722-53ED-BF4B-B487-691C008F77A5}"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38</a:t>
            </a:fld>
            <a:endParaRPr kumimoji="0" lang="en-US" altLang="zh-CN" sz="1000">
              <a:solidFill>
                <a:srgbClr val="808080"/>
              </a:solidFill>
              <a:ea typeface="华文行楷" panose="02010800040101010101" pitchFamily="2" charset="-122"/>
            </a:endParaRPr>
          </a:p>
        </p:txBody>
      </p:sp>
      <p:sp>
        <p:nvSpPr>
          <p:cNvPr id="28675" name="Rectangle 2">
            <a:extLst>
              <a:ext uri="{FF2B5EF4-FFF2-40B4-BE49-F238E27FC236}">
                <a16:creationId xmlns:a16="http://schemas.microsoft.com/office/drawing/2014/main" id="{2E2545F8-EEE8-E181-1645-D3184CF5C139}"/>
              </a:ext>
            </a:extLst>
          </p:cNvPr>
          <p:cNvSpPr>
            <a:spLocks noGrp="1" noChangeArrowheads="1"/>
          </p:cNvSpPr>
          <p:nvPr>
            <p:ph type="title"/>
          </p:nvPr>
        </p:nvSpPr>
        <p:spPr/>
        <p:txBody>
          <a:bodyPr/>
          <a:lstStyle/>
          <a:p>
            <a:pPr eaLnBrk="1" hangingPunct="1"/>
            <a:r>
              <a:rPr kumimoji="0" lang="zh-CN" altLang="en-US"/>
              <a:t>技术经济分析的基本思路</a:t>
            </a:r>
          </a:p>
        </p:txBody>
      </p:sp>
      <p:sp>
        <p:nvSpPr>
          <p:cNvPr id="28676" name="Rectangle 3">
            <a:extLst>
              <a:ext uri="{FF2B5EF4-FFF2-40B4-BE49-F238E27FC236}">
                <a16:creationId xmlns:a16="http://schemas.microsoft.com/office/drawing/2014/main" id="{DE23C116-DAA4-31A7-8A59-56D032296BCF}"/>
              </a:ext>
            </a:extLst>
          </p:cNvPr>
          <p:cNvSpPr>
            <a:spLocks noGrp="1" noChangeArrowheads="1"/>
          </p:cNvSpPr>
          <p:nvPr>
            <p:ph type="body" idx="1"/>
          </p:nvPr>
        </p:nvSpPr>
        <p:spPr/>
        <p:txBody>
          <a:bodyPr/>
          <a:lstStyle/>
          <a:p>
            <a:pPr marL="0" indent="0" eaLnBrk="1" hangingPunct="1">
              <a:buNone/>
            </a:pPr>
            <a:r>
              <a:rPr lang="zh-CN" altLang="en-US"/>
              <a:t>二、技术经济分析的基本思路</a:t>
            </a:r>
          </a:p>
        </p:txBody>
      </p:sp>
      <p:sp>
        <p:nvSpPr>
          <p:cNvPr id="60445" name="Rectangle 29">
            <a:extLst>
              <a:ext uri="{FF2B5EF4-FFF2-40B4-BE49-F238E27FC236}">
                <a16:creationId xmlns:a16="http://schemas.microsoft.com/office/drawing/2014/main" id="{75F40816-68DE-C966-CEFC-9A42571CE739}"/>
              </a:ext>
            </a:extLst>
          </p:cNvPr>
          <p:cNvSpPr>
            <a:spLocks noChangeArrowheads="1"/>
          </p:cNvSpPr>
          <p:nvPr/>
        </p:nvSpPr>
        <p:spPr bwMode="auto">
          <a:xfrm>
            <a:off x="1946276" y="3011488"/>
            <a:ext cx="1412875" cy="366712"/>
          </a:xfrm>
          <a:prstGeom prst="rect">
            <a:avLst/>
          </a:prstGeom>
          <a:solidFill>
            <a:srgbClr val="BBE0E3"/>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0"/>
              </a:spcAft>
              <a:buClrTx/>
              <a:buSzTx/>
              <a:buNone/>
            </a:pPr>
            <a:r>
              <a:rPr lang="zh-CN" altLang="en-US" sz="1800" b="1">
                <a:solidFill>
                  <a:srgbClr val="000000"/>
                </a:solidFill>
                <a:ea typeface="幼圆" pitchFamily="49" charset="-122"/>
              </a:rPr>
              <a:t>确定目标</a:t>
            </a:r>
          </a:p>
        </p:txBody>
      </p:sp>
      <p:sp>
        <p:nvSpPr>
          <p:cNvPr id="60446" name="Rectangle 30">
            <a:extLst>
              <a:ext uri="{FF2B5EF4-FFF2-40B4-BE49-F238E27FC236}">
                <a16:creationId xmlns:a16="http://schemas.microsoft.com/office/drawing/2014/main" id="{23224A2A-6BD5-9671-C068-399198A96D12}"/>
              </a:ext>
            </a:extLst>
          </p:cNvPr>
          <p:cNvSpPr>
            <a:spLocks noChangeArrowheads="1"/>
          </p:cNvSpPr>
          <p:nvPr/>
        </p:nvSpPr>
        <p:spPr bwMode="auto">
          <a:xfrm>
            <a:off x="9285289" y="3011488"/>
            <a:ext cx="803275" cy="366712"/>
          </a:xfrm>
          <a:prstGeom prst="rect">
            <a:avLst/>
          </a:prstGeom>
          <a:solidFill>
            <a:srgbClr val="BBE0E3"/>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0"/>
              </a:spcAft>
              <a:buClrTx/>
              <a:buSzTx/>
              <a:buNone/>
            </a:pPr>
            <a:r>
              <a:rPr lang="zh-CN" altLang="en-US" sz="1800" b="1">
                <a:solidFill>
                  <a:srgbClr val="000000"/>
                </a:solidFill>
                <a:ea typeface="幼圆" pitchFamily="49" charset="-122"/>
              </a:rPr>
              <a:t>决策</a:t>
            </a:r>
          </a:p>
        </p:txBody>
      </p:sp>
      <p:sp>
        <p:nvSpPr>
          <p:cNvPr id="60447" name="Rectangle 31">
            <a:extLst>
              <a:ext uri="{FF2B5EF4-FFF2-40B4-BE49-F238E27FC236}">
                <a16:creationId xmlns:a16="http://schemas.microsoft.com/office/drawing/2014/main" id="{1EEC904E-02B3-CD8A-DD5A-488F862455AE}"/>
              </a:ext>
            </a:extLst>
          </p:cNvPr>
          <p:cNvSpPr>
            <a:spLocks noChangeArrowheads="1"/>
          </p:cNvSpPr>
          <p:nvPr/>
        </p:nvSpPr>
        <p:spPr bwMode="auto">
          <a:xfrm>
            <a:off x="7534276" y="3025776"/>
            <a:ext cx="1412875" cy="366713"/>
          </a:xfrm>
          <a:prstGeom prst="rect">
            <a:avLst/>
          </a:prstGeom>
          <a:solidFill>
            <a:srgbClr val="BBE0E3"/>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0"/>
              </a:spcAft>
              <a:buClrTx/>
              <a:buSzTx/>
              <a:buNone/>
            </a:pPr>
            <a:r>
              <a:rPr lang="zh-CN" altLang="en-US" sz="1800" b="1">
                <a:solidFill>
                  <a:srgbClr val="000000"/>
                </a:solidFill>
                <a:ea typeface="幼圆" pitchFamily="49" charset="-122"/>
              </a:rPr>
              <a:t>评价方案</a:t>
            </a:r>
          </a:p>
        </p:txBody>
      </p:sp>
      <p:sp>
        <p:nvSpPr>
          <p:cNvPr id="60448" name="Rectangle 32">
            <a:extLst>
              <a:ext uri="{FF2B5EF4-FFF2-40B4-BE49-F238E27FC236}">
                <a16:creationId xmlns:a16="http://schemas.microsoft.com/office/drawing/2014/main" id="{FD442B24-6C08-2CFD-E54A-FCD30F8E6160}"/>
              </a:ext>
            </a:extLst>
          </p:cNvPr>
          <p:cNvSpPr>
            <a:spLocks noChangeArrowheads="1"/>
          </p:cNvSpPr>
          <p:nvPr/>
        </p:nvSpPr>
        <p:spPr bwMode="auto">
          <a:xfrm>
            <a:off x="5805489" y="3011488"/>
            <a:ext cx="1412875" cy="366712"/>
          </a:xfrm>
          <a:prstGeom prst="rect">
            <a:avLst/>
          </a:prstGeom>
          <a:solidFill>
            <a:srgbClr val="BBE0E3"/>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0"/>
              </a:spcAft>
              <a:buClrTx/>
              <a:buSzTx/>
              <a:buNone/>
            </a:pPr>
            <a:r>
              <a:rPr lang="zh-CN" altLang="en-US" sz="1800" b="1">
                <a:solidFill>
                  <a:srgbClr val="000000"/>
                </a:solidFill>
                <a:ea typeface="幼圆" pitchFamily="49" charset="-122"/>
              </a:rPr>
              <a:t>穷举方案</a:t>
            </a:r>
          </a:p>
        </p:txBody>
      </p:sp>
      <p:sp>
        <p:nvSpPr>
          <p:cNvPr id="60449" name="Rectangle 33">
            <a:extLst>
              <a:ext uri="{FF2B5EF4-FFF2-40B4-BE49-F238E27FC236}">
                <a16:creationId xmlns:a16="http://schemas.microsoft.com/office/drawing/2014/main" id="{34918206-6D37-A8A2-7427-1E39D59D5641}"/>
              </a:ext>
            </a:extLst>
          </p:cNvPr>
          <p:cNvSpPr>
            <a:spLocks noChangeArrowheads="1"/>
          </p:cNvSpPr>
          <p:nvPr/>
        </p:nvSpPr>
        <p:spPr bwMode="auto">
          <a:xfrm>
            <a:off x="3719513" y="3011488"/>
            <a:ext cx="1758950" cy="366712"/>
          </a:xfrm>
          <a:prstGeom prst="rect">
            <a:avLst/>
          </a:prstGeom>
          <a:solidFill>
            <a:srgbClr val="BBE0E3"/>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0"/>
              </a:spcAft>
              <a:buClrTx/>
              <a:buSzTx/>
              <a:buNone/>
            </a:pPr>
            <a:r>
              <a:rPr lang="zh-CN" altLang="en-US" sz="1800" b="1">
                <a:solidFill>
                  <a:srgbClr val="000000"/>
                </a:solidFill>
                <a:ea typeface="幼圆" pitchFamily="49" charset="-122"/>
              </a:rPr>
              <a:t>系统分析</a:t>
            </a:r>
          </a:p>
        </p:txBody>
      </p:sp>
      <p:sp>
        <p:nvSpPr>
          <p:cNvPr id="60450" name="Rectangle 34">
            <a:extLst>
              <a:ext uri="{FF2B5EF4-FFF2-40B4-BE49-F238E27FC236}">
                <a16:creationId xmlns:a16="http://schemas.microsoft.com/office/drawing/2014/main" id="{AC2FE569-2D63-17D0-D8BB-28DFDA4DDAE3}"/>
              </a:ext>
            </a:extLst>
          </p:cNvPr>
          <p:cNvSpPr>
            <a:spLocks noChangeArrowheads="1"/>
          </p:cNvSpPr>
          <p:nvPr/>
        </p:nvSpPr>
        <p:spPr bwMode="auto">
          <a:xfrm>
            <a:off x="5591176" y="4429126"/>
            <a:ext cx="1717675" cy="1027113"/>
          </a:xfrm>
          <a:prstGeom prst="rect">
            <a:avLst/>
          </a:prstGeom>
          <a:solidFill>
            <a:srgbClr val="BBE0E3"/>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0"/>
              </a:spcAft>
              <a:buClrTx/>
              <a:buSzTx/>
              <a:buNone/>
            </a:pPr>
            <a:r>
              <a:rPr lang="zh-CN" altLang="en-US" sz="1800" b="1">
                <a:solidFill>
                  <a:srgbClr val="000000"/>
                </a:solidFill>
                <a:ea typeface="幼圆" pitchFamily="49" charset="-122"/>
              </a:rPr>
              <a:t>放弃该项</a:t>
            </a:r>
          </a:p>
          <a:p>
            <a:pPr algn="ctr" fontAlgn="base">
              <a:spcAft>
                <a:spcPct val="0"/>
              </a:spcAft>
              <a:buClrTx/>
              <a:buSzTx/>
              <a:buNone/>
            </a:pPr>
            <a:r>
              <a:rPr lang="zh-CN" altLang="en-US" sz="1800" b="1">
                <a:solidFill>
                  <a:srgbClr val="000000"/>
                </a:solidFill>
                <a:ea typeface="幼圆" pitchFamily="49" charset="-122"/>
              </a:rPr>
              <a:t>活动或重新</a:t>
            </a:r>
          </a:p>
          <a:p>
            <a:pPr algn="ctr" fontAlgn="base">
              <a:spcAft>
                <a:spcPct val="0"/>
              </a:spcAft>
              <a:buClrTx/>
              <a:buSzTx/>
              <a:buNone/>
            </a:pPr>
            <a:r>
              <a:rPr lang="zh-CN" altLang="en-US" sz="1800" b="1">
                <a:solidFill>
                  <a:srgbClr val="000000"/>
                </a:solidFill>
                <a:ea typeface="幼圆" pitchFamily="49" charset="-122"/>
              </a:rPr>
              <a:t>构思方案</a:t>
            </a:r>
          </a:p>
        </p:txBody>
      </p:sp>
      <p:sp>
        <p:nvSpPr>
          <p:cNvPr id="60451" name="Rectangle 35">
            <a:extLst>
              <a:ext uri="{FF2B5EF4-FFF2-40B4-BE49-F238E27FC236}">
                <a16:creationId xmlns:a16="http://schemas.microsoft.com/office/drawing/2014/main" id="{2F901FC2-4689-CAFC-1557-AA22D2F61AB6}"/>
              </a:ext>
            </a:extLst>
          </p:cNvPr>
          <p:cNvSpPr>
            <a:spLocks noChangeArrowheads="1"/>
          </p:cNvSpPr>
          <p:nvPr/>
        </p:nvSpPr>
        <p:spPr bwMode="auto">
          <a:xfrm>
            <a:off x="8904289" y="5964238"/>
            <a:ext cx="1412875" cy="366712"/>
          </a:xfrm>
          <a:prstGeom prst="rect">
            <a:avLst/>
          </a:prstGeom>
          <a:solidFill>
            <a:srgbClr val="BBE0E3"/>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0"/>
              </a:spcAft>
              <a:buClrTx/>
              <a:buSzTx/>
              <a:buNone/>
            </a:pPr>
            <a:r>
              <a:rPr lang="zh-CN" altLang="en-US" sz="1800" b="1">
                <a:solidFill>
                  <a:srgbClr val="000000"/>
                </a:solidFill>
                <a:ea typeface="幼圆" pitchFamily="49" charset="-122"/>
              </a:rPr>
              <a:t>方案实施</a:t>
            </a:r>
          </a:p>
        </p:txBody>
      </p:sp>
      <p:sp>
        <p:nvSpPr>
          <p:cNvPr id="60452" name="Line 36">
            <a:extLst>
              <a:ext uri="{FF2B5EF4-FFF2-40B4-BE49-F238E27FC236}">
                <a16:creationId xmlns:a16="http://schemas.microsoft.com/office/drawing/2014/main" id="{1FD2FE1E-26F7-97DF-9C0B-E8754B696EDA}"/>
              </a:ext>
            </a:extLst>
          </p:cNvPr>
          <p:cNvSpPr>
            <a:spLocks noChangeShapeType="1"/>
          </p:cNvSpPr>
          <p:nvPr/>
        </p:nvSpPr>
        <p:spPr bwMode="auto">
          <a:xfrm>
            <a:off x="9678989" y="5557838"/>
            <a:ext cx="1587" cy="360362"/>
          </a:xfrm>
          <a:prstGeom prst="line">
            <a:avLst/>
          </a:prstGeom>
          <a:noFill/>
          <a:ln w="25400">
            <a:solidFill>
              <a:srgbClr val="000000"/>
            </a:solidFill>
            <a:round/>
            <a:headEnd/>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0453" name="Line 37">
            <a:extLst>
              <a:ext uri="{FF2B5EF4-FFF2-40B4-BE49-F238E27FC236}">
                <a16:creationId xmlns:a16="http://schemas.microsoft.com/office/drawing/2014/main" id="{07437F24-53B6-D617-5D49-D79E2C8E488B}"/>
              </a:ext>
            </a:extLst>
          </p:cNvPr>
          <p:cNvSpPr>
            <a:spLocks noChangeShapeType="1"/>
          </p:cNvSpPr>
          <p:nvPr/>
        </p:nvSpPr>
        <p:spPr bwMode="auto">
          <a:xfrm flipH="1">
            <a:off x="7318375" y="4800600"/>
            <a:ext cx="1873250" cy="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0454" name="Line 38">
            <a:extLst>
              <a:ext uri="{FF2B5EF4-FFF2-40B4-BE49-F238E27FC236}">
                <a16:creationId xmlns:a16="http://schemas.microsoft.com/office/drawing/2014/main" id="{BC76B6FB-6D9F-9B0E-D405-6C690480E681}"/>
              </a:ext>
            </a:extLst>
          </p:cNvPr>
          <p:cNvSpPr>
            <a:spLocks noChangeShapeType="1"/>
          </p:cNvSpPr>
          <p:nvPr/>
        </p:nvSpPr>
        <p:spPr bwMode="auto">
          <a:xfrm flipH="1" flipV="1">
            <a:off x="2509838" y="6148389"/>
            <a:ext cx="6405562" cy="222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0455" name="Line 39">
            <a:extLst>
              <a:ext uri="{FF2B5EF4-FFF2-40B4-BE49-F238E27FC236}">
                <a16:creationId xmlns:a16="http://schemas.microsoft.com/office/drawing/2014/main" id="{326B79D7-D4D3-6471-0D33-3A3A1B5D4E1C}"/>
              </a:ext>
            </a:extLst>
          </p:cNvPr>
          <p:cNvSpPr>
            <a:spLocks noChangeShapeType="1"/>
          </p:cNvSpPr>
          <p:nvPr/>
        </p:nvSpPr>
        <p:spPr bwMode="auto">
          <a:xfrm flipV="1">
            <a:off x="2524125" y="3411538"/>
            <a:ext cx="1588" cy="2736850"/>
          </a:xfrm>
          <a:prstGeom prst="line">
            <a:avLst/>
          </a:prstGeom>
          <a:noFill/>
          <a:ln w="25400">
            <a:solidFill>
              <a:srgbClr val="000000"/>
            </a:solidFill>
            <a:round/>
            <a:headEnd/>
            <a:tailEnd type="stealth" w="lg" len="lg"/>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0456" name="Text Box 40">
            <a:extLst>
              <a:ext uri="{FF2B5EF4-FFF2-40B4-BE49-F238E27FC236}">
                <a16:creationId xmlns:a16="http://schemas.microsoft.com/office/drawing/2014/main" id="{F53C8A37-2228-A1D4-39FC-0383FC0891B3}"/>
              </a:ext>
            </a:extLst>
          </p:cNvPr>
          <p:cNvSpPr txBox="1">
            <a:spLocks noChangeArrowheads="1"/>
          </p:cNvSpPr>
          <p:nvPr/>
        </p:nvSpPr>
        <p:spPr bwMode="auto">
          <a:xfrm>
            <a:off x="8021638" y="43402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zh-CN" altLang="en-US" sz="1800" b="1">
                <a:solidFill>
                  <a:srgbClr val="000000"/>
                </a:solidFill>
                <a:ea typeface="幼圆" pitchFamily="49" charset="-122"/>
              </a:rPr>
              <a:t>否</a:t>
            </a:r>
          </a:p>
        </p:txBody>
      </p:sp>
      <p:sp>
        <p:nvSpPr>
          <p:cNvPr id="60457" name="Line 41">
            <a:extLst>
              <a:ext uri="{FF2B5EF4-FFF2-40B4-BE49-F238E27FC236}">
                <a16:creationId xmlns:a16="http://schemas.microsoft.com/office/drawing/2014/main" id="{3F497A02-EE31-FE45-F485-B7D64D3FE11A}"/>
              </a:ext>
            </a:extLst>
          </p:cNvPr>
          <p:cNvSpPr>
            <a:spLocks noChangeShapeType="1"/>
          </p:cNvSpPr>
          <p:nvPr/>
        </p:nvSpPr>
        <p:spPr bwMode="auto">
          <a:xfrm>
            <a:off x="3402014" y="3217863"/>
            <a:ext cx="288925" cy="0"/>
          </a:xfrm>
          <a:prstGeom prst="line">
            <a:avLst/>
          </a:prstGeom>
          <a:noFill/>
          <a:ln w="25400">
            <a:solidFill>
              <a:srgbClr val="000000"/>
            </a:solidFill>
            <a:round/>
            <a:headEnd/>
            <a:tailEnd type="stealth" w="lg" len="lg"/>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0458" name="Line 42">
            <a:extLst>
              <a:ext uri="{FF2B5EF4-FFF2-40B4-BE49-F238E27FC236}">
                <a16:creationId xmlns:a16="http://schemas.microsoft.com/office/drawing/2014/main" id="{6F169262-07D3-E88C-2CAB-97363E6E5665}"/>
              </a:ext>
            </a:extLst>
          </p:cNvPr>
          <p:cNvSpPr>
            <a:spLocks noChangeShapeType="1"/>
          </p:cNvSpPr>
          <p:nvPr/>
        </p:nvSpPr>
        <p:spPr bwMode="auto">
          <a:xfrm>
            <a:off x="7246939" y="3203575"/>
            <a:ext cx="288925" cy="0"/>
          </a:xfrm>
          <a:prstGeom prst="line">
            <a:avLst/>
          </a:prstGeom>
          <a:noFill/>
          <a:ln w="25400">
            <a:solidFill>
              <a:srgbClr val="000000"/>
            </a:solidFill>
            <a:round/>
            <a:headEnd/>
            <a:tailEnd type="stealth" w="lg" len="lg"/>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0459" name="Line 43">
            <a:extLst>
              <a:ext uri="{FF2B5EF4-FFF2-40B4-BE49-F238E27FC236}">
                <a16:creationId xmlns:a16="http://schemas.microsoft.com/office/drawing/2014/main" id="{CD8C5DDB-376D-9F28-AE5E-341CAA4304C7}"/>
              </a:ext>
            </a:extLst>
          </p:cNvPr>
          <p:cNvSpPr>
            <a:spLocks noChangeShapeType="1"/>
          </p:cNvSpPr>
          <p:nvPr/>
        </p:nvSpPr>
        <p:spPr bwMode="auto">
          <a:xfrm>
            <a:off x="5505451" y="3203575"/>
            <a:ext cx="288925" cy="0"/>
          </a:xfrm>
          <a:prstGeom prst="line">
            <a:avLst/>
          </a:prstGeom>
          <a:noFill/>
          <a:ln w="25400">
            <a:solidFill>
              <a:srgbClr val="000000"/>
            </a:solidFill>
            <a:round/>
            <a:headEnd/>
            <a:tailEnd type="stealth" w="lg" len="lg"/>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0460" name="Line 44">
            <a:extLst>
              <a:ext uri="{FF2B5EF4-FFF2-40B4-BE49-F238E27FC236}">
                <a16:creationId xmlns:a16="http://schemas.microsoft.com/office/drawing/2014/main" id="{F1954EF7-3423-BE5E-3D15-ABF62D09FC96}"/>
              </a:ext>
            </a:extLst>
          </p:cNvPr>
          <p:cNvSpPr>
            <a:spLocks noChangeShapeType="1"/>
          </p:cNvSpPr>
          <p:nvPr/>
        </p:nvSpPr>
        <p:spPr bwMode="auto">
          <a:xfrm>
            <a:off x="8975726" y="3217863"/>
            <a:ext cx="288925" cy="0"/>
          </a:xfrm>
          <a:prstGeom prst="line">
            <a:avLst/>
          </a:prstGeom>
          <a:noFill/>
          <a:ln w="25400">
            <a:solidFill>
              <a:srgbClr val="000000"/>
            </a:solidFill>
            <a:round/>
            <a:headEnd/>
            <a:tailEnd type="stealth" w="lg" len="lg"/>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0461" name="AutoShape 45">
            <a:extLst>
              <a:ext uri="{FF2B5EF4-FFF2-40B4-BE49-F238E27FC236}">
                <a16:creationId xmlns:a16="http://schemas.microsoft.com/office/drawing/2014/main" id="{E7D17356-6180-04C6-9BAD-2BF1EB9F88E9}"/>
              </a:ext>
            </a:extLst>
          </p:cNvPr>
          <p:cNvSpPr>
            <a:spLocks noChangeArrowheads="1"/>
          </p:cNvSpPr>
          <p:nvPr/>
        </p:nvSpPr>
        <p:spPr bwMode="auto">
          <a:xfrm flipV="1">
            <a:off x="6311900" y="1752998"/>
            <a:ext cx="3024188" cy="1021556"/>
          </a:xfrm>
          <a:prstGeom prst="wedgeRoundRectCallout">
            <a:avLst>
              <a:gd name="adj1" fmla="val 3963"/>
              <a:gd name="adj2" fmla="val -81718"/>
              <a:gd name="adj3" fmla="val 16667"/>
            </a:avLst>
          </a:prstGeom>
          <a:gradFill rotWithShape="1">
            <a:gsLst>
              <a:gs pos="0">
                <a:srgbClr val="FFFFE0"/>
              </a:gs>
              <a:gs pos="100000">
                <a:srgbClr val="FFFF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zh-CN" altLang="en-US" sz="1800">
                <a:solidFill>
                  <a:srgbClr val="000000"/>
                </a:solidFill>
              </a:rPr>
              <a:t>将各因素量化，用数学手段进行综合运算、分析对比，从中选出最优的方案</a:t>
            </a:r>
          </a:p>
        </p:txBody>
      </p:sp>
      <p:sp>
        <p:nvSpPr>
          <p:cNvPr id="60462" name="AutoShape 46">
            <a:extLst>
              <a:ext uri="{FF2B5EF4-FFF2-40B4-BE49-F238E27FC236}">
                <a16:creationId xmlns:a16="http://schemas.microsoft.com/office/drawing/2014/main" id="{424A503D-EE77-7E5E-7E58-287A2EA0455C}"/>
              </a:ext>
            </a:extLst>
          </p:cNvPr>
          <p:cNvSpPr>
            <a:spLocks noChangeArrowheads="1"/>
          </p:cNvSpPr>
          <p:nvPr/>
        </p:nvSpPr>
        <p:spPr bwMode="auto">
          <a:xfrm>
            <a:off x="2424114" y="1779985"/>
            <a:ext cx="2447925" cy="1021556"/>
          </a:xfrm>
          <a:prstGeom prst="wedgeRoundRectCallout">
            <a:avLst>
              <a:gd name="adj1" fmla="val -45199"/>
              <a:gd name="adj2" fmla="val 77347"/>
              <a:gd name="adj3" fmla="val 16667"/>
            </a:avLst>
          </a:prstGeom>
          <a:gradFill rotWithShape="1">
            <a:gsLst>
              <a:gs pos="0">
                <a:srgbClr val="FFFFCC"/>
              </a:gs>
              <a:gs pos="100000">
                <a:srgbClr val="FFFFE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zh-CN" altLang="en-US" sz="1800">
                <a:solidFill>
                  <a:srgbClr val="000000"/>
                </a:solidFill>
              </a:rPr>
              <a:t>通过调查研究寻求经济环境中显在的和潜在的需求</a:t>
            </a:r>
          </a:p>
        </p:txBody>
      </p:sp>
      <p:sp>
        <p:nvSpPr>
          <p:cNvPr id="60463" name="AutoShape 47">
            <a:extLst>
              <a:ext uri="{FF2B5EF4-FFF2-40B4-BE49-F238E27FC236}">
                <a16:creationId xmlns:a16="http://schemas.microsoft.com/office/drawing/2014/main" id="{EEE89BCA-E83A-FA6A-FEEB-7672DA9A7140}"/>
              </a:ext>
            </a:extLst>
          </p:cNvPr>
          <p:cNvSpPr>
            <a:spLocks noChangeArrowheads="1"/>
          </p:cNvSpPr>
          <p:nvPr/>
        </p:nvSpPr>
        <p:spPr bwMode="auto">
          <a:xfrm>
            <a:off x="2927350" y="3619859"/>
            <a:ext cx="1944688" cy="1328023"/>
          </a:xfrm>
          <a:prstGeom prst="wedgeRoundRectCallout">
            <a:avLst>
              <a:gd name="adj1" fmla="val 32449"/>
              <a:gd name="adj2" fmla="val -73713"/>
              <a:gd name="adj3" fmla="val 16667"/>
            </a:avLst>
          </a:prstGeom>
          <a:gradFill rotWithShape="1">
            <a:gsLst>
              <a:gs pos="0">
                <a:srgbClr val="FFFFDF"/>
              </a:gs>
              <a:gs pos="100000">
                <a:srgbClr val="FFFF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50000"/>
              </a:spcBef>
              <a:spcAft>
                <a:spcPct val="0"/>
              </a:spcAft>
              <a:buClrTx/>
              <a:buSzTx/>
              <a:buNone/>
            </a:pPr>
            <a:r>
              <a:rPr lang="zh-CN" altLang="en-US" sz="1800">
                <a:solidFill>
                  <a:srgbClr val="000000"/>
                </a:solidFill>
              </a:rPr>
              <a:t>需要树立系统思想方法，综合地运用各种相关科学的知识和技能</a:t>
            </a:r>
          </a:p>
        </p:txBody>
      </p:sp>
      <p:sp>
        <p:nvSpPr>
          <p:cNvPr id="60464" name="Line 48">
            <a:extLst>
              <a:ext uri="{FF2B5EF4-FFF2-40B4-BE49-F238E27FC236}">
                <a16:creationId xmlns:a16="http://schemas.microsoft.com/office/drawing/2014/main" id="{B16AF179-25C5-2B70-D5A4-D4BA78B85A3D}"/>
              </a:ext>
            </a:extLst>
          </p:cNvPr>
          <p:cNvSpPr>
            <a:spLocks noChangeShapeType="1"/>
          </p:cNvSpPr>
          <p:nvPr/>
        </p:nvSpPr>
        <p:spPr bwMode="auto">
          <a:xfrm flipV="1">
            <a:off x="6456363" y="3432175"/>
            <a:ext cx="0" cy="90805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sp>
        <p:nvSpPr>
          <p:cNvPr id="60465" name="Line 49">
            <a:extLst>
              <a:ext uri="{FF2B5EF4-FFF2-40B4-BE49-F238E27FC236}">
                <a16:creationId xmlns:a16="http://schemas.microsoft.com/office/drawing/2014/main" id="{BD6A31DC-ED4D-C012-085B-0ACDA74CD2D9}"/>
              </a:ext>
            </a:extLst>
          </p:cNvPr>
          <p:cNvSpPr>
            <a:spLocks noChangeShapeType="1"/>
          </p:cNvSpPr>
          <p:nvPr/>
        </p:nvSpPr>
        <p:spPr bwMode="auto">
          <a:xfrm>
            <a:off x="9653588" y="3446463"/>
            <a:ext cx="0" cy="57626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ahoma" panose="020B0604030504040204" pitchFamily="34" charset="0"/>
              <a:ea typeface="宋体" panose="02010600030101010101" pitchFamily="2" charset="-122"/>
            </a:endParaRPr>
          </a:p>
        </p:txBody>
      </p:sp>
      <p:grpSp>
        <p:nvGrpSpPr>
          <p:cNvPr id="2" name="Group 50">
            <a:extLst>
              <a:ext uri="{FF2B5EF4-FFF2-40B4-BE49-F238E27FC236}">
                <a16:creationId xmlns:a16="http://schemas.microsoft.com/office/drawing/2014/main" id="{A95F3220-132F-33B6-B8A5-95BDC6B66EC0}"/>
              </a:ext>
            </a:extLst>
          </p:cNvPr>
          <p:cNvGrpSpPr>
            <a:grpSpLocks/>
          </p:cNvGrpSpPr>
          <p:nvPr/>
        </p:nvGrpSpPr>
        <p:grpSpPr bwMode="auto">
          <a:xfrm>
            <a:off x="9077325" y="4054476"/>
            <a:ext cx="1168400" cy="1457325"/>
            <a:chOff x="4758" y="2554"/>
            <a:chExt cx="736" cy="918"/>
          </a:xfrm>
        </p:grpSpPr>
        <p:sp>
          <p:nvSpPr>
            <p:cNvPr id="28700" name="AutoShape 51">
              <a:extLst>
                <a:ext uri="{FF2B5EF4-FFF2-40B4-BE49-F238E27FC236}">
                  <a16:creationId xmlns:a16="http://schemas.microsoft.com/office/drawing/2014/main" id="{3715A0BA-DC96-9AE4-AF8E-04AE1FBA40F7}"/>
                </a:ext>
              </a:extLst>
            </p:cNvPr>
            <p:cNvSpPr>
              <a:spLocks noChangeArrowheads="1"/>
            </p:cNvSpPr>
            <p:nvPr/>
          </p:nvSpPr>
          <p:spPr bwMode="auto">
            <a:xfrm>
              <a:off x="4758" y="2554"/>
              <a:ext cx="736" cy="918"/>
            </a:xfrm>
            <a:prstGeom prst="diamond">
              <a:avLst/>
            </a:prstGeom>
            <a:solidFill>
              <a:srgbClr val="BBE0E3"/>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Aft>
                  <a:spcPct val="0"/>
                </a:spcAft>
                <a:buClrTx/>
                <a:buSzTx/>
                <a:buNone/>
              </a:pPr>
              <a:endParaRPr lang="zh-CN" altLang="zh-CN" sz="1800" b="1">
                <a:solidFill>
                  <a:srgbClr val="000000"/>
                </a:solidFill>
                <a:ea typeface="幼圆" pitchFamily="49" charset="-122"/>
              </a:endParaRPr>
            </a:p>
          </p:txBody>
        </p:sp>
        <p:sp>
          <p:nvSpPr>
            <p:cNvPr id="28701" name="Rectangle 52">
              <a:extLst>
                <a:ext uri="{FF2B5EF4-FFF2-40B4-BE49-F238E27FC236}">
                  <a16:creationId xmlns:a16="http://schemas.microsoft.com/office/drawing/2014/main" id="{2DEB98C1-75F7-E9C1-DF65-0E6B5398DC9A}"/>
                </a:ext>
              </a:extLst>
            </p:cNvPr>
            <p:cNvSpPr>
              <a:spLocks noChangeArrowheads="1"/>
            </p:cNvSpPr>
            <p:nvPr/>
          </p:nvSpPr>
          <p:spPr bwMode="auto">
            <a:xfrm>
              <a:off x="4830" y="2786"/>
              <a:ext cx="60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ClrTx/>
                <a:buSzTx/>
                <a:buNone/>
              </a:pPr>
              <a:r>
                <a:rPr lang="zh-CN" altLang="en-US" sz="1800" b="1">
                  <a:solidFill>
                    <a:srgbClr val="000000"/>
                  </a:solidFill>
                  <a:ea typeface="幼圆" pitchFamily="49" charset="-122"/>
                </a:rPr>
                <a:t>满意</a:t>
              </a:r>
            </a:p>
            <a:p>
              <a:pPr algn="ctr" fontAlgn="base">
                <a:spcBef>
                  <a:spcPct val="0"/>
                </a:spcBef>
                <a:spcAft>
                  <a:spcPct val="0"/>
                </a:spcAft>
                <a:buClrTx/>
                <a:buSzTx/>
                <a:buNone/>
              </a:pPr>
              <a:r>
                <a:rPr lang="zh-CN" altLang="en-US" sz="1800" b="1">
                  <a:solidFill>
                    <a:srgbClr val="000000"/>
                  </a:solidFill>
                  <a:ea typeface="幼圆" pitchFamily="49" charset="-122"/>
                </a:rPr>
                <a:t>否</a:t>
              </a:r>
            </a:p>
          </p:txBody>
        </p:sp>
      </p:grpSp>
      <p:sp>
        <p:nvSpPr>
          <p:cNvPr id="60469" name="Text Box 53">
            <a:extLst>
              <a:ext uri="{FF2B5EF4-FFF2-40B4-BE49-F238E27FC236}">
                <a16:creationId xmlns:a16="http://schemas.microsoft.com/office/drawing/2014/main" id="{FE9AFCB0-531B-C81A-9409-C396891B0294}"/>
              </a:ext>
            </a:extLst>
          </p:cNvPr>
          <p:cNvSpPr txBox="1">
            <a:spLocks noChangeArrowheads="1"/>
          </p:cNvSpPr>
          <p:nvPr/>
        </p:nvSpPr>
        <p:spPr bwMode="auto">
          <a:xfrm>
            <a:off x="9756775" y="5461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50000"/>
              </a:spcBef>
              <a:spcAft>
                <a:spcPct val="0"/>
              </a:spcAft>
              <a:buClrTx/>
              <a:buSzTx/>
              <a:buNone/>
            </a:pPr>
            <a:r>
              <a:rPr lang="zh-CN" altLang="en-US" sz="1800" b="1">
                <a:solidFill>
                  <a:srgbClr val="000000"/>
                </a:solidFill>
                <a:ea typeface="幼圆" pitchFamily="49" charset="-122"/>
              </a:rPr>
              <a:t>是</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60445"/>
                                        </p:tgtEl>
                                        <p:attrNameLst>
                                          <p:attrName>style.visibility</p:attrName>
                                        </p:attrNameLst>
                                      </p:cBhvr>
                                      <p:to>
                                        <p:strVal val="visible"/>
                                      </p:to>
                                    </p:set>
                                    <p:animEffect transition="in" filter="diamond(out)">
                                      <p:cBhvr>
                                        <p:cTn id="7" dur="500"/>
                                        <p:tgtEl>
                                          <p:spTgt spid="60445"/>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60462"/>
                                        </p:tgtEl>
                                        <p:attrNameLst>
                                          <p:attrName>style.visibility</p:attrName>
                                        </p:attrNameLst>
                                      </p:cBhvr>
                                      <p:to>
                                        <p:strVal val="visible"/>
                                      </p:to>
                                    </p:set>
                                    <p:animEffect transition="in" filter="wipe(down)">
                                      <p:cBhvr>
                                        <p:cTn id="11" dur="500"/>
                                        <p:tgtEl>
                                          <p:spTgt spid="604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0457"/>
                                        </p:tgtEl>
                                        <p:attrNameLst>
                                          <p:attrName>style.visibility</p:attrName>
                                        </p:attrNameLst>
                                      </p:cBhvr>
                                      <p:to>
                                        <p:strVal val="visible"/>
                                      </p:to>
                                    </p:set>
                                    <p:animEffect transition="in" filter="wipe(left)">
                                      <p:cBhvr>
                                        <p:cTn id="16" dur="500"/>
                                        <p:tgtEl>
                                          <p:spTgt spid="60457"/>
                                        </p:tgtEl>
                                      </p:cBhvr>
                                    </p:animEffect>
                                  </p:childTnLst>
                                </p:cTn>
                              </p:par>
                            </p:childTnLst>
                          </p:cTn>
                        </p:par>
                        <p:par>
                          <p:cTn id="17" fill="hold" nodeType="afterGroup">
                            <p:stCondLst>
                              <p:cond delay="500"/>
                            </p:stCondLst>
                            <p:childTnLst>
                              <p:par>
                                <p:cTn id="18" presetID="8" presetClass="entr" presetSubtype="32" fill="hold" nodeType="afterEffect">
                                  <p:stCondLst>
                                    <p:cond delay="0"/>
                                  </p:stCondLst>
                                  <p:childTnLst>
                                    <p:set>
                                      <p:cBhvr>
                                        <p:cTn id="19" dur="1" fill="hold">
                                          <p:stCondLst>
                                            <p:cond delay="0"/>
                                          </p:stCondLst>
                                        </p:cTn>
                                        <p:tgtEl>
                                          <p:spTgt spid="60449"/>
                                        </p:tgtEl>
                                        <p:attrNameLst>
                                          <p:attrName>style.visibility</p:attrName>
                                        </p:attrNameLst>
                                      </p:cBhvr>
                                      <p:to>
                                        <p:strVal val="visible"/>
                                      </p:to>
                                    </p:set>
                                    <p:animEffect transition="in" filter="diamond(out)">
                                      <p:cBhvr>
                                        <p:cTn id="20" dur="500"/>
                                        <p:tgtEl>
                                          <p:spTgt spid="60449"/>
                                        </p:tgtEl>
                                      </p:cBhvr>
                                    </p:animEffect>
                                  </p:childTnLst>
                                </p:cTn>
                              </p:par>
                            </p:childTnLst>
                          </p:cTn>
                        </p:par>
                        <p:par>
                          <p:cTn id="21" fill="hold" nodeType="afterGroup">
                            <p:stCondLst>
                              <p:cond delay="1000"/>
                            </p:stCondLst>
                            <p:childTnLst>
                              <p:par>
                                <p:cTn id="22" presetID="22" presetClass="entr" presetSubtype="1" fill="hold" nodeType="afterEffect">
                                  <p:stCondLst>
                                    <p:cond delay="0"/>
                                  </p:stCondLst>
                                  <p:childTnLst>
                                    <p:set>
                                      <p:cBhvr>
                                        <p:cTn id="23" dur="1" fill="hold">
                                          <p:stCondLst>
                                            <p:cond delay="0"/>
                                          </p:stCondLst>
                                        </p:cTn>
                                        <p:tgtEl>
                                          <p:spTgt spid="60463"/>
                                        </p:tgtEl>
                                        <p:attrNameLst>
                                          <p:attrName>style.visibility</p:attrName>
                                        </p:attrNameLst>
                                      </p:cBhvr>
                                      <p:to>
                                        <p:strVal val="visible"/>
                                      </p:to>
                                    </p:set>
                                    <p:animEffect transition="in" filter="wipe(up)">
                                      <p:cBhvr>
                                        <p:cTn id="24" dur="500"/>
                                        <p:tgtEl>
                                          <p:spTgt spid="6046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60459"/>
                                        </p:tgtEl>
                                        <p:attrNameLst>
                                          <p:attrName>style.visibility</p:attrName>
                                        </p:attrNameLst>
                                      </p:cBhvr>
                                      <p:to>
                                        <p:strVal val="visible"/>
                                      </p:to>
                                    </p:set>
                                    <p:animEffect transition="in" filter="wipe(left)">
                                      <p:cBhvr>
                                        <p:cTn id="29" dur="500"/>
                                        <p:tgtEl>
                                          <p:spTgt spid="60459"/>
                                        </p:tgtEl>
                                      </p:cBhvr>
                                    </p:animEffect>
                                  </p:childTnLst>
                                </p:cTn>
                              </p:par>
                            </p:childTnLst>
                          </p:cTn>
                        </p:par>
                        <p:par>
                          <p:cTn id="30" fill="hold" nodeType="afterGroup">
                            <p:stCondLst>
                              <p:cond delay="500"/>
                            </p:stCondLst>
                            <p:childTnLst>
                              <p:par>
                                <p:cTn id="31" presetID="8" presetClass="entr" presetSubtype="32" fill="hold" nodeType="afterEffect">
                                  <p:stCondLst>
                                    <p:cond delay="0"/>
                                  </p:stCondLst>
                                  <p:childTnLst>
                                    <p:set>
                                      <p:cBhvr>
                                        <p:cTn id="32" dur="1" fill="hold">
                                          <p:stCondLst>
                                            <p:cond delay="0"/>
                                          </p:stCondLst>
                                        </p:cTn>
                                        <p:tgtEl>
                                          <p:spTgt spid="60448"/>
                                        </p:tgtEl>
                                        <p:attrNameLst>
                                          <p:attrName>style.visibility</p:attrName>
                                        </p:attrNameLst>
                                      </p:cBhvr>
                                      <p:to>
                                        <p:strVal val="visible"/>
                                      </p:to>
                                    </p:set>
                                    <p:animEffect transition="in" filter="diamond(out)">
                                      <p:cBhvr>
                                        <p:cTn id="33" dur="500"/>
                                        <p:tgtEl>
                                          <p:spTgt spid="6044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60458"/>
                                        </p:tgtEl>
                                        <p:attrNameLst>
                                          <p:attrName>style.visibility</p:attrName>
                                        </p:attrNameLst>
                                      </p:cBhvr>
                                      <p:to>
                                        <p:strVal val="visible"/>
                                      </p:to>
                                    </p:set>
                                    <p:animEffect transition="in" filter="wipe(left)">
                                      <p:cBhvr>
                                        <p:cTn id="38" dur="500"/>
                                        <p:tgtEl>
                                          <p:spTgt spid="60458"/>
                                        </p:tgtEl>
                                      </p:cBhvr>
                                    </p:animEffect>
                                  </p:childTnLst>
                                </p:cTn>
                              </p:par>
                            </p:childTnLst>
                          </p:cTn>
                        </p:par>
                        <p:par>
                          <p:cTn id="39" fill="hold" nodeType="afterGroup">
                            <p:stCondLst>
                              <p:cond delay="500"/>
                            </p:stCondLst>
                            <p:childTnLst>
                              <p:par>
                                <p:cTn id="40" presetID="8" presetClass="entr" presetSubtype="32" fill="hold" nodeType="afterEffect">
                                  <p:stCondLst>
                                    <p:cond delay="0"/>
                                  </p:stCondLst>
                                  <p:childTnLst>
                                    <p:set>
                                      <p:cBhvr>
                                        <p:cTn id="41" dur="1" fill="hold">
                                          <p:stCondLst>
                                            <p:cond delay="0"/>
                                          </p:stCondLst>
                                        </p:cTn>
                                        <p:tgtEl>
                                          <p:spTgt spid="60447"/>
                                        </p:tgtEl>
                                        <p:attrNameLst>
                                          <p:attrName>style.visibility</p:attrName>
                                        </p:attrNameLst>
                                      </p:cBhvr>
                                      <p:to>
                                        <p:strVal val="visible"/>
                                      </p:to>
                                    </p:set>
                                    <p:animEffect transition="in" filter="diamond(out)">
                                      <p:cBhvr>
                                        <p:cTn id="42" dur="500"/>
                                        <p:tgtEl>
                                          <p:spTgt spid="60447"/>
                                        </p:tgtEl>
                                      </p:cBhvr>
                                    </p:animEffect>
                                  </p:childTnLst>
                                </p:cTn>
                              </p:par>
                            </p:childTnLst>
                          </p:cTn>
                        </p:par>
                        <p:par>
                          <p:cTn id="43" fill="hold" nodeType="afterGroup">
                            <p:stCondLst>
                              <p:cond delay="1000"/>
                            </p:stCondLst>
                            <p:childTnLst>
                              <p:par>
                                <p:cTn id="44" presetID="22" presetClass="entr" presetSubtype="4" fill="hold" nodeType="afterEffect">
                                  <p:stCondLst>
                                    <p:cond delay="0"/>
                                  </p:stCondLst>
                                  <p:childTnLst>
                                    <p:set>
                                      <p:cBhvr>
                                        <p:cTn id="45" dur="1" fill="hold">
                                          <p:stCondLst>
                                            <p:cond delay="0"/>
                                          </p:stCondLst>
                                        </p:cTn>
                                        <p:tgtEl>
                                          <p:spTgt spid="60461"/>
                                        </p:tgtEl>
                                        <p:attrNameLst>
                                          <p:attrName>style.visibility</p:attrName>
                                        </p:attrNameLst>
                                      </p:cBhvr>
                                      <p:to>
                                        <p:strVal val="visible"/>
                                      </p:to>
                                    </p:set>
                                    <p:animEffect transition="in" filter="wipe(down)">
                                      <p:cBhvr>
                                        <p:cTn id="46" dur="500"/>
                                        <p:tgtEl>
                                          <p:spTgt spid="6046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60460"/>
                                        </p:tgtEl>
                                        <p:attrNameLst>
                                          <p:attrName>style.visibility</p:attrName>
                                        </p:attrNameLst>
                                      </p:cBhvr>
                                      <p:to>
                                        <p:strVal val="visible"/>
                                      </p:to>
                                    </p:set>
                                    <p:animEffect transition="in" filter="wipe(left)">
                                      <p:cBhvr>
                                        <p:cTn id="51" dur="500"/>
                                        <p:tgtEl>
                                          <p:spTgt spid="60460"/>
                                        </p:tgtEl>
                                      </p:cBhvr>
                                    </p:animEffect>
                                  </p:childTnLst>
                                </p:cTn>
                              </p:par>
                            </p:childTnLst>
                          </p:cTn>
                        </p:par>
                        <p:par>
                          <p:cTn id="52" fill="hold" nodeType="afterGroup">
                            <p:stCondLst>
                              <p:cond delay="500"/>
                            </p:stCondLst>
                            <p:childTnLst>
                              <p:par>
                                <p:cTn id="53" presetID="8" presetClass="entr" presetSubtype="32" fill="hold" nodeType="afterEffect">
                                  <p:stCondLst>
                                    <p:cond delay="0"/>
                                  </p:stCondLst>
                                  <p:childTnLst>
                                    <p:set>
                                      <p:cBhvr>
                                        <p:cTn id="54" dur="1" fill="hold">
                                          <p:stCondLst>
                                            <p:cond delay="0"/>
                                          </p:stCondLst>
                                        </p:cTn>
                                        <p:tgtEl>
                                          <p:spTgt spid="60446"/>
                                        </p:tgtEl>
                                        <p:attrNameLst>
                                          <p:attrName>style.visibility</p:attrName>
                                        </p:attrNameLst>
                                      </p:cBhvr>
                                      <p:to>
                                        <p:strVal val="visible"/>
                                      </p:to>
                                    </p:set>
                                    <p:animEffect transition="in" filter="diamond(out)">
                                      <p:cBhvr>
                                        <p:cTn id="55" dur="500"/>
                                        <p:tgtEl>
                                          <p:spTgt spid="6044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60465"/>
                                        </p:tgtEl>
                                        <p:attrNameLst>
                                          <p:attrName>style.visibility</p:attrName>
                                        </p:attrNameLst>
                                      </p:cBhvr>
                                      <p:to>
                                        <p:strVal val="visible"/>
                                      </p:to>
                                    </p:set>
                                    <p:animEffect transition="in" filter="wipe(up)">
                                      <p:cBhvr>
                                        <p:cTn id="60" dur="500"/>
                                        <p:tgtEl>
                                          <p:spTgt spid="60465"/>
                                        </p:tgtEl>
                                      </p:cBhvr>
                                    </p:animEffect>
                                  </p:childTnLst>
                                </p:cTn>
                              </p:par>
                            </p:childTnLst>
                          </p:cTn>
                        </p:par>
                        <p:par>
                          <p:cTn id="61" fill="hold" nodeType="afterGroup">
                            <p:stCondLst>
                              <p:cond delay="500"/>
                            </p:stCondLst>
                            <p:childTnLst>
                              <p:par>
                                <p:cTn id="62" presetID="8" presetClass="entr" presetSubtype="32" fill="hold"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diamond(out)">
                                      <p:cBhvr>
                                        <p:cTn id="64" dur="500"/>
                                        <p:tgtEl>
                                          <p:spTgt spid="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8" presetClass="entr" presetSubtype="12" fill="hold" nodeType="clickEffect">
                                  <p:stCondLst>
                                    <p:cond delay="0"/>
                                  </p:stCondLst>
                                  <p:childTnLst>
                                    <p:set>
                                      <p:cBhvr>
                                        <p:cTn id="68" dur="1" fill="hold">
                                          <p:stCondLst>
                                            <p:cond delay="0"/>
                                          </p:stCondLst>
                                        </p:cTn>
                                        <p:tgtEl>
                                          <p:spTgt spid="60469"/>
                                        </p:tgtEl>
                                        <p:attrNameLst>
                                          <p:attrName>style.visibility</p:attrName>
                                        </p:attrNameLst>
                                      </p:cBhvr>
                                      <p:to>
                                        <p:strVal val="visible"/>
                                      </p:to>
                                    </p:set>
                                    <p:animEffect transition="in" filter="strips(downLeft)">
                                      <p:cBhvr>
                                        <p:cTn id="69" dur="500"/>
                                        <p:tgtEl>
                                          <p:spTgt spid="60469"/>
                                        </p:tgtEl>
                                      </p:cBhvr>
                                    </p:animEffect>
                                  </p:childTnLst>
                                </p:cTn>
                              </p:par>
                            </p:childTnLst>
                          </p:cTn>
                        </p:par>
                        <p:par>
                          <p:cTn id="70" fill="hold" nodeType="afterGroup">
                            <p:stCondLst>
                              <p:cond delay="500"/>
                            </p:stCondLst>
                            <p:childTnLst>
                              <p:par>
                                <p:cTn id="71" presetID="22" presetClass="entr" presetSubtype="1" fill="hold" nodeType="afterEffect">
                                  <p:stCondLst>
                                    <p:cond delay="0"/>
                                  </p:stCondLst>
                                  <p:childTnLst>
                                    <p:set>
                                      <p:cBhvr>
                                        <p:cTn id="72" dur="1" fill="hold">
                                          <p:stCondLst>
                                            <p:cond delay="0"/>
                                          </p:stCondLst>
                                        </p:cTn>
                                        <p:tgtEl>
                                          <p:spTgt spid="60452"/>
                                        </p:tgtEl>
                                        <p:attrNameLst>
                                          <p:attrName>style.visibility</p:attrName>
                                        </p:attrNameLst>
                                      </p:cBhvr>
                                      <p:to>
                                        <p:strVal val="visible"/>
                                      </p:to>
                                    </p:set>
                                    <p:animEffect transition="in" filter="wipe(up)">
                                      <p:cBhvr>
                                        <p:cTn id="73" dur="500"/>
                                        <p:tgtEl>
                                          <p:spTgt spid="60452"/>
                                        </p:tgtEl>
                                      </p:cBhvr>
                                    </p:animEffect>
                                  </p:childTnLst>
                                </p:cTn>
                              </p:par>
                            </p:childTnLst>
                          </p:cTn>
                        </p:par>
                        <p:par>
                          <p:cTn id="74" fill="hold" nodeType="afterGroup">
                            <p:stCondLst>
                              <p:cond delay="1000"/>
                            </p:stCondLst>
                            <p:childTnLst>
                              <p:par>
                                <p:cTn id="75" presetID="8" presetClass="entr" presetSubtype="32" fill="hold" nodeType="afterEffect">
                                  <p:stCondLst>
                                    <p:cond delay="0"/>
                                  </p:stCondLst>
                                  <p:childTnLst>
                                    <p:set>
                                      <p:cBhvr>
                                        <p:cTn id="76" dur="1" fill="hold">
                                          <p:stCondLst>
                                            <p:cond delay="0"/>
                                          </p:stCondLst>
                                        </p:cTn>
                                        <p:tgtEl>
                                          <p:spTgt spid="60451"/>
                                        </p:tgtEl>
                                        <p:attrNameLst>
                                          <p:attrName>style.visibility</p:attrName>
                                        </p:attrNameLst>
                                      </p:cBhvr>
                                      <p:to>
                                        <p:strVal val="visible"/>
                                      </p:to>
                                    </p:set>
                                    <p:animEffect transition="in" filter="diamond(out)">
                                      <p:cBhvr>
                                        <p:cTn id="77" dur="500"/>
                                        <p:tgtEl>
                                          <p:spTgt spid="60451"/>
                                        </p:tgtEl>
                                      </p:cBhvr>
                                    </p:animEffect>
                                  </p:childTnLst>
                                </p:cTn>
                              </p:par>
                            </p:childTnLst>
                          </p:cTn>
                        </p:par>
                        <p:par>
                          <p:cTn id="78" fill="hold" nodeType="afterGroup">
                            <p:stCondLst>
                              <p:cond delay="1500"/>
                            </p:stCondLst>
                            <p:childTnLst>
                              <p:par>
                                <p:cTn id="79" presetID="22" presetClass="entr" presetSubtype="2" fill="hold" nodeType="afterEffect">
                                  <p:stCondLst>
                                    <p:cond delay="0"/>
                                  </p:stCondLst>
                                  <p:childTnLst>
                                    <p:set>
                                      <p:cBhvr>
                                        <p:cTn id="80" dur="1" fill="hold">
                                          <p:stCondLst>
                                            <p:cond delay="0"/>
                                          </p:stCondLst>
                                        </p:cTn>
                                        <p:tgtEl>
                                          <p:spTgt spid="60454"/>
                                        </p:tgtEl>
                                        <p:attrNameLst>
                                          <p:attrName>style.visibility</p:attrName>
                                        </p:attrNameLst>
                                      </p:cBhvr>
                                      <p:to>
                                        <p:strVal val="visible"/>
                                      </p:to>
                                    </p:set>
                                    <p:animEffect transition="in" filter="wipe(right)">
                                      <p:cBhvr>
                                        <p:cTn id="81" dur="500"/>
                                        <p:tgtEl>
                                          <p:spTgt spid="60454"/>
                                        </p:tgtEl>
                                      </p:cBhvr>
                                    </p:animEffect>
                                  </p:childTnLst>
                                </p:cTn>
                              </p:par>
                            </p:childTnLst>
                          </p:cTn>
                        </p:par>
                        <p:par>
                          <p:cTn id="82" fill="hold" nodeType="afterGroup">
                            <p:stCondLst>
                              <p:cond delay="2000"/>
                            </p:stCondLst>
                            <p:childTnLst>
                              <p:par>
                                <p:cTn id="83" presetID="22" presetClass="entr" presetSubtype="4" fill="hold" nodeType="afterEffect">
                                  <p:stCondLst>
                                    <p:cond delay="0"/>
                                  </p:stCondLst>
                                  <p:childTnLst>
                                    <p:set>
                                      <p:cBhvr>
                                        <p:cTn id="84" dur="1" fill="hold">
                                          <p:stCondLst>
                                            <p:cond delay="0"/>
                                          </p:stCondLst>
                                        </p:cTn>
                                        <p:tgtEl>
                                          <p:spTgt spid="60455"/>
                                        </p:tgtEl>
                                        <p:attrNameLst>
                                          <p:attrName>style.visibility</p:attrName>
                                        </p:attrNameLst>
                                      </p:cBhvr>
                                      <p:to>
                                        <p:strVal val="visible"/>
                                      </p:to>
                                    </p:set>
                                    <p:animEffect transition="in" filter="wipe(down)">
                                      <p:cBhvr>
                                        <p:cTn id="85" dur="500"/>
                                        <p:tgtEl>
                                          <p:spTgt spid="6045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8" presetClass="entr" presetSubtype="12" fill="hold" nodeType="clickEffect">
                                  <p:stCondLst>
                                    <p:cond delay="0"/>
                                  </p:stCondLst>
                                  <p:childTnLst>
                                    <p:set>
                                      <p:cBhvr>
                                        <p:cTn id="89" dur="1" fill="hold">
                                          <p:stCondLst>
                                            <p:cond delay="0"/>
                                          </p:stCondLst>
                                        </p:cTn>
                                        <p:tgtEl>
                                          <p:spTgt spid="60456"/>
                                        </p:tgtEl>
                                        <p:attrNameLst>
                                          <p:attrName>style.visibility</p:attrName>
                                        </p:attrNameLst>
                                      </p:cBhvr>
                                      <p:to>
                                        <p:strVal val="visible"/>
                                      </p:to>
                                    </p:set>
                                    <p:animEffect transition="in" filter="strips(downLeft)">
                                      <p:cBhvr>
                                        <p:cTn id="90" dur="500"/>
                                        <p:tgtEl>
                                          <p:spTgt spid="60456"/>
                                        </p:tgtEl>
                                      </p:cBhvr>
                                    </p:animEffect>
                                  </p:childTnLst>
                                </p:cTn>
                              </p:par>
                            </p:childTnLst>
                          </p:cTn>
                        </p:par>
                        <p:par>
                          <p:cTn id="91" fill="hold" nodeType="afterGroup">
                            <p:stCondLst>
                              <p:cond delay="500"/>
                            </p:stCondLst>
                            <p:childTnLst>
                              <p:par>
                                <p:cTn id="92" presetID="22" presetClass="entr" presetSubtype="2" fill="hold" nodeType="afterEffect">
                                  <p:stCondLst>
                                    <p:cond delay="0"/>
                                  </p:stCondLst>
                                  <p:childTnLst>
                                    <p:set>
                                      <p:cBhvr>
                                        <p:cTn id="93" dur="1" fill="hold">
                                          <p:stCondLst>
                                            <p:cond delay="0"/>
                                          </p:stCondLst>
                                        </p:cTn>
                                        <p:tgtEl>
                                          <p:spTgt spid="60453"/>
                                        </p:tgtEl>
                                        <p:attrNameLst>
                                          <p:attrName>style.visibility</p:attrName>
                                        </p:attrNameLst>
                                      </p:cBhvr>
                                      <p:to>
                                        <p:strVal val="visible"/>
                                      </p:to>
                                    </p:set>
                                    <p:animEffect transition="in" filter="wipe(right)">
                                      <p:cBhvr>
                                        <p:cTn id="94" dur="500"/>
                                        <p:tgtEl>
                                          <p:spTgt spid="60453"/>
                                        </p:tgtEl>
                                      </p:cBhvr>
                                    </p:animEffect>
                                  </p:childTnLst>
                                </p:cTn>
                              </p:par>
                            </p:childTnLst>
                          </p:cTn>
                        </p:par>
                        <p:par>
                          <p:cTn id="95" fill="hold" nodeType="afterGroup">
                            <p:stCondLst>
                              <p:cond delay="1000"/>
                            </p:stCondLst>
                            <p:childTnLst>
                              <p:par>
                                <p:cTn id="96" presetID="8" presetClass="entr" presetSubtype="32" fill="hold" nodeType="afterEffect">
                                  <p:stCondLst>
                                    <p:cond delay="0"/>
                                  </p:stCondLst>
                                  <p:childTnLst>
                                    <p:set>
                                      <p:cBhvr>
                                        <p:cTn id="97" dur="1" fill="hold">
                                          <p:stCondLst>
                                            <p:cond delay="0"/>
                                          </p:stCondLst>
                                        </p:cTn>
                                        <p:tgtEl>
                                          <p:spTgt spid="60450"/>
                                        </p:tgtEl>
                                        <p:attrNameLst>
                                          <p:attrName>style.visibility</p:attrName>
                                        </p:attrNameLst>
                                      </p:cBhvr>
                                      <p:to>
                                        <p:strVal val="visible"/>
                                      </p:to>
                                    </p:set>
                                    <p:animEffect transition="in" filter="diamond(out)">
                                      <p:cBhvr>
                                        <p:cTn id="98" dur="500"/>
                                        <p:tgtEl>
                                          <p:spTgt spid="60450"/>
                                        </p:tgtEl>
                                      </p:cBhvr>
                                    </p:animEffect>
                                  </p:childTnLst>
                                </p:cTn>
                              </p:par>
                            </p:childTnLst>
                          </p:cTn>
                        </p:par>
                        <p:par>
                          <p:cTn id="99" fill="hold" nodeType="afterGroup">
                            <p:stCondLst>
                              <p:cond delay="1500"/>
                            </p:stCondLst>
                            <p:childTnLst>
                              <p:par>
                                <p:cTn id="100" presetID="22" presetClass="entr" presetSubtype="4" fill="hold" nodeType="afterEffect">
                                  <p:stCondLst>
                                    <p:cond delay="0"/>
                                  </p:stCondLst>
                                  <p:childTnLst>
                                    <p:set>
                                      <p:cBhvr>
                                        <p:cTn id="101" dur="1" fill="hold">
                                          <p:stCondLst>
                                            <p:cond delay="0"/>
                                          </p:stCondLst>
                                        </p:cTn>
                                        <p:tgtEl>
                                          <p:spTgt spid="60464"/>
                                        </p:tgtEl>
                                        <p:attrNameLst>
                                          <p:attrName>style.visibility</p:attrName>
                                        </p:attrNameLst>
                                      </p:cBhvr>
                                      <p:to>
                                        <p:strVal val="visible"/>
                                      </p:to>
                                    </p:set>
                                    <p:animEffect transition="in" filter="wipe(down)">
                                      <p:cBhvr>
                                        <p:cTn id="102" dur="500"/>
                                        <p:tgtEl>
                                          <p:spTgt spid="60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45" grpId="0" animBg="1"/>
      <p:bldP spid="60446" grpId="0" animBg="1"/>
      <p:bldP spid="60447" grpId="0" animBg="1"/>
      <p:bldP spid="60448" grpId="0" animBg="1"/>
      <p:bldP spid="60449" grpId="0" animBg="1"/>
      <p:bldP spid="60450" grpId="0" animBg="1"/>
      <p:bldP spid="60451" grpId="0" animBg="1"/>
      <p:bldP spid="60456" grpId="0"/>
      <p:bldP spid="60461" grpId="0" animBg="1"/>
      <p:bldP spid="60462" grpId="0" animBg="1"/>
      <p:bldP spid="60463" grpId="0" animBg="1"/>
      <p:bldP spid="6046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a:extLst>
              <a:ext uri="{FF2B5EF4-FFF2-40B4-BE49-F238E27FC236}">
                <a16:creationId xmlns:a16="http://schemas.microsoft.com/office/drawing/2014/main" id="{E16C4241-F7A2-7689-876C-3ACB54E6008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
              <a:defRPr kumimoji="1" sz="3200">
                <a:solidFill>
                  <a:srgbClr val="036D7B"/>
                </a:solidFill>
                <a:latin typeface="Times New Roman" panose="02020603050405020304" pitchFamily="18" charset="0"/>
                <a:ea typeface="隶书" pitchFamily="49" charset="-122"/>
              </a:defRPr>
            </a:lvl1pPr>
            <a:lvl2pPr marL="742950" indent="-285750">
              <a:lnSpc>
                <a:spcPct val="115000"/>
              </a:lnSpc>
              <a:spcBef>
                <a:spcPct val="20000"/>
              </a:spcBef>
              <a:buClr>
                <a:schemeClr val="hlink"/>
              </a:buClr>
              <a:buFont typeface="Wingdings" pitchFamily="2" charset="2"/>
              <a:buChar char="–"/>
              <a:defRPr sz="2200" b="1">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Font typeface="Wingdings" pitchFamily="2" charset="2"/>
              <a:buChar char="•"/>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fld id="{D2FA026F-B0B0-B648-B44D-EC0D052F7B2C}" type="slidenum">
              <a:rPr kumimoji="0" lang="en-US" altLang="zh-CN" sz="1000">
                <a:solidFill>
                  <a:srgbClr val="808080"/>
                </a:solidFill>
                <a:ea typeface="华文行楷" panose="02010800040101010101" pitchFamily="2" charset="-122"/>
              </a:rPr>
              <a:pPr fontAlgn="base">
                <a:spcBef>
                  <a:spcPct val="0"/>
                </a:spcBef>
                <a:spcAft>
                  <a:spcPct val="0"/>
                </a:spcAft>
                <a:buClrTx/>
                <a:buSzTx/>
                <a:buNone/>
              </a:pPr>
              <a:t>39</a:t>
            </a:fld>
            <a:endParaRPr kumimoji="0" lang="en-US" altLang="zh-CN" sz="1000">
              <a:solidFill>
                <a:srgbClr val="808080"/>
              </a:solidFill>
              <a:ea typeface="华文行楷" panose="02010800040101010101" pitchFamily="2" charset="-122"/>
            </a:endParaRPr>
          </a:p>
        </p:txBody>
      </p:sp>
      <p:sp>
        <p:nvSpPr>
          <p:cNvPr id="29699" name="Rectangle 2">
            <a:extLst>
              <a:ext uri="{FF2B5EF4-FFF2-40B4-BE49-F238E27FC236}">
                <a16:creationId xmlns:a16="http://schemas.microsoft.com/office/drawing/2014/main" id="{3C729258-822A-7E20-9C63-5BF5C0B66B44}"/>
              </a:ext>
            </a:extLst>
          </p:cNvPr>
          <p:cNvSpPr>
            <a:spLocks noGrp="1" noChangeArrowheads="1"/>
          </p:cNvSpPr>
          <p:nvPr>
            <p:ph type="title"/>
          </p:nvPr>
        </p:nvSpPr>
        <p:spPr/>
        <p:txBody>
          <a:bodyPr/>
          <a:lstStyle/>
          <a:p>
            <a:pPr eaLnBrk="1" hangingPunct="1"/>
            <a:r>
              <a:rPr lang="zh-CN" altLang="en-US"/>
              <a:t>要求、重点与难点</a:t>
            </a:r>
          </a:p>
        </p:txBody>
      </p:sp>
      <p:sp>
        <p:nvSpPr>
          <p:cNvPr id="29700" name="Rectangle 3">
            <a:extLst>
              <a:ext uri="{FF2B5EF4-FFF2-40B4-BE49-F238E27FC236}">
                <a16:creationId xmlns:a16="http://schemas.microsoft.com/office/drawing/2014/main" id="{6EA950F6-C280-37C5-9EEB-ED60F2D16D45}"/>
              </a:ext>
            </a:extLst>
          </p:cNvPr>
          <p:cNvSpPr>
            <a:spLocks noGrp="1" noChangeArrowheads="1"/>
          </p:cNvSpPr>
          <p:nvPr>
            <p:ph type="body" idx="1"/>
          </p:nvPr>
        </p:nvSpPr>
        <p:spPr/>
        <p:txBody>
          <a:bodyPr/>
          <a:lstStyle/>
          <a:p>
            <a:pPr marL="0" indent="0" eaLnBrk="1" hangingPunct="1">
              <a:buNone/>
              <a:tabLst>
                <a:tab pos="892175" algn="l"/>
              </a:tabLst>
            </a:pPr>
            <a:r>
              <a:rPr lang="zh-CN" altLang="en-US"/>
              <a:t>要求</a:t>
            </a:r>
          </a:p>
          <a:p>
            <a:pPr marL="722313" lvl="1" indent="-271463" eaLnBrk="1" hangingPunct="1">
              <a:buClr>
                <a:schemeClr val="tx1"/>
              </a:buClr>
              <a:buSzPct val="90000"/>
              <a:buFontTx/>
              <a:buChar char="•"/>
              <a:tabLst>
                <a:tab pos="892175" algn="l"/>
              </a:tabLst>
            </a:pPr>
            <a:r>
              <a:rPr lang="zh-CN" altLang="en-US"/>
              <a:t>了解技术经济学的性质、发展过程</a:t>
            </a:r>
          </a:p>
          <a:p>
            <a:pPr marL="722313" lvl="1" indent="-271463" eaLnBrk="1" hangingPunct="1">
              <a:buClr>
                <a:schemeClr val="tx1"/>
              </a:buClr>
              <a:buSzPct val="90000"/>
              <a:buFontTx/>
              <a:buChar char="•"/>
              <a:tabLst>
                <a:tab pos="892175" algn="l"/>
              </a:tabLst>
            </a:pPr>
            <a:r>
              <a:rPr lang="zh-CN" altLang="en-US"/>
              <a:t>了解技术经济分析人员应具备的知识和能力</a:t>
            </a:r>
          </a:p>
          <a:p>
            <a:pPr marL="722313" lvl="1" indent="-271463" eaLnBrk="1" hangingPunct="1">
              <a:buClr>
                <a:schemeClr val="tx1"/>
              </a:buClr>
              <a:buSzPct val="90000"/>
              <a:buFontTx/>
              <a:buChar char="•"/>
              <a:tabLst>
                <a:tab pos="892175" algn="l"/>
              </a:tabLst>
            </a:pPr>
            <a:r>
              <a:rPr lang="zh-CN" altLang="en-US"/>
              <a:t>理解技术实践活动的概念及其要素</a:t>
            </a:r>
          </a:p>
          <a:p>
            <a:pPr marL="722313" lvl="1" indent="-271463" eaLnBrk="1" hangingPunct="1">
              <a:buClr>
                <a:schemeClr val="tx1"/>
              </a:buClr>
              <a:buSzPct val="90000"/>
              <a:buFontTx/>
              <a:buChar char="•"/>
              <a:tabLst>
                <a:tab pos="892175" algn="l"/>
              </a:tabLst>
            </a:pPr>
            <a:r>
              <a:rPr lang="zh-CN" altLang="en-US"/>
              <a:t>理解技术经济分析的过程和步骤</a:t>
            </a:r>
          </a:p>
          <a:p>
            <a:pPr marL="722313" lvl="1" indent="-271463" eaLnBrk="1" hangingPunct="1">
              <a:buClr>
                <a:schemeClr val="tx1"/>
              </a:buClr>
              <a:buSzPct val="90000"/>
              <a:buFontTx/>
              <a:buChar char="•"/>
              <a:tabLst>
                <a:tab pos="892175" algn="l"/>
              </a:tabLst>
            </a:pPr>
            <a:r>
              <a:rPr lang="zh-CN" altLang="en-US"/>
              <a:t>掌握技术经济学的基本原理</a:t>
            </a:r>
          </a:p>
          <a:p>
            <a:pPr marL="0" indent="0" eaLnBrk="1" hangingPunct="1">
              <a:buNone/>
              <a:tabLst>
                <a:tab pos="892175" algn="l"/>
              </a:tabLst>
            </a:pPr>
            <a:r>
              <a:rPr lang="zh-CN" altLang="en-US"/>
              <a:t>重点</a:t>
            </a:r>
          </a:p>
          <a:p>
            <a:pPr marL="722313" lvl="1" indent="-271463" eaLnBrk="1" hangingPunct="1">
              <a:buClr>
                <a:schemeClr val="tx1"/>
              </a:buClr>
              <a:buSzPct val="90000"/>
              <a:buFontTx/>
              <a:buChar char="•"/>
              <a:tabLst>
                <a:tab pos="892175" algn="l"/>
              </a:tabLst>
            </a:pPr>
            <a:r>
              <a:rPr lang="zh-CN" altLang="en-US"/>
              <a:t>经济效果的含义</a:t>
            </a:r>
          </a:p>
          <a:p>
            <a:pPr marL="722313" lvl="1" indent="-271463" eaLnBrk="1" hangingPunct="1">
              <a:buClr>
                <a:schemeClr val="tx1"/>
              </a:buClr>
              <a:buSzPct val="90000"/>
              <a:buFontTx/>
              <a:buChar char="•"/>
              <a:tabLst>
                <a:tab pos="892175" algn="l"/>
              </a:tabLst>
            </a:pPr>
            <a:r>
              <a:rPr lang="zh-CN" altLang="en-US"/>
              <a:t>技术经济学的基本原理</a:t>
            </a:r>
          </a:p>
          <a:p>
            <a:pPr marL="0" indent="0" eaLnBrk="1" hangingPunct="1">
              <a:buNone/>
              <a:tabLst>
                <a:tab pos="892175" algn="l"/>
              </a:tabLst>
            </a:pPr>
            <a:r>
              <a:rPr lang="zh-CN" altLang="en-US"/>
              <a:t>难点</a:t>
            </a:r>
          </a:p>
          <a:p>
            <a:pPr marL="722313" lvl="1" indent="-271463" eaLnBrk="1" hangingPunct="1">
              <a:buClr>
                <a:schemeClr val="tx1"/>
              </a:buClr>
              <a:buSzPct val="90000"/>
              <a:buFontTx/>
              <a:buChar char="•"/>
              <a:tabLst>
                <a:tab pos="892175" algn="l"/>
              </a:tabLst>
            </a:pPr>
            <a:r>
              <a:rPr lang="zh-CN" altLang="en-US"/>
              <a:t>技术经济学的基本原理</a:t>
            </a:r>
          </a:p>
        </p:txBody>
      </p:sp>
    </p:spTree>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8">
            <a:extLst>
              <a:ext uri="{FF2B5EF4-FFF2-40B4-BE49-F238E27FC236}">
                <a16:creationId xmlns:a16="http://schemas.microsoft.com/office/drawing/2014/main" id="{3272BA06-9C06-8FA4-252B-3E22106AA43D}"/>
              </a:ext>
            </a:extLst>
          </p:cNvPr>
          <p:cNvGrpSpPr>
            <a:grpSpLocks/>
          </p:cNvGrpSpPr>
          <p:nvPr/>
        </p:nvGrpSpPr>
        <p:grpSpPr bwMode="auto">
          <a:xfrm>
            <a:off x="3101975" y="3702670"/>
            <a:ext cx="5441950" cy="806450"/>
            <a:chOff x="648" y="1607"/>
            <a:chExt cx="3428" cy="575"/>
          </a:xfrm>
        </p:grpSpPr>
        <p:sp>
          <p:nvSpPr>
            <p:cNvPr id="9240" name="AutoShape 10">
              <a:extLst>
                <a:ext uri="{FF2B5EF4-FFF2-40B4-BE49-F238E27FC236}">
                  <a16:creationId xmlns:a16="http://schemas.microsoft.com/office/drawing/2014/main" id="{4DD01655-DB83-C2C6-7CF8-9DA1E09EDCCB}"/>
                </a:ext>
              </a:extLst>
            </p:cNvPr>
            <p:cNvSpPr>
              <a:spLocks noChangeArrowheads="1"/>
            </p:cNvSpPr>
            <p:nvPr/>
          </p:nvSpPr>
          <p:spPr bwMode="gray">
            <a:xfrm>
              <a:off x="841" y="1705"/>
              <a:ext cx="3190" cy="378"/>
            </a:xfrm>
            <a:prstGeom prst="roundRect">
              <a:avLst>
                <a:gd name="adj" fmla="val 16667"/>
              </a:avLst>
            </a:prstGeom>
            <a:gradFill rotWithShape="1">
              <a:gsLst>
                <a:gs pos="0">
                  <a:srgbClr val="F1E4AD"/>
                </a:gs>
                <a:gs pos="50000">
                  <a:srgbClr val="FFFFFF"/>
                </a:gs>
                <a:gs pos="100000">
                  <a:srgbClr val="F1E4AD"/>
                </a:gs>
              </a:gsLst>
              <a:lin ang="5400000" scaled="1"/>
            </a:gradFill>
            <a:ln w="12700" algn="ctr">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9241" name="AutoShape 11">
              <a:extLst>
                <a:ext uri="{FF2B5EF4-FFF2-40B4-BE49-F238E27FC236}">
                  <a16:creationId xmlns:a16="http://schemas.microsoft.com/office/drawing/2014/main" id="{1D1D1A3F-70F3-CA73-656C-AD15CADF51A7}"/>
                </a:ext>
              </a:extLst>
            </p:cNvPr>
            <p:cNvSpPr>
              <a:spLocks noChangeArrowheads="1"/>
            </p:cNvSpPr>
            <p:nvPr/>
          </p:nvSpPr>
          <p:spPr bwMode="gray">
            <a:xfrm>
              <a:off x="648" y="1607"/>
              <a:ext cx="420" cy="575"/>
            </a:xfrm>
            <a:prstGeom prst="diamond">
              <a:avLst/>
            </a:prstGeom>
            <a:solidFill>
              <a:srgbClr val="F1E4AD"/>
            </a:solidFill>
            <a:ln w="25400" algn="ctr">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9242" name="Text Box 12">
              <a:extLst>
                <a:ext uri="{FF2B5EF4-FFF2-40B4-BE49-F238E27FC236}">
                  <a16:creationId xmlns:a16="http://schemas.microsoft.com/office/drawing/2014/main" id="{99CA9B71-D1AD-6A84-0576-1B322B603803}"/>
                </a:ext>
              </a:extLst>
            </p:cNvPr>
            <p:cNvSpPr txBox="1">
              <a:spLocks noChangeArrowheads="1"/>
            </p:cNvSpPr>
            <p:nvPr/>
          </p:nvSpPr>
          <p:spPr bwMode="gray">
            <a:xfrm>
              <a:off x="747" y="1742"/>
              <a:ext cx="241"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None/>
              </a:pPr>
              <a:r>
                <a:rPr lang="en-US" altLang="zh-CN" sz="2800" b="1">
                  <a:solidFill>
                    <a:srgbClr val="FFFFFF"/>
                  </a:solidFill>
                </a:rPr>
                <a:t>3</a:t>
              </a:r>
            </a:p>
          </p:txBody>
        </p:sp>
        <p:sp>
          <p:nvSpPr>
            <p:cNvPr id="9243" name="Text Box 13">
              <a:extLst>
                <a:ext uri="{FF2B5EF4-FFF2-40B4-BE49-F238E27FC236}">
                  <a16:creationId xmlns:a16="http://schemas.microsoft.com/office/drawing/2014/main" id="{683EAF34-0667-A7CF-C4B2-AC106DFA77D5}"/>
                </a:ext>
              </a:extLst>
            </p:cNvPr>
            <p:cNvSpPr txBox="1">
              <a:spLocks noChangeArrowheads="1"/>
            </p:cNvSpPr>
            <p:nvPr/>
          </p:nvSpPr>
          <p:spPr bwMode="gray">
            <a:xfrm>
              <a:off x="1076" y="1750"/>
              <a:ext cx="300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None/>
              </a:pPr>
              <a:r>
                <a:rPr lang="en-US" altLang="zh-CN" sz="2800" dirty="0">
                  <a:solidFill>
                    <a:srgbClr val="008080"/>
                  </a:solidFill>
                  <a:latin typeface="Times New Roman" panose="02020603050405020304" pitchFamily="18" charset="0"/>
                  <a:ea typeface="黑体" panose="02010609060101010101" pitchFamily="49" charset="-122"/>
                </a:rPr>
                <a:t>  </a:t>
              </a:r>
              <a:r>
                <a:rPr lang="zh-CN" altLang="en-US" sz="2800" dirty="0">
                  <a:solidFill>
                    <a:srgbClr val="008080"/>
                  </a:solidFill>
                  <a:latin typeface="Times New Roman" panose="02020603050405020304" pitchFamily="18" charset="0"/>
                  <a:ea typeface="黑体" panose="02010609060101010101" pitchFamily="49" charset="-122"/>
                </a:rPr>
                <a:t>课程的教学基本要求</a:t>
              </a:r>
              <a:endParaRPr lang="zh-CN" altLang="en-US" sz="2800" b="1" dirty="0">
                <a:solidFill>
                  <a:srgbClr val="008080"/>
                </a:solidFill>
                <a:latin typeface="Times New Roman" panose="02020603050405020304" pitchFamily="18" charset="0"/>
                <a:ea typeface="黑体" panose="02010609060101010101" pitchFamily="49" charset="-122"/>
              </a:endParaRPr>
            </a:p>
          </p:txBody>
        </p:sp>
      </p:grpSp>
      <p:grpSp>
        <p:nvGrpSpPr>
          <p:cNvPr id="4" name="Group 60">
            <a:extLst>
              <a:ext uri="{FF2B5EF4-FFF2-40B4-BE49-F238E27FC236}">
                <a16:creationId xmlns:a16="http://schemas.microsoft.com/office/drawing/2014/main" id="{36F3610F-40F2-E222-17C8-898A0604EB5E}"/>
              </a:ext>
            </a:extLst>
          </p:cNvPr>
          <p:cNvGrpSpPr>
            <a:grpSpLocks/>
          </p:cNvGrpSpPr>
          <p:nvPr/>
        </p:nvGrpSpPr>
        <p:grpSpPr bwMode="auto">
          <a:xfrm>
            <a:off x="2727326" y="2751708"/>
            <a:ext cx="5384799" cy="749300"/>
            <a:chOff x="441" y="1053"/>
            <a:chExt cx="3392" cy="472"/>
          </a:xfrm>
        </p:grpSpPr>
        <p:sp>
          <p:nvSpPr>
            <p:cNvPr id="9236" name="AutoShape 15">
              <a:extLst>
                <a:ext uri="{FF2B5EF4-FFF2-40B4-BE49-F238E27FC236}">
                  <a16:creationId xmlns:a16="http://schemas.microsoft.com/office/drawing/2014/main" id="{4E2D3C0C-E507-21B6-C5FF-1321B602730E}"/>
                </a:ext>
              </a:extLst>
            </p:cNvPr>
            <p:cNvSpPr>
              <a:spLocks noChangeArrowheads="1"/>
            </p:cNvSpPr>
            <p:nvPr/>
          </p:nvSpPr>
          <p:spPr bwMode="gray">
            <a:xfrm>
              <a:off x="700" y="1132"/>
              <a:ext cx="3133" cy="321"/>
            </a:xfrm>
            <a:prstGeom prst="roundRect">
              <a:avLst>
                <a:gd name="adj" fmla="val 16667"/>
              </a:avLst>
            </a:prstGeom>
            <a:gradFill rotWithShape="1">
              <a:gsLst>
                <a:gs pos="0">
                  <a:srgbClr val="9EC6B9"/>
                </a:gs>
                <a:gs pos="50000">
                  <a:srgbClr val="FFFFFF"/>
                </a:gs>
                <a:gs pos="100000">
                  <a:srgbClr val="9EC6B9"/>
                </a:gs>
              </a:gsLst>
              <a:lin ang="5400000" scaled="1"/>
            </a:gradFill>
            <a:ln w="12700" algn="ctr">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9237" name="AutoShape 16">
              <a:extLst>
                <a:ext uri="{FF2B5EF4-FFF2-40B4-BE49-F238E27FC236}">
                  <a16:creationId xmlns:a16="http://schemas.microsoft.com/office/drawing/2014/main" id="{254E1E16-A70F-CC6E-8488-882591D33D6D}"/>
                </a:ext>
              </a:extLst>
            </p:cNvPr>
            <p:cNvSpPr>
              <a:spLocks noChangeArrowheads="1"/>
            </p:cNvSpPr>
            <p:nvPr/>
          </p:nvSpPr>
          <p:spPr bwMode="gray">
            <a:xfrm>
              <a:off x="441" y="1053"/>
              <a:ext cx="455" cy="472"/>
            </a:xfrm>
            <a:prstGeom prst="diamond">
              <a:avLst/>
            </a:prstGeom>
            <a:solidFill>
              <a:srgbClr val="8AD0C3"/>
            </a:solidFill>
            <a:ln w="25400" algn="ctr">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9238" name="Text Box 17">
              <a:extLst>
                <a:ext uri="{FF2B5EF4-FFF2-40B4-BE49-F238E27FC236}">
                  <a16:creationId xmlns:a16="http://schemas.microsoft.com/office/drawing/2014/main" id="{90D3564A-F5CE-32B6-392B-5164BD999293}"/>
                </a:ext>
              </a:extLst>
            </p:cNvPr>
            <p:cNvSpPr txBox="1">
              <a:spLocks noChangeArrowheads="1"/>
            </p:cNvSpPr>
            <p:nvPr/>
          </p:nvSpPr>
          <p:spPr bwMode="gray">
            <a:xfrm>
              <a:off x="556" y="1139"/>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None/>
              </a:pPr>
              <a:r>
                <a:rPr lang="en-US" altLang="zh-CN" sz="2800" b="1" dirty="0">
                  <a:solidFill>
                    <a:srgbClr val="FFFFFF"/>
                  </a:solidFill>
                </a:rPr>
                <a:t>2</a:t>
              </a:r>
            </a:p>
          </p:txBody>
        </p:sp>
        <p:sp>
          <p:nvSpPr>
            <p:cNvPr id="9239" name="Text Box 18">
              <a:extLst>
                <a:ext uri="{FF2B5EF4-FFF2-40B4-BE49-F238E27FC236}">
                  <a16:creationId xmlns:a16="http://schemas.microsoft.com/office/drawing/2014/main" id="{C3D03369-4CCA-C0E2-6866-EF21BDFF565A}"/>
                </a:ext>
              </a:extLst>
            </p:cNvPr>
            <p:cNvSpPr txBox="1">
              <a:spLocks noChangeArrowheads="1"/>
            </p:cNvSpPr>
            <p:nvPr/>
          </p:nvSpPr>
          <p:spPr bwMode="gray">
            <a:xfrm>
              <a:off x="836" y="1117"/>
              <a:ext cx="27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None/>
              </a:pPr>
              <a:r>
                <a:rPr lang="en-US" altLang="zh-CN" sz="2800" dirty="0">
                  <a:solidFill>
                    <a:srgbClr val="477D74"/>
                  </a:solidFill>
                  <a:latin typeface="黑体" panose="02010609060101010101" pitchFamily="49" charset="-122"/>
                  <a:ea typeface="黑体" panose="02010609060101010101" pitchFamily="49" charset="-122"/>
                </a:rPr>
                <a:t> </a:t>
              </a:r>
              <a:r>
                <a:rPr lang="zh-CN" altLang="en-US" sz="2800" dirty="0">
                  <a:solidFill>
                    <a:srgbClr val="008080"/>
                  </a:solidFill>
                  <a:latin typeface="黑体" panose="02010609060101010101" pitchFamily="49" charset="-122"/>
                  <a:ea typeface="黑体" panose="02010609060101010101" pitchFamily="49" charset="-122"/>
                </a:rPr>
                <a:t>课程性质、目标和任务</a:t>
              </a:r>
            </a:p>
          </p:txBody>
        </p:sp>
      </p:grpSp>
      <p:grpSp>
        <p:nvGrpSpPr>
          <p:cNvPr id="5" name="Group 61">
            <a:extLst>
              <a:ext uri="{FF2B5EF4-FFF2-40B4-BE49-F238E27FC236}">
                <a16:creationId xmlns:a16="http://schemas.microsoft.com/office/drawing/2014/main" id="{29CC8C7A-9E33-9934-1067-2AFDA63316D2}"/>
              </a:ext>
            </a:extLst>
          </p:cNvPr>
          <p:cNvGrpSpPr>
            <a:grpSpLocks/>
          </p:cNvGrpSpPr>
          <p:nvPr/>
        </p:nvGrpSpPr>
        <p:grpSpPr bwMode="auto">
          <a:xfrm>
            <a:off x="2411413" y="1628726"/>
            <a:ext cx="5327650" cy="792163"/>
            <a:chOff x="559" y="709"/>
            <a:chExt cx="3356" cy="499"/>
          </a:xfrm>
        </p:grpSpPr>
        <p:sp>
          <p:nvSpPr>
            <p:cNvPr id="9232" name="AutoShape 20">
              <a:extLst>
                <a:ext uri="{FF2B5EF4-FFF2-40B4-BE49-F238E27FC236}">
                  <a16:creationId xmlns:a16="http://schemas.microsoft.com/office/drawing/2014/main" id="{5216ADE9-801E-3DB2-1BAC-F6F7AB22DFC1}"/>
                </a:ext>
              </a:extLst>
            </p:cNvPr>
            <p:cNvSpPr>
              <a:spLocks noChangeArrowheads="1"/>
            </p:cNvSpPr>
            <p:nvPr/>
          </p:nvSpPr>
          <p:spPr bwMode="gray">
            <a:xfrm>
              <a:off x="789" y="808"/>
              <a:ext cx="3126" cy="332"/>
            </a:xfrm>
            <a:prstGeom prst="roundRect">
              <a:avLst>
                <a:gd name="adj" fmla="val 16667"/>
              </a:avLst>
            </a:prstGeom>
            <a:gradFill rotWithShape="1">
              <a:gsLst>
                <a:gs pos="0">
                  <a:srgbClr val="ADDADD"/>
                </a:gs>
                <a:gs pos="50000">
                  <a:srgbClr val="FFFFFF"/>
                </a:gs>
                <a:gs pos="100000">
                  <a:srgbClr val="ADDADD"/>
                </a:gs>
              </a:gsLst>
              <a:lin ang="5400000" scaled="1"/>
            </a:gradFill>
            <a:ln w="12700" algn="ctr">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9233" name="AutoShape 21">
              <a:extLst>
                <a:ext uri="{FF2B5EF4-FFF2-40B4-BE49-F238E27FC236}">
                  <a16:creationId xmlns:a16="http://schemas.microsoft.com/office/drawing/2014/main" id="{8D1E3549-EA22-2008-0A7C-BEFDDFF89107}"/>
                </a:ext>
              </a:extLst>
            </p:cNvPr>
            <p:cNvSpPr>
              <a:spLocks noChangeArrowheads="1"/>
            </p:cNvSpPr>
            <p:nvPr/>
          </p:nvSpPr>
          <p:spPr bwMode="gray">
            <a:xfrm>
              <a:off x="559" y="709"/>
              <a:ext cx="455" cy="499"/>
            </a:xfrm>
            <a:prstGeom prst="diamond">
              <a:avLst/>
            </a:prstGeom>
            <a:solidFill>
              <a:schemeClr val="accent1"/>
            </a:solidFill>
            <a:ln w="25400" algn="ctr">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9234" name="Text Box 22">
              <a:extLst>
                <a:ext uri="{FF2B5EF4-FFF2-40B4-BE49-F238E27FC236}">
                  <a16:creationId xmlns:a16="http://schemas.microsoft.com/office/drawing/2014/main" id="{0215B924-8B96-CBE8-1109-72A41905AF07}"/>
                </a:ext>
              </a:extLst>
            </p:cNvPr>
            <p:cNvSpPr txBox="1">
              <a:spLocks noChangeArrowheads="1"/>
            </p:cNvSpPr>
            <p:nvPr/>
          </p:nvSpPr>
          <p:spPr bwMode="gray">
            <a:xfrm>
              <a:off x="656" y="823"/>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None/>
              </a:pPr>
              <a:r>
                <a:rPr lang="en-US" altLang="zh-CN" sz="2800" b="1">
                  <a:solidFill>
                    <a:srgbClr val="FFFFFF"/>
                  </a:solidFill>
                </a:rPr>
                <a:t>1</a:t>
              </a:r>
            </a:p>
          </p:txBody>
        </p:sp>
        <p:sp>
          <p:nvSpPr>
            <p:cNvPr id="9235" name="Text Box 23">
              <a:extLst>
                <a:ext uri="{FF2B5EF4-FFF2-40B4-BE49-F238E27FC236}">
                  <a16:creationId xmlns:a16="http://schemas.microsoft.com/office/drawing/2014/main" id="{F3F6CCEC-D666-2643-C053-BF587E0BACFD}"/>
                </a:ext>
              </a:extLst>
            </p:cNvPr>
            <p:cNvSpPr txBox="1">
              <a:spLocks noChangeArrowheads="1"/>
            </p:cNvSpPr>
            <p:nvPr/>
          </p:nvSpPr>
          <p:spPr bwMode="gray">
            <a:xfrm>
              <a:off x="1019" y="805"/>
              <a:ext cx="2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None/>
              </a:pPr>
              <a:r>
                <a:rPr lang="zh-CN" altLang="en-US" sz="2800" dirty="0">
                  <a:solidFill>
                    <a:srgbClr val="008080"/>
                  </a:solidFill>
                  <a:latin typeface="Times New Roman" panose="02020603050405020304" pitchFamily="18" charset="0"/>
                  <a:ea typeface="黑体" panose="02010609060101010101" pitchFamily="49" charset="-122"/>
                </a:rPr>
                <a:t>为什么要学习本课程？</a:t>
              </a:r>
            </a:p>
          </p:txBody>
        </p:sp>
      </p:grpSp>
      <p:sp>
        <p:nvSpPr>
          <p:cNvPr id="9222" name="AutoShape 26">
            <a:extLst>
              <a:ext uri="{FF2B5EF4-FFF2-40B4-BE49-F238E27FC236}">
                <a16:creationId xmlns:a16="http://schemas.microsoft.com/office/drawing/2014/main" id="{92C01A8D-3798-8BA9-16B9-75A1F16B07E5}"/>
              </a:ext>
            </a:extLst>
          </p:cNvPr>
          <p:cNvSpPr>
            <a:spLocks noChangeArrowheads="1"/>
          </p:cNvSpPr>
          <p:nvPr/>
        </p:nvSpPr>
        <p:spPr bwMode="gray">
          <a:xfrm>
            <a:off x="4157664" y="4842992"/>
            <a:ext cx="4962525" cy="530225"/>
          </a:xfrm>
          <a:prstGeom prst="roundRect">
            <a:avLst>
              <a:gd name="adj" fmla="val 16667"/>
            </a:avLst>
          </a:prstGeom>
          <a:gradFill rotWithShape="1">
            <a:gsLst>
              <a:gs pos="0">
                <a:srgbClr val="7FBCCF"/>
              </a:gs>
              <a:gs pos="50000">
                <a:srgbClr val="FFFFFF"/>
              </a:gs>
              <a:gs pos="100000">
                <a:srgbClr val="7FBCCF"/>
              </a:gs>
            </a:gsLst>
            <a:lin ang="5400000" scaled="1"/>
          </a:gradFill>
          <a:ln w="12700" algn="ctr">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9223" name="AutoShape 27">
            <a:extLst>
              <a:ext uri="{FF2B5EF4-FFF2-40B4-BE49-F238E27FC236}">
                <a16:creationId xmlns:a16="http://schemas.microsoft.com/office/drawing/2014/main" id="{91F194A3-7FE8-3CAD-ED46-D557C46EA028}"/>
              </a:ext>
            </a:extLst>
          </p:cNvPr>
          <p:cNvSpPr>
            <a:spLocks noChangeArrowheads="1"/>
          </p:cNvSpPr>
          <p:nvPr/>
        </p:nvSpPr>
        <p:spPr bwMode="gray">
          <a:xfrm>
            <a:off x="3792538" y="4694338"/>
            <a:ext cx="722312" cy="750887"/>
          </a:xfrm>
          <a:prstGeom prst="diamond">
            <a:avLst/>
          </a:prstGeom>
          <a:solidFill>
            <a:srgbClr val="7FBCCF"/>
          </a:solidFill>
          <a:ln w="25400" algn="ctr">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9224" name="Text Box 28">
            <a:extLst>
              <a:ext uri="{FF2B5EF4-FFF2-40B4-BE49-F238E27FC236}">
                <a16:creationId xmlns:a16="http://schemas.microsoft.com/office/drawing/2014/main" id="{4100E2F2-1EF2-C6F4-68E3-1E5A25F03CB4}"/>
              </a:ext>
            </a:extLst>
          </p:cNvPr>
          <p:cNvSpPr txBox="1">
            <a:spLocks noChangeArrowheads="1"/>
          </p:cNvSpPr>
          <p:nvPr/>
        </p:nvSpPr>
        <p:spPr bwMode="gray">
          <a:xfrm>
            <a:off x="3945298" y="4849996"/>
            <a:ext cx="3850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None/>
            </a:pPr>
            <a:r>
              <a:rPr lang="en-US" altLang="zh-CN" sz="2800" b="1" dirty="0">
                <a:solidFill>
                  <a:srgbClr val="FFFFFF"/>
                </a:solidFill>
              </a:rPr>
              <a:t>4</a:t>
            </a:r>
          </a:p>
        </p:txBody>
      </p:sp>
      <p:sp>
        <p:nvSpPr>
          <p:cNvPr id="9225" name="Text Box 29">
            <a:extLst>
              <a:ext uri="{FF2B5EF4-FFF2-40B4-BE49-F238E27FC236}">
                <a16:creationId xmlns:a16="http://schemas.microsoft.com/office/drawing/2014/main" id="{DC102E3C-8945-21A4-25DE-5566D7A8F0A4}"/>
              </a:ext>
            </a:extLst>
          </p:cNvPr>
          <p:cNvSpPr txBox="1">
            <a:spLocks noChangeArrowheads="1"/>
          </p:cNvSpPr>
          <p:nvPr/>
        </p:nvSpPr>
        <p:spPr bwMode="gray">
          <a:xfrm>
            <a:off x="4656139" y="4854104"/>
            <a:ext cx="4319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None/>
            </a:pPr>
            <a:r>
              <a:rPr lang="en-US" altLang="zh-CN" sz="2800" dirty="0">
                <a:solidFill>
                  <a:srgbClr val="008080"/>
                </a:solidFill>
                <a:latin typeface="Times New Roman" panose="02020603050405020304" pitchFamily="18" charset="0"/>
                <a:ea typeface="黑体" panose="02010609060101010101" pitchFamily="49" charset="-122"/>
              </a:rPr>
              <a:t>  </a:t>
            </a:r>
            <a:r>
              <a:rPr lang="zh-CN" altLang="en-US" sz="2800" dirty="0">
                <a:solidFill>
                  <a:srgbClr val="008080"/>
                </a:solidFill>
                <a:latin typeface="Times New Roman" panose="02020603050405020304" pitchFamily="18" charset="0"/>
                <a:ea typeface="黑体" panose="02010609060101010101" pitchFamily="49" charset="-122"/>
              </a:rPr>
              <a:t>使用教材及主要参考资料</a:t>
            </a:r>
          </a:p>
        </p:txBody>
      </p:sp>
      <p:sp>
        <p:nvSpPr>
          <p:cNvPr id="1007661" name="Rectangle 45">
            <a:extLst>
              <a:ext uri="{FF2B5EF4-FFF2-40B4-BE49-F238E27FC236}">
                <a16:creationId xmlns:a16="http://schemas.microsoft.com/office/drawing/2014/main" id="{7A1472C0-FAA2-F3B6-ED29-EA752534CB74}"/>
              </a:ext>
            </a:extLst>
          </p:cNvPr>
          <p:cNvSpPr>
            <a:spLocks noChangeArrowheads="1"/>
          </p:cNvSpPr>
          <p:nvPr/>
        </p:nvSpPr>
        <p:spPr bwMode="auto">
          <a:xfrm>
            <a:off x="3862389" y="-55563"/>
            <a:ext cx="4249737" cy="914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buNone/>
            </a:pPr>
            <a:r>
              <a:rPr kumimoji="1" lang="zh-CN" altLang="en-US" sz="5400">
                <a:solidFill>
                  <a:srgbClr val="036D7B"/>
                </a:solidFill>
                <a:latin typeface="隶书" pitchFamily="49" charset="-122"/>
                <a:ea typeface="隶书" pitchFamily="49" charset="-122"/>
              </a:rPr>
              <a:t>前 言 内 容</a:t>
            </a: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1007661"/>
                                        </p:tgtEl>
                                        <p:attrNameLst>
                                          <p:attrName>style.visibility</p:attrName>
                                        </p:attrNameLst>
                                      </p:cBhvr>
                                      <p:to>
                                        <p:strVal val="visible"/>
                                      </p:to>
                                    </p:set>
                                    <p:anim calcmode="lin" valueType="num">
                                      <p:cBhvr additive="base">
                                        <p:cTn id="7" dur="500" fill="hold"/>
                                        <p:tgtEl>
                                          <p:spTgt spid="1007661"/>
                                        </p:tgtEl>
                                        <p:attrNameLst>
                                          <p:attrName>ppt_x</p:attrName>
                                        </p:attrNameLst>
                                      </p:cBhvr>
                                      <p:tavLst>
                                        <p:tav tm="0">
                                          <p:val>
                                            <p:strVal val="0-#ppt_w/2"/>
                                          </p:val>
                                        </p:tav>
                                        <p:tav tm="100000">
                                          <p:val>
                                            <p:strVal val="#ppt_x"/>
                                          </p:val>
                                        </p:tav>
                                      </p:tavLst>
                                    </p:anim>
                                    <p:anim calcmode="lin" valueType="num">
                                      <p:cBhvr additive="base">
                                        <p:cTn id="8" dur="500" fill="hold"/>
                                        <p:tgtEl>
                                          <p:spTgt spid="10076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Bottom)">
                                      <p:cBhvr>
                                        <p:cTn id="13" dur="500"/>
                                        <p:tgtEl>
                                          <p:spTgt spid="5"/>
                                        </p:tgtEl>
                                      </p:cBhvr>
                                    </p:animEffect>
                                  </p:childTnLst>
                                </p:cTn>
                              </p:par>
                            </p:childTnLst>
                          </p:cTn>
                        </p:par>
                        <p:par>
                          <p:cTn id="14" fill="hold" nodeType="afterGroup">
                            <p:stCondLst>
                              <p:cond delay="5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Bottom)">
                                      <p:cBhvr>
                                        <p:cTn id="17" dur="500"/>
                                        <p:tgtEl>
                                          <p:spTgt spid="4"/>
                                        </p:tgtEl>
                                      </p:cBhvr>
                                    </p:animEffect>
                                  </p:childTnLst>
                                </p:cTn>
                              </p:par>
                            </p:childTnLst>
                          </p:cTn>
                        </p:par>
                        <p:par>
                          <p:cTn id="18" fill="hold" nodeType="afterGroup">
                            <p:stCondLst>
                              <p:cond delay="1000"/>
                            </p:stCondLst>
                            <p:childTnLst>
                              <p:par>
                                <p:cTn id="19" presetID="12" presetClass="entr" presetSubtype="4"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lide(fromBottom)">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6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47" name="AutoShape 27">
            <a:extLst>
              <a:ext uri="{FF2B5EF4-FFF2-40B4-BE49-F238E27FC236}">
                <a16:creationId xmlns:a16="http://schemas.microsoft.com/office/drawing/2014/main" id="{6ED84078-BBB3-7468-2D98-6822890118B7}"/>
              </a:ext>
            </a:extLst>
          </p:cNvPr>
          <p:cNvSpPr>
            <a:spLocks noChangeArrowheads="1"/>
          </p:cNvSpPr>
          <p:nvPr/>
        </p:nvSpPr>
        <p:spPr bwMode="gray">
          <a:xfrm>
            <a:off x="2495551" y="1484314"/>
            <a:ext cx="7129463" cy="3240087"/>
          </a:xfrm>
          <a:prstGeom prst="roundRect">
            <a:avLst>
              <a:gd name="adj" fmla="val 10889"/>
            </a:avLst>
          </a:prstGeom>
          <a:gradFill rotWithShape="1">
            <a:gsLst>
              <a:gs pos="0">
                <a:srgbClr val="ECECEC"/>
              </a:gs>
              <a:gs pos="50000">
                <a:srgbClr val="F8F8F8"/>
              </a:gs>
              <a:gs pos="100000">
                <a:srgbClr val="ECECEC"/>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977959" name="AutoShape 39">
            <a:extLst>
              <a:ext uri="{FF2B5EF4-FFF2-40B4-BE49-F238E27FC236}">
                <a16:creationId xmlns:a16="http://schemas.microsoft.com/office/drawing/2014/main" id="{CD15308C-0747-B1B0-52EC-6BB0D240CE9F}"/>
              </a:ext>
            </a:extLst>
          </p:cNvPr>
          <p:cNvSpPr>
            <a:spLocks noChangeArrowheads="1"/>
          </p:cNvSpPr>
          <p:nvPr/>
        </p:nvSpPr>
        <p:spPr bwMode="gray">
          <a:xfrm>
            <a:off x="2640014" y="1628776"/>
            <a:ext cx="3024187" cy="576263"/>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p:spPr>
        <p:txBody>
          <a:bodyPr wrap="none" anchor="ctr"/>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ctr" fontAlgn="base">
              <a:spcBef>
                <a:spcPct val="20000"/>
              </a:spcBef>
              <a:spcAft>
                <a:spcPct val="20000"/>
              </a:spcAft>
            </a:pPr>
            <a:r>
              <a:rPr lang="zh-CN" altLang="en-US" b="1">
                <a:solidFill>
                  <a:srgbClr val="000000"/>
                </a:solidFill>
                <a:latin typeface="幼圆" pitchFamily="49" charset="-122"/>
                <a:ea typeface="幼圆" pitchFamily="49" charset="-122"/>
              </a:rPr>
              <a:t>学习本课程的必要性</a:t>
            </a:r>
          </a:p>
        </p:txBody>
      </p:sp>
      <p:sp>
        <p:nvSpPr>
          <p:cNvPr id="977925" name="Rectangle 5">
            <a:extLst>
              <a:ext uri="{FF2B5EF4-FFF2-40B4-BE49-F238E27FC236}">
                <a16:creationId xmlns:a16="http://schemas.microsoft.com/office/drawing/2014/main" id="{8D13A5EE-EEFB-1730-8239-823965D63367}"/>
              </a:ext>
            </a:extLst>
          </p:cNvPr>
          <p:cNvSpPr>
            <a:spLocks noChangeArrowheads="1"/>
          </p:cNvSpPr>
          <p:nvPr/>
        </p:nvSpPr>
        <p:spPr bwMode="auto">
          <a:xfrm>
            <a:off x="2855913" y="2471739"/>
            <a:ext cx="69850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10000"/>
              </a:lnSpc>
              <a:spcAft>
                <a:spcPct val="20000"/>
              </a:spcAft>
              <a:buSzPct val="70000"/>
              <a:buFont typeface="Wingdings" pitchFamily="2" charset="2"/>
              <a:buChar char="l"/>
            </a:pPr>
            <a:r>
              <a:rPr lang="en-US" altLang="zh-CN" sz="2200" b="1" dirty="0">
                <a:solidFill>
                  <a:srgbClr val="000000"/>
                </a:solidFill>
                <a:latin typeface="幼圆" pitchFamily="49" charset="-122"/>
                <a:ea typeface="幼圆" pitchFamily="49" charset="-122"/>
              </a:rPr>
              <a:t> </a:t>
            </a:r>
            <a:r>
              <a:rPr lang="zh-CN" altLang="en-US" sz="2200" b="1" dirty="0">
                <a:solidFill>
                  <a:srgbClr val="000000"/>
                </a:solidFill>
                <a:latin typeface="幼圆" pitchFamily="49" charset="-122"/>
                <a:ea typeface="幼圆" pitchFamily="49" charset="-122"/>
              </a:rPr>
              <a:t>工程</a:t>
            </a:r>
            <a:r>
              <a:rPr lang="zh-CN" altLang="en-US" sz="2200" b="1" dirty="0">
                <a:solidFill>
                  <a:srgbClr val="000000"/>
                </a:solidFill>
                <a:latin typeface="幼圆" pitchFamily="49" charset="-122"/>
                <a:ea typeface="幼圆" pitchFamily="49" charset="-122"/>
                <a:hlinkClick r:id="" action="ppaction://noaction"/>
              </a:rPr>
              <a:t>类专业素质和能力培养的需要</a:t>
            </a:r>
          </a:p>
          <a:p>
            <a:pPr fontAlgn="base">
              <a:lnSpc>
                <a:spcPct val="110000"/>
              </a:lnSpc>
              <a:spcAft>
                <a:spcPct val="20000"/>
              </a:spcAft>
              <a:buSzPct val="70000"/>
              <a:buFont typeface="Wingdings" pitchFamily="2" charset="2"/>
              <a:buChar char="l"/>
            </a:pPr>
            <a:r>
              <a:rPr lang="zh-CN" altLang="en-US" sz="2200" b="1" dirty="0">
                <a:solidFill>
                  <a:srgbClr val="000000"/>
                </a:solidFill>
                <a:latin typeface="幼圆" pitchFamily="49" charset="-122"/>
                <a:ea typeface="幼圆" pitchFamily="49" charset="-122"/>
              </a:rPr>
              <a:t> </a:t>
            </a:r>
            <a:r>
              <a:rPr lang="zh-CN" altLang="en-US" sz="2200" b="1" dirty="0">
                <a:solidFill>
                  <a:srgbClr val="000000"/>
                </a:solidFill>
                <a:latin typeface="幼圆" pitchFamily="49" charset="-122"/>
                <a:ea typeface="幼圆" pitchFamily="49" charset="-122"/>
                <a:hlinkClick r:id="" action="ppaction://noaction"/>
              </a:rPr>
              <a:t>国家有关注册执业资格取得的需要</a:t>
            </a:r>
            <a:endParaRPr lang="zh-CN" altLang="en-US" sz="2200" b="1" dirty="0">
              <a:solidFill>
                <a:srgbClr val="000000"/>
              </a:solidFill>
              <a:latin typeface="幼圆" pitchFamily="49" charset="-122"/>
              <a:ea typeface="幼圆" pitchFamily="49" charset="-122"/>
              <a:hlinkClick r:id="" action="ppaction://noaction"/>
            </a:endParaRPr>
          </a:p>
          <a:p>
            <a:pPr fontAlgn="base">
              <a:lnSpc>
                <a:spcPct val="110000"/>
              </a:lnSpc>
              <a:spcAft>
                <a:spcPct val="20000"/>
              </a:spcAft>
              <a:buSzPct val="70000"/>
              <a:buFont typeface="Wingdings" pitchFamily="2" charset="2"/>
              <a:buChar char="l"/>
            </a:pPr>
            <a:r>
              <a:rPr lang="zh-CN" altLang="en-US" sz="2200" b="1" dirty="0">
                <a:solidFill>
                  <a:srgbClr val="000000"/>
                </a:solidFill>
                <a:latin typeface="幼圆" pitchFamily="49" charset="-122"/>
                <a:ea typeface="幼圆" pitchFamily="49" charset="-122"/>
              </a:rPr>
              <a:t> </a:t>
            </a:r>
            <a:r>
              <a:rPr lang="zh-CN" altLang="en-US" sz="2200" b="1" dirty="0">
                <a:solidFill>
                  <a:srgbClr val="000000"/>
                </a:solidFill>
                <a:latin typeface="幼圆" pitchFamily="49" charset="-122"/>
                <a:ea typeface="幼圆" pitchFamily="49" charset="-122"/>
                <a:hlinkClick r:id="" action="ppaction://noaction"/>
              </a:rPr>
              <a:t>项目管理工作的需要</a:t>
            </a:r>
            <a:endParaRPr lang="zh-CN" altLang="en-US" sz="2200" b="1" dirty="0">
              <a:solidFill>
                <a:srgbClr val="000000"/>
              </a:solidFill>
              <a:latin typeface="幼圆" pitchFamily="49" charset="-122"/>
              <a:ea typeface="幼圆" pitchFamily="49" charset="-122"/>
              <a:hlinkClick r:id="" action="ppaction://noaction"/>
            </a:endParaRPr>
          </a:p>
          <a:p>
            <a:pPr fontAlgn="base">
              <a:lnSpc>
                <a:spcPct val="110000"/>
              </a:lnSpc>
              <a:spcAft>
                <a:spcPct val="20000"/>
              </a:spcAft>
              <a:buSzPct val="70000"/>
              <a:buFont typeface="Wingdings" pitchFamily="2" charset="2"/>
              <a:buChar char="l"/>
            </a:pPr>
            <a:r>
              <a:rPr lang="zh-CN" altLang="en-US" sz="2200" b="1" dirty="0">
                <a:solidFill>
                  <a:srgbClr val="000000"/>
                </a:solidFill>
                <a:latin typeface="幼圆" pitchFamily="49" charset="-122"/>
                <a:ea typeface="幼圆" pitchFamily="49" charset="-122"/>
              </a:rPr>
              <a:t> </a:t>
            </a:r>
            <a:r>
              <a:rPr lang="zh-CN" altLang="en-US" sz="2200" b="1" dirty="0">
                <a:solidFill>
                  <a:srgbClr val="000000"/>
                </a:solidFill>
                <a:latin typeface="幼圆" pitchFamily="49" charset="-122"/>
                <a:ea typeface="幼圆" pitchFamily="49" charset="-122"/>
                <a:hlinkClick r:id="" action="ppaction://noaction"/>
              </a:rPr>
              <a:t>其他方面的需要</a:t>
            </a:r>
            <a:endParaRPr lang="zh-CN" altLang="en-US" sz="2200" b="1" dirty="0">
              <a:solidFill>
                <a:srgbClr val="000000"/>
              </a:solidFill>
              <a:latin typeface="幼圆" pitchFamily="49" charset="-122"/>
              <a:ea typeface="幼圆" pitchFamily="49" charset="-122"/>
            </a:endParaRPr>
          </a:p>
        </p:txBody>
      </p:sp>
      <p:sp>
        <p:nvSpPr>
          <p:cNvPr id="10245" name="Rectangle 24">
            <a:extLst>
              <a:ext uri="{FF2B5EF4-FFF2-40B4-BE49-F238E27FC236}">
                <a16:creationId xmlns:a16="http://schemas.microsoft.com/office/drawing/2014/main" id="{07C7F8B8-A2F7-7E8F-8524-4382F68CE0AF}"/>
              </a:ext>
            </a:extLst>
          </p:cNvPr>
          <p:cNvSpPr>
            <a:spLocks noGrp="1" noChangeArrowheads="1"/>
          </p:cNvSpPr>
          <p:nvPr>
            <p:ph type="title"/>
          </p:nvPr>
        </p:nvSpPr>
        <p:spPr bwMode="auto">
          <a:xfrm>
            <a:off x="3143251" y="171450"/>
            <a:ext cx="6391275" cy="579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r>
              <a:rPr lang="en-US" altLang="zh-CN" sz="3200">
                <a:solidFill>
                  <a:srgbClr val="036D7B"/>
                </a:solidFill>
                <a:latin typeface="黑体" panose="02010609060101010101" pitchFamily="49" charset="-122"/>
                <a:ea typeface="黑体" panose="02010609060101010101" pitchFamily="49" charset="-122"/>
              </a:rPr>
              <a:t>§1 </a:t>
            </a:r>
            <a:r>
              <a:rPr lang="zh-CN" altLang="en-US" sz="3200">
                <a:solidFill>
                  <a:srgbClr val="036D7B"/>
                </a:solidFill>
                <a:latin typeface="黑体" panose="02010609060101010101" pitchFamily="49" charset="-122"/>
                <a:ea typeface="黑体" panose="02010609060101010101" pitchFamily="49" charset="-122"/>
              </a:rPr>
              <a:t>为什么要学习本课程？</a:t>
            </a: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977959"/>
                                        </p:tgtEl>
                                        <p:attrNameLst>
                                          <p:attrName>style.visibility</p:attrName>
                                        </p:attrNameLst>
                                      </p:cBhvr>
                                      <p:to>
                                        <p:strVal val="visible"/>
                                      </p:to>
                                    </p:set>
                                    <p:anim calcmode="lin" valueType="num">
                                      <p:cBhvr>
                                        <p:cTn id="7" dur="500" fill="hold"/>
                                        <p:tgtEl>
                                          <p:spTgt spid="977959"/>
                                        </p:tgtEl>
                                        <p:attrNameLst>
                                          <p:attrName>ppt_w</p:attrName>
                                        </p:attrNameLst>
                                      </p:cBhvr>
                                      <p:tavLst>
                                        <p:tav tm="0">
                                          <p:val>
                                            <p:fltVal val="0"/>
                                          </p:val>
                                        </p:tav>
                                        <p:tav tm="100000">
                                          <p:val>
                                            <p:strVal val="#ppt_w"/>
                                          </p:val>
                                        </p:tav>
                                      </p:tavLst>
                                    </p:anim>
                                    <p:anim calcmode="lin" valueType="num">
                                      <p:cBhvr>
                                        <p:cTn id="8" dur="500" fill="hold"/>
                                        <p:tgtEl>
                                          <p:spTgt spid="977959"/>
                                        </p:tgtEl>
                                        <p:attrNameLst>
                                          <p:attrName>ppt_h</p:attrName>
                                        </p:attrNameLst>
                                      </p:cBhvr>
                                      <p:tavLst>
                                        <p:tav tm="0">
                                          <p:val>
                                            <p:fltVal val="0"/>
                                          </p:val>
                                        </p:tav>
                                        <p:tav tm="100000">
                                          <p:val>
                                            <p:strVal val="#ppt_h"/>
                                          </p:val>
                                        </p:tav>
                                      </p:tavLst>
                                    </p:anim>
                                    <p:animEffect transition="in" filter="fade">
                                      <p:cBhvr>
                                        <p:cTn id="9" dur="500"/>
                                        <p:tgtEl>
                                          <p:spTgt spid="977959"/>
                                        </p:tgtEl>
                                      </p:cBhvr>
                                    </p:animEffect>
                                  </p:childTnLst>
                                </p:cTn>
                              </p:par>
                              <p:par>
                                <p:cTn id="10" presetID="22" presetClass="entr" presetSubtype="1" fill="hold" nodeType="withEffect">
                                  <p:stCondLst>
                                    <p:cond delay="0"/>
                                  </p:stCondLst>
                                  <p:childTnLst>
                                    <p:set>
                                      <p:cBhvr>
                                        <p:cTn id="11" dur="1" fill="hold">
                                          <p:stCondLst>
                                            <p:cond delay="0"/>
                                          </p:stCondLst>
                                        </p:cTn>
                                        <p:tgtEl>
                                          <p:spTgt spid="977947"/>
                                        </p:tgtEl>
                                        <p:attrNameLst>
                                          <p:attrName>style.visibility</p:attrName>
                                        </p:attrNameLst>
                                      </p:cBhvr>
                                      <p:to>
                                        <p:strVal val="visible"/>
                                      </p:to>
                                    </p:set>
                                    <p:animEffect transition="in" filter="wipe(up)">
                                      <p:cBhvr>
                                        <p:cTn id="12" dur="500"/>
                                        <p:tgtEl>
                                          <p:spTgt spid="9779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0" fill="hold" nodeType="clickEffect">
                                  <p:stCondLst>
                                    <p:cond delay="0"/>
                                  </p:stCondLst>
                                  <p:childTnLst>
                                    <p:set>
                                      <p:cBhvr>
                                        <p:cTn id="16" dur="1" fill="hold">
                                          <p:stCondLst>
                                            <p:cond delay="0"/>
                                          </p:stCondLst>
                                        </p:cTn>
                                        <p:tgtEl>
                                          <p:spTgt spid="977925"/>
                                        </p:tgtEl>
                                        <p:attrNameLst>
                                          <p:attrName>style.visibility</p:attrName>
                                        </p:attrNameLst>
                                      </p:cBhvr>
                                      <p:to>
                                        <p:strVal val="visible"/>
                                      </p:to>
                                    </p:set>
                                    <p:anim calcmode="lin" valueType="num">
                                      <p:cBhvr>
                                        <p:cTn id="17" dur="500" fill="hold"/>
                                        <p:tgtEl>
                                          <p:spTgt spid="977925"/>
                                        </p:tgtEl>
                                        <p:attrNameLst>
                                          <p:attrName>ppt_w</p:attrName>
                                        </p:attrNameLst>
                                      </p:cBhvr>
                                      <p:tavLst>
                                        <p:tav tm="0">
                                          <p:val>
                                            <p:fltVal val="0"/>
                                          </p:val>
                                        </p:tav>
                                        <p:tav tm="100000">
                                          <p:val>
                                            <p:strVal val="#ppt_w"/>
                                          </p:val>
                                        </p:tav>
                                      </p:tavLst>
                                    </p:anim>
                                    <p:anim calcmode="lin" valueType="num">
                                      <p:cBhvr>
                                        <p:cTn id="18" dur="500" fill="hold"/>
                                        <p:tgtEl>
                                          <p:spTgt spid="977925"/>
                                        </p:tgtEl>
                                        <p:attrNameLst>
                                          <p:attrName>ppt_h</p:attrName>
                                        </p:attrNameLst>
                                      </p:cBhvr>
                                      <p:tavLst>
                                        <p:tav tm="0">
                                          <p:val>
                                            <p:fltVal val="0"/>
                                          </p:val>
                                        </p:tav>
                                        <p:tav tm="100000">
                                          <p:val>
                                            <p:strVal val="#ppt_h"/>
                                          </p:val>
                                        </p:tav>
                                      </p:tavLst>
                                    </p:anim>
                                    <p:animEffect transition="in" filter="fade">
                                      <p:cBhvr>
                                        <p:cTn id="19" dur="500"/>
                                        <p:tgtEl>
                                          <p:spTgt spid="977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47" grpId="0" animBg="1"/>
      <p:bldP spid="977959" grpId="0" animBg="1"/>
      <p:bldP spid="9779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961" name="Oval 65">
            <a:extLst>
              <a:ext uri="{FF2B5EF4-FFF2-40B4-BE49-F238E27FC236}">
                <a16:creationId xmlns:a16="http://schemas.microsoft.com/office/drawing/2014/main" id="{8D68CF96-E4E2-2977-1E0B-87F179449893}"/>
              </a:ext>
            </a:extLst>
          </p:cNvPr>
          <p:cNvSpPr>
            <a:spLocks noChangeArrowheads="1"/>
          </p:cNvSpPr>
          <p:nvPr/>
        </p:nvSpPr>
        <p:spPr bwMode="auto">
          <a:xfrm>
            <a:off x="6772275" y="1962151"/>
            <a:ext cx="1512888" cy="4391025"/>
          </a:xfrm>
          <a:prstGeom prst="ellipse">
            <a:avLst/>
          </a:prstGeom>
          <a:noFill/>
          <a:ln w="38100">
            <a:solidFill>
              <a:srgbClr val="0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976966" name="Rectangle 70">
            <a:extLst>
              <a:ext uri="{FF2B5EF4-FFF2-40B4-BE49-F238E27FC236}">
                <a16:creationId xmlns:a16="http://schemas.microsoft.com/office/drawing/2014/main" id="{5A52D97F-1628-6C94-D4CE-D218FBBF882E}"/>
              </a:ext>
            </a:extLst>
          </p:cNvPr>
          <p:cNvSpPr>
            <a:spLocks noGrp="1" noChangeArrowheads="1"/>
          </p:cNvSpPr>
          <p:nvPr>
            <p:ph type="title"/>
          </p:nvPr>
        </p:nvSpPr>
        <p:spPr bwMode="auto">
          <a:xfrm>
            <a:off x="2633663" y="203201"/>
            <a:ext cx="7207250" cy="519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marL="514350" indent="-514350" eaLnBrk="1" hangingPunct="1">
              <a:buFont typeface="+mj-ea"/>
              <a:buAutoNum type="circleNumDbPlain"/>
            </a:pPr>
            <a:r>
              <a:rPr lang="zh-CN" altLang="en-US" sz="2800" dirty="0">
                <a:solidFill>
                  <a:srgbClr val="036D7B"/>
                </a:solidFill>
                <a:ea typeface="黑体" panose="02010609060101010101" pitchFamily="49" charset="-122"/>
              </a:rPr>
              <a:t>工程类专业素质和能力培养的需要</a:t>
            </a:r>
          </a:p>
        </p:txBody>
      </p:sp>
      <p:grpSp>
        <p:nvGrpSpPr>
          <p:cNvPr id="2" name="Group 77">
            <a:extLst>
              <a:ext uri="{FF2B5EF4-FFF2-40B4-BE49-F238E27FC236}">
                <a16:creationId xmlns:a16="http://schemas.microsoft.com/office/drawing/2014/main" id="{8FED7ABF-BC0F-3508-35F3-5561EBC78829}"/>
              </a:ext>
            </a:extLst>
          </p:cNvPr>
          <p:cNvGrpSpPr>
            <a:grpSpLocks/>
          </p:cNvGrpSpPr>
          <p:nvPr/>
        </p:nvGrpSpPr>
        <p:grpSpPr bwMode="auto">
          <a:xfrm>
            <a:off x="1703389" y="1125539"/>
            <a:ext cx="8713787" cy="5011737"/>
            <a:chOff x="113" y="817"/>
            <a:chExt cx="5108" cy="3157"/>
          </a:xfrm>
        </p:grpSpPr>
        <p:sp>
          <p:nvSpPr>
            <p:cNvPr id="24581" name="Line 14">
              <a:extLst>
                <a:ext uri="{FF2B5EF4-FFF2-40B4-BE49-F238E27FC236}">
                  <a16:creationId xmlns:a16="http://schemas.microsoft.com/office/drawing/2014/main" id="{364C15DA-D3F4-B663-005A-8B72D9324802}"/>
                </a:ext>
              </a:extLst>
            </p:cNvPr>
            <p:cNvSpPr>
              <a:spLocks noChangeShapeType="1"/>
            </p:cNvSpPr>
            <p:nvPr/>
          </p:nvSpPr>
          <p:spPr bwMode="auto">
            <a:xfrm>
              <a:off x="3234" y="1108"/>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nvGrpSpPr>
            <p:cNvPr id="24582" name="Group 76">
              <a:extLst>
                <a:ext uri="{FF2B5EF4-FFF2-40B4-BE49-F238E27FC236}">
                  <a16:creationId xmlns:a16="http://schemas.microsoft.com/office/drawing/2014/main" id="{CB7BE55E-12BC-8B93-B507-37135A79E06E}"/>
                </a:ext>
              </a:extLst>
            </p:cNvPr>
            <p:cNvGrpSpPr>
              <a:grpSpLocks/>
            </p:cNvGrpSpPr>
            <p:nvPr/>
          </p:nvGrpSpPr>
          <p:grpSpPr bwMode="auto">
            <a:xfrm>
              <a:off x="113" y="817"/>
              <a:ext cx="5108" cy="3157"/>
              <a:chOff x="113" y="817"/>
              <a:chExt cx="5108" cy="3157"/>
            </a:xfrm>
          </p:grpSpPr>
          <p:grpSp>
            <p:nvGrpSpPr>
              <p:cNvPr id="24583" name="Group 73">
                <a:extLst>
                  <a:ext uri="{FF2B5EF4-FFF2-40B4-BE49-F238E27FC236}">
                    <a16:creationId xmlns:a16="http://schemas.microsoft.com/office/drawing/2014/main" id="{2D0307C0-542B-C783-657C-8B402A75CC0C}"/>
                  </a:ext>
                </a:extLst>
              </p:cNvPr>
              <p:cNvGrpSpPr>
                <a:grpSpLocks/>
              </p:cNvGrpSpPr>
              <p:nvPr/>
            </p:nvGrpSpPr>
            <p:grpSpPr bwMode="auto">
              <a:xfrm>
                <a:off x="994" y="881"/>
                <a:ext cx="4227" cy="3093"/>
                <a:chOff x="994" y="881"/>
                <a:chExt cx="4227" cy="3093"/>
              </a:xfrm>
            </p:grpSpPr>
            <p:grpSp>
              <p:nvGrpSpPr>
                <p:cNvPr id="24587" name="Group 69">
                  <a:extLst>
                    <a:ext uri="{FF2B5EF4-FFF2-40B4-BE49-F238E27FC236}">
                      <a16:creationId xmlns:a16="http://schemas.microsoft.com/office/drawing/2014/main" id="{4C450905-5BE4-271A-9AC4-E1CBA0FB92B0}"/>
                    </a:ext>
                  </a:extLst>
                </p:cNvPr>
                <p:cNvGrpSpPr>
                  <a:grpSpLocks/>
                </p:cNvGrpSpPr>
                <p:nvPr/>
              </p:nvGrpSpPr>
              <p:grpSpPr bwMode="auto">
                <a:xfrm>
                  <a:off x="994" y="881"/>
                  <a:ext cx="4227" cy="3093"/>
                  <a:chOff x="994" y="881"/>
                  <a:chExt cx="4227" cy="3093"/>
                </a:xfrm>
              </p:grpSpPr>
              <p:sp>
                <p:nvSpPr>
                  <p:cNvPr id="24624" name="Rectangle 4">
                    <a:extLst>
                      <a:ext uri="{FF2B5EF4-FFF2-40B4-BE49-F238E27FC236}">
                        <a16:creationId xmlns:a16="http://schemas.microsoft.com/office/drawing/2014/main" id="{2DEB8DF2-872F-20D6-1243-FDC5F25EAC02}"/>
                      </a:ext>
                    </a:extLst>
                  </p:cNvPr>
                  <p:cNvSpPr>
                    <a:spLocks noChangeArrowheads="1"/>
                  </p:cNvSpPr>
                  <p:nvPr/>
                </p:nvSpPr>
                <p:spPr bwMode="auto">
                  <a:xfrm>
                    <a:off x="1020" y="890"/>
                    <a:ext cx="726"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r>
                      <a:rPr lang="zh-CN" altLang="en-US" sz="1600" b="1">
                        <a:solidFill>
                          <a:srgbClr val="000099"/>
                        </a:solidFill>
                        <a:ea typeface="幼圆" pitchFamily="49" charset="-122"/>
                      </a:rPr>
                      <a:t>公共基础课</a:t>
                    </a:r>
                  </a:p>
                </p:txBody>
              </p:sp>
              <p:sp>
                <p:nvSpPr>
                  <p:cNvPr id="24625" name="Rectangle 5">
                    <a:extLst>
                      <a:ext uri="{FF2B5EF4-FFF2-40B4-BE49-F238E27FC236}">
                        <a16:creationId xmlns:a16="http://schemas.microsoft.com/office/drawing/2014/main" id="{18DD5ABC-8824-808B-62FC-21559F6632B2}"/>
                      </a:ext>
                    </a:extLst>
                  </p:cNvPr>
                  <p:cNvSpPr>
                    <a:spLocks noChangeArrowheads="1"/>
                  </p:cNvSpPr>
                  <p:nvPr/>
                </p:nvSpPr>
                <p:spPr bwMode="auto">
                  <a:xfrm>
                    <a:off x="2626" y="881"/>
                    <a:ext cx="1225"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r>
                      <a:rPr lang="zh-CN" altLang="en-US" sz="1600" b="1">
                        <a:solidFill>
                          <a:srgbClr val="000099"/>
                        </a:solidFill>
                        <a:ea typeface="幼圆" pitchFamily="49" charset="-122"/>
                      </a:rPr>
                      <a:t>专业基础课与理论课</a:t>
                    </a:r>
                  </a:p>
                </p:txBody>
              </p:sp>
              <p:sp>
                <p:nvSpPr>
                  <p:cNvPr id="24626" name="Rectangle 6">
                    <a:extLst>
                      <a:ext uri="{FF2B5EF4-FFF2-40B4-BE49-F238E27FC236}">
                        <a16:creationId xmlns:a16="http://schemas.microsoft.com/office/drawing/2014/main" id="{F8FD2105-DC3E-0300-9105-376DCF907F95}"/>
                      </a:ext>
                    </a:extLst>
                  </p:cNvPr>
                  <p:cNvSpPr>
                    <a:spLocks noChangeArrowheads="1"/>
                  </p:cNvSpPr>
                  <p:nvPr/>
                </p:nvSpPr>
                <p:spPr bwMode="auto">
                  <a:xfrm>
                    <a:off x="4722" y="890"/>
                    <a:ext cx="499"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r>
                      <a:rPr lang="zh-CN" altLang="en-US" sz="1600" b="1">
                        <a:solidFill>
                          <a:srgbClr val="000099"/>
                        </a:solidFill>
                        <a:ea typeface="幼圆" pitchFamily="49" charset="-122"/>
                      </a:rPr>
                      <a:t>专业课</a:t>
                    </a:r>
                  </a:p>
                </p:txBody>
              </p:sp>
              <p:sp>
                <p:nvSpPr>
                  <p:cNvPr id="24627" name="Rectangle 21">
                    <a:extLst>
                      <a:ext uri="{FF2B5EF4-FFF2-40B4-BE49-F238E27FC236}">
                        <a16:creationId xmlns:a16="http://schemas.microsoft.com/office/drawing/2014/main" id="{655CC91C-7689-46C6-3118-2BCE5FB09051}"/>
                      </a:ext>
                    </a:extLst>
                  </p:cNvPr>
                  <p:cNvSpPr>
                    <a:spLocks noChangeArrowheads="1"/>
                  </p:cNvSpPr>
                  <p:nvPr/>
                </p:nvSpPr>
                <p:spPr bwMode="auto">
                  <a:xfrm>
                    <a:off x="994" y="1479"/>
                    <a:ext cx="344" cy="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r>
                      <a:rPr lang="zh-CN" altLang="en-US" sz="1600" b="1">
                        <a:solidFill>
                          <a:srgbClr val="000099"/>
                        </a:solidFill>
                        <a:ea typeface="幼圆" pitchFamily="49" charset="-122"/>
                      </a:rPr>
                      <a:t>外语</a:t>
                    </a:r>
                  </a:p>
                  <a:p>
                    <a:pPr algn="ctr" fontAlgn="base">
                      <a:spcBef>
                        <a:spcPct val="0"/>
                      </a:spcBef>
                      <a:spcAft>
                        <a:spcPct val="0"/>
                      </a:spcAft>
                      <a:buNone/>
                    </a:pPr>
                    <a:r>
                      <a:rPr lang="zh-CN" altLang="en-US" sz="1600" b="1">
                        <a:solidFill>
                          <a:srgbClr val="000099"/>
                        </a:solidFill>
                        <a:ea typeface="幼圆" pitchFamily="49" charset="-122"/>
                      </a:rPr>
                      <a:t>平台</a:t>
                    </a:r>
                  </a:p>
                  <a:p>
                    <a:pPr algn="ctr" fontAlgn="base">
                      <a:spcBef>
                        <a:spcPct val="0"/>
                      </a:spcBef>
                      <a:spcAft>
                        <a:spcPct val="0"/>
                      </a:spcAft>
                      <a:buNone/>
                    </a:pPr>
                    <a:r>
                      <a:rPr lang="zh-CN" altLang="en-US" sz="1600" b="1">
                        <a:solidFill>
                          <a:srgbClr val="000099"/>
                        </a:solidFill>
                        <a:ea typeface="幼圆" pitchFamily="49" charset="-122"/>
                      </a:rPr>
                      <a:t>课程</a:t>
                    </a:r>
                  </a:p>
                </p:txBody>
              </p:sp>
              <p:sp>
                <p:nvSpPr>
                  <p:cNvPr id="24628" name="Rectangle 22">
                    <a:extLst>
                      <a:ext uri="{FF2B5EF4-FFF2-40B4-BE49-F238E27FC236}">
                        <a16:creationId xmlns:a16="http://schemas.microsoft.com/office/drawing/2014/main" id="{897BFC86-C46C-9DAC-A50F-C2C630CF15C1}"/>
                      </a:ext>
                    </a:extLst>
                  </p:cNvPr>
                  <p:cNvSpPr>
                    <a:spLocks noChangeArrowheads="1"/>
                  </p:cNvSpPr>
                  <p:nvPr/>
                </p:nvSpPr>
                <p:spPr bwMode="auto">
                  <a:xfrm>
                    <a:off x="1429" y="1480"/>
                    <a:ext cx="408" cy="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r>
                      <a:rPr lang="zh-CN" altLang="en-US" sz="1600" b="1">
                        <a:solidFill>
                          <a:srgbClr val="000099"/>
                        </a:solidFill>
                        <a:ea typeface="幼圆" pitchFamily="49" charset="-122"/>
                      </a:rPr>
                      <a:t>计算机</a:t>
                    </a:r>
                  </a:p>
                  <a:p>
                    <a:pPr algn="ctr" fontAlgn="base">
                      <a:spcBef>
                        <a:spcPct val="0"/>
                      </a:spcBef>
                      <a:spcAft>
                        <a:spcPct val="0"/>
                      </a:spcAft>
                      <a:buNone/>
                    </a:pPr>
                    <a:r>
                      <a:rPr lang="zh-CN" altLang="en-US" sz="1600" b="1">
                        <a:solidFill>
                          <a:srgbClr val="000099"/>
                        </a:solidFill>
                        <a:ea typeface="幼圆" pitchFamily="49" charset="-122"/>
                      </a:rPr>
                      <a:t>平台</a:t>
                    </a:r>
                  </a:p>
                  <a:p>
                    <a:pPr algn="ctr" fontAlgn="base">
                      <a:spcBef>
                        <a:spcPct val="0"/>
                      </a:spcBef>
                      <a:spcAft>
                        <a:spcPct val="0"/>
                      </a:spcAft>
                      <a:buNone/>
                    </a:pPr>
                    <a:r>
                      <a:rPr lang="zh-CN" altLang="en-US" sz="1600" b="1">
                        <a:solidFill>
                          <a:srgbClr val="000099"/>
                        </a:solidFill>
                        <a:ea typeface="幼圆" pitchFamily="49" charset="-122"/>
                      </a:rPr>
                      <a:t>课程</a:t>
                    </a:r>
                  </a:p>
                </p:txBody>
              </p:sp>
              <p:sp>
                <p:nvSpPr>
                  <p:cNvPr id="24629" name="Rectangle 23">
                    <a:extLst>
                      <a:ext uri="{FF2B5EF4-FFF2-40B4-BE49-F238E27FC236}">
                        <a16:creationId xmlns:a16="http://schemas.microsoft.com/office/drawing/2014/main" id="{6BDCF02E-C0B6-24FF-FB17-DAB4A4AED4F2}"/>
                      </a:ext>
                    </a:extLst>
                  </p:cNvPr>
                  <p:cNvSpPr>
                    <a:spLocks noChangeArrowheads="1"/>
                  </p:cNvSpPr>
                  <p:nvPr/>
                </p:nvSpPr>
                <p:spPr bwMode="auto">
                  <a:xfrm>
                    <a:off x="2119" y="1479"/>
                    <a:ext cx="344" cy="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r>
                      <a:rPr lang="zh-CN" altLang="en-US" sz="1600" b="1">
                        <a:solidFill>
                          <a:srgbClr val="000099"/>
                        </a:solidFill>
                        <a:ea typeface="幼圆" pitchFamily="49" charset="-122"/>
                      </a:rPr>
                      <a:t>技术</a:t>
                    </a:r>
                  </a:p>
                  <a:p>
                    <a:pPr algn="ctr" fontAlgn="base">
                      <a:spcBef>
                        <a:spcPct val="0"/>
                      </a:spcBef>
                      <a:spcAft>
                        <a:spcPct val="0"/>
                      </a:spcAft>
                      <a:buNone/>
                    </a:pPr>
                    <a:r>
                      <a:rPr lang="zh-CN" altLang="en-US" sz="1600" b="1">
                        <a:solidFill>
                          <a:srgbClr val="000099"/>
                        </a:solidFill>
                        <a:ea typeface="幼圆" pitchFamily="49" charset="-122"/>
                      </a:rPr>
                      <a:t>平台</a:t>
                    </a:r>
                  </a:p>
                  <a:p>
                    <a:pPr algn="ctr" fontAlgn="base">
                      <a:spcBef>
                        <a:spcPct val="0"/>
                      </a:spcBef>
                      <a:spcAft>
                        <a:spcPct val="0"/>
                      </a:spcAft>
                      <a:buNone/>
                    </a:pPr>
                    <a:r>
                      <a:rPr lang="zh-CN" altLang="en-US" sz="1600" b="1">
                        <a:solidFill>
                          <a:srgbClr val="000099"/>
                        </a:solidFill>
                        <a:ea typeface="幼圆" pitchFamily="49" charset="-122"/>
                      </a:rPr>
                      <a:t>课程</a:t>
                    </a:r>
                  </a:p>
                </p:txBody>
              </p:sp>
              <p:sp>
                <p:nvSpPr>
                  <p:cNvPr id="24630" name="Rectangle 24">
                    <a:extLst>
                      <a:ext uri="{FF2B5EF4-FFF2-40B4-BE49-F238E27FC236}">
                        <a16:creationId xmlns:a16="http://schemas.microsoft.com/office/drawing/2014/main" id="{D16F3E10-6F38-09BE-83FB-ED33A2C97D4B}"/>
                      </a:ext>
                    </a:extLst>
                  </p:cNvPr>
                  <p:cNvSpPr>
                    <a:spLocks noChangeArrowheads="1"/>
                  </p:cNvSpPr>
                  <p:nvPr/>
                </p:nvSpPr>
                <p:spPr bwMode="auto">
                  <a:xfrm>
                    <a:off x="2708" y="1479"/>
                    <a:ext cx="344" cy="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r>
                      <a:rPr lang="zh-CN" altLang="en-US" sz="1600" b="1">
                        <a:solidFill>
                          <a:srgbClr val="000099"/>
                        </a:solidFill>
                        <a:ea typeface="幼圆" pitchFamily="49" charset="-122"/>
                      </a:rPr>
                      <a:t>专业</a:t>
                    </a:r>
                    <a:endParaRPr lang="en-US" altLang="zh-CN" sz="1600" b="1">
                      <a:solidFill>
                        <a:srgbClr val="000099"/>
                      </a:solidFill>
                      <a:ea typeface="幼圆" pitchFamily="49" charset="-122"/>
                    </a:endParaRPr>
                  </a:p>
                  <a:p>
                    <a:pPr algn="ctr" fontAlgn="base">
                      <a:spcBef>
                        <a:spcPct val="0"/>
                      </a:spcBef>
                      <a:spcAft>
                        <a:spcPct val="0"/>
                      </a:spcAft>
                      <a:buNone/>
                    </a:pPr>
                    <a:r>
                      <a:rPr lang="zh-CN" altLang="en-US" sz="1600" b="1">
                        <a:solidFill>
                          <a:srgbClr val="000099"/>
                        </a:solidFill>
                        <a:ea typeface="幼圆" pitchFamily="49" charset="-122"/>
                      </a:rPr>
                      <a:t>平台</a:t>
                    </a:r>
                  </a:p>
                  <a:p>
                    <a:pPr algn="ctr" fontAlgn="base">
                      <a:spcBef>
                        <a:spcPct val="0"/>
                      </a:spcBef>
                      <a:spcAft>
                        <a:spcPct val="0"/>
                      </a:spcAft>
                      <a:buNone/>
                    </a:pPr>
                    <a:r>
                      <a:rPr lang="zh-CN" altLang="en-US" sz="1600" b="1">
                        <a:solidFill>
                          <a:srgbClr val="000099"/>
                        </a:solidFill>
                        <a:ea typeface="幼圆" pitchFamily="49" charset="-122"/>
                      </a:rPr>
                      <a:t>课程</a:t>
                    </a:r>
                  </a:p>
                </p:txBody>
              </p:sp>
              <p:sp>
                <p:nvSpPr>
                  <p:cNvPr id="24631" name="Rectangle 25">
                    <a:extLst>
                      <a:ext uri="{FF2B5EF4-FFF2-40B4-BE49-F238E27FC236}">
                        <a16:creationId xmlns:a16="http://schemas.microsoft.com/office/drawing/2014/main" id="{BCF92DE9-C1A5-606C-68DA-C85BEE6262D1}"/>
                      </a:ext>
                    </a:extLst>
                  </p:cNvPr>
                  <p:cNvSpPr>
                    <a:spLocks noChangeArrowheads="1"/>
                  </p:cNvSpPr>
                  <p:nvPr/>
                </p:nvSpPr>
                <p:spPr bwMode="auto">
                  <a:xfrm>
                    <a:off x="3352" y="1480"/>
                    <a:ext cx="344" cy="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r>
                      <a:rPr lang="zh-CN" altLang="en-US" sz="1600" b="1">
                        <a:solidFill>
                          <a:srgbClr val="000099"/>
                        </a:solidFill>
                        <a:ea typeface="幼圆" pitchFamily="49" charset="-122"/>
                      </a:rPr>
                      <a:t>经济</a:t>
                    </a:r>
                  </a:p>
                  <a:p>
                    <a:pPr algn="ctr" fontAlgn="base">
                      <a:spcBef>
                        <a:spcPct val="0"/>
                      </a:spcBef>
                      <a:spcAft>
                        <a:spcPct val="0"/>
                      </a:spcAft>
                      <a:buNone/>
                    </a:pPr>
                    <a:r>
                      <a:rPr lang="zh-CN" altLang="en-US" sz="1600" b="1">
                        <a:solidFill>
                          <a:srgbClr val="000099"/>
                        </a:solidFill>
                        <a:ea typeface="幼圆" pitchFamily="49" charset="-122"/>
                      </a:rPr>
                      <a:t>平台</a:t>
                    </a:r>
                  </a:p>
                  <a:p>
                    <a:pPr algn="ctr" fontAlgn="base">
                      <a:spcBef>
                        <a:spcPct val="0"/>
                      </a:spcBef>
                      <a:spcAft>
                        <a:spcPct val="0"/>
                      </a:spcAft>
                      <a:buNone/>
                    </a:pPr>
                    <a:r>
                      <a:rPr lang="zh-CN" altLang="en-US" sz="1600" b="1">
                        <a:solidFill>
                          <a:srgbClr val="000099"/>
                        </a:solidFill>
                        <a:ea typeface="幼圆" pitchFamily="49" charset="-122"/>
                      </a:rPr>
                      <a:t>课程</a:t>
                    </a:r>
                  </a:p>
                </p:txBody>
              </p:sp>
              <p:sp>
                <p:nvSpPr>
                  <p:cNvPr id="24632" name="Rectangle 26">
                    <a:extLst>
                      <a:ext uri="{FF2B5EF4-FFF2-40B4-BE49-F238E27FC236}">
                        <a16:creationId xmlns:a16="http://schemas.microsoft.com/office/drawing/2014/main" id="{30C94A38-205C-CD55-7D0F-3C6099168B3B}"/>
                      </a:ext>
                    </a:extLst>
                  </p:cNvPr>
                  <p:cNvSpPr>
                    <a:spLocks noChangeArrowheads="1"/>
                  </p:cNvSpPr>
                  <p:nvPr/>
                </p:nvSpPr>
                <p:spPr bwMode="auto">
                  <a:xfrm>
                    <a:off x="3979" y="1480"/>
                    <a:ext cx="344" cy="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r>
                      <a:rPr lang="zh-CN" altLang="en-US" sz="1600" b="1">
                        <a:solidFill>
                          <a:srgbClr val="000099"/>
                        </a:solidFill>
                        <a:ea typeface="幼圆" pitchFamily="49" charset="-122"/>
                      </a:rPr>
                      <a:t>法规</a:t>
                    </a:r>
                  </a:p>
                  <a:p>
                    <a:pPr algn="ctr" fontAlgn="base">
                      <a:spcBef>
                        <a:spcPct val="0"/>
                      </a:spcBef>
                      <a:spcAft>
                        <a:spcPct val="0"/>
                      </a:spcAft>
                      <a:buNone/>
                    </a:pPr>
                    <a:r>
                      <a:rPr lang="zh-CN" altLang="en-US" sz="1600" b="1">
                        <a:solidFill>
                          <a:srgbClr val="000099"/>
                        </a:solidFill>
                        <a:ea typeface="幼圆" pitchFamily="49" charset="-122"/>
                      </a:rPr>
                      <a:t>平台</a:t>
                    </a:r>
                  </a:p>
                  <a:p>
                    <a:pPr algn="ctr" fontAlgn="base">
                      <a:spcBef>
                        <a:spcPct val="0"/>
                      </a:spcBef>
                      <a:spcAft>
                        <a:spcPct val="0"/>
                      </a:spcAft>
                      <a:buNone/>
                    </a:pPr>
                    <a:r>
                      <a:rPr lang="zh-CN" altLang="en-US" sz="1600" b="1">
                        <a:solidFill>
                          <a:srgbClr val="000099"/>
                        </a:solidFill>
                        <a:ea typeface="幼圆" pitchFamily="49" charset="-122"/>
                      </a:rPr>
                      <a:t>课程</a:t>
                    </a:r>
                  </a:p>
                </p:txBody>
              </p:sp>
              <p:sp>
                <p:nvSpPr>
                  <p:cNvPr id="24633" name="Rectangle 27">
                    <a:extLst>
                      <a:ext uri="{FF2B5EF4-FFF2-40B4-BE49-F238E27FC236}">
                        <a16:creationId xmlns:a16="http://schemas.microsoft.com/office/drawing/2014/main" id="{99FC624E-BB86-5A9A-5B8A-FF24B727D1F5}"/>
                      </a:ext>
                    </a:extLst>
                  </p:cNvPr>
                  <p:cNvSpPr>
                    <a:spLocks noChangeArrowheads="1"/>
                  </p:cNvSpPr>
                  <p:nvPr/>
                </p:nvSpPr>
                <p:spPr bwMode="auto">
                  <a:xfrm>
                    <a:off x="1029" y="2251"/>
                    <a:ext cx="245" cy="17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90000"/>
                      </a:lnSpc>
                      <a:spcBef>
                        <a:spcPct val="0"/>
                      </a:spcBef>
                      <a:spcAft>
                        <a:spcPct val="0"/>
                      </a:spcAft>
                      <a:buNone/>
                    </a:pPr>
                    <a:r>
                      <a:rPr lang="zh-CN" altLang="en-US" sz="1600" b="1">
                        <a:solidFill>
                          <a:srgbClr val="000099"/>
                        </a:solidFill>
                        <a:ea typeface="幼圆" pitchFamily="49" charset="-122"/>
                      </a:rPr>
                      <a:t>外</a:t>
                    </a:r>
                  </a:p>
                  <a:p>
                    <a:pPr algn="ctr" fontAlgn="base">
                      <a:lnSpc>
                        <a:spcPct val="90000"/>
                      </a:lnSpc>
                      <a:spcBef>
                        <a:spcPct val="0"/>
                      </a:spcBef>
                      <a:spcAft>
                        <a:spcPct val="0"/>
                      </a:spcAft>
                      <a:buNone/>
                    </a:pPr>
                    <a:r>
                      <a:rPr lang="zh-CN" altLang="en-US" sz="1600" b="1">
                        <a:solidFill>
                          <a:srgbClr val="000099"/>
                        </a:solidFill>
                        <a:ea typeface="幼圆" pitchFamily="49" charset="-122"/>
                      </a:rPr>
                      <a:t>语</a:t>
                    </a:r>
                  </a:p>
                  <a:p>
                    <a:pPr algn="ctr" fontAlgn="base">
                      <a:lnSpc>
                        <a:spcPct val="90000"/>
                      </a:lnSpc>
                      <a:spcBef>
                        <a:spcPct val="0"/>
                      </a:spcBef>
                      <a:spcAft>
                        <a:spcPct val="0"/>
                      </a:spcAft>
                      <a:buNone/>
                    </a:pPr>
                    <a:r>
                      <a:rPr lang="zh-CN" altLang="en-US" sz="1600" b="1">
                        <a:solidFill>
                          <a:srgbClr val="000099"/>
                        </a:solidFill>
                        <a:ea typeface="幼圆" pitchFamily="49" charset="-122"/>
                      </a:rPr>
                      <a:t>能</a:t>
                    </a:r>
                  </a:p>
                  <a:p>
                    <a:pPr algn="ctr" fontAlgn="base">
                      <a:lnSpc>
                        <a:spcPct val="90000"/>
                      </a:lnSpc>
                      <a:spcBef>
                        <a:spcPct val="0"/>
                      </a:spcBef>
                      <a:spcAft>
                        <a:spcPct val="0"/>
                      </a:spcAft>
                      <a:buNone/>
                    </a:pPr>
                    <a:r>
                      <a:rPr lang="zh-CN" altLang="en-US" sz="1600" b="1">
                        <a:solidFill>
                          <a:srgbClr val="000099"/>
                        </a:solidFill>
                        <a:ea typeface="幼圆" pitchFamily="49" charset="-122"/>
                      </a:rPr>
                      <a:t>力</a:t>
                    </a:r>
                  </a:p>
                  <a:p>
                    <a:pPr algn="ctr" fontAlgn="base">
                      <a:lnSpc>
                        <a:spcPct val="90000"/>
                      </a:lnSpc>
                      <a:spcBef>
                        <a:spcPct val="0"/>
                      </a:spcBef>
                      <a:spcAft>
                        <a:spcPct val="0"/>
                      </a:spcAft>
                      <a:buNone/>
                    </a:pPr>
                    <a:r>
                      <a:rPr lang="zh-CN" altLang="en-US" sz="1600" b="1">
                        <a:solidFill>
                          <a:srgbClr val="000099"/>
                        </a:solidFill>
                        <a:ea typeface="幼圆" pitchFamily="49" charset="-122"/>
                      </a:rPr>
                      <a:t>训</a:t>
                    </a:r>
                  </a:p>
                  <a:p>
                    <a:pPr algn="ctr" fontAlgn="base">
                      <a:lnSpc>
                        <a:spcPct val="90000"/>
                      </a:lnSpc>
                      <a:spcBef>
                        <a:spcPct val="0"/>
                      </a:spcBef>
                      <a:spcAft>
                        <a:spcPct val="0"/>
                      </a:spcAft>
                      <a:buNone/>
                    </a:pPr>
                    <a:r>
                      <a:rPr lang="zh-CN" altLang="en-US" sz="1600" b="1">
                        <a:solidFill>
                          <a:srgbClr val="000099"/>
                        </a:solidFill>
                        <a:ea typeface="幼圆" pitchFamily="49" charset="-122"/>
                      </a:rPr>
                      <a:t>练</a:t>
                    </a:r>
                  </a:p>
                  <a:p>
                    <a:pPr algn="ctr" fontAlgn="base">
                      <a:lnSpc>
                        <a:spcPct val="90000"/>
                      </a:lnSpc>
                      <a:spcBef>
                        <a:spcPct val="0"/>
                      </a:spcBef>
                      <a:spcAft>
                        <a:spcPct val="0"/>
                      </a:spcAft>
                      <a:buNone/>
                    </a:pPr>
                    <a:r>
                      <a:rPr lang="zh-CN" altLang="en-US" sz="1600" b="1">
                        <a:solidFill>
                          <a:srgbClr val="000099"/>
                        </a:solidFill>
                        <a:ea typeface="幼圆" pitchFamily="49" charset="-122"/>
                      </a:rPr>
                      <a:t>模</a:t>
                    </a:r>
                  </a:p>
                  <a:p>
                    <a:pPr algn="ctr" fontAlgn="base">
                      <a:lnSpc>
                        <a:spcPct val="90000"/>
                      </a:lnSpc>
                      <a:spcBef>
                        <a:spcPct val="0"/>
                      </a:spcBef>
                      <a:spcAft>
                        <a:spcPct val="0"/>
                      </a:spcAft>
                      <a:buNone/>
                    </a:pPr>
                    <a:r>
                      <a:rPr lang="zh-CN" altLang="en-US" sz="1600" b="1">
                        <a:solidFill>
                          <a:srgbClr val="000099"/>
                        </a:solidFill>
                        <a:ea typeface="幼圆" pitchFamily="49" charset="-122"/>
                      </a:rPr>
                      <a:t>块</a:t>
                    </a:r>
                  </a:p>
                </p:txBody>
              </p:sp>
              <p:sp>
                <p:nvSpPr>
                  <p:cNvPr id="24634" name="Rectangle 30">
                    <a:extLst>
                      <a:ext uri="{FF2B5EF4-FFF2-40B4-BE49-F238E27FC236}">
                        <a16:creationId xmlns:a16="http://schemas.microsoft.com/office/drawing/2014/main" id="{55D3D9C0-71B3-0201-9AE0-50B69C8E929F}"/>
                      </a:ext>
                    </a:extLst>
                  </p:cNvPr>
                  <p:cNvSpPr>
                    <a:spLocks noChangeArrowheads="1"/>
                  </p:cNvSpPr>
                  <p:nvPr/>
                </p:nvSpPr>
                <p:spPr bwMode="auto">
                  <a:xfrm>
                    <a:off x="1501" y="2251"/>
                    <a:ext cx="245" cy="17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90000"/>
                      </a:lnSpc>
                      <a:spcBef>
                        <a:spcPct val="0"/>
                      </a:spcBef>
                      <a:spcAft>
                        <a:spcPct val="0"/>
                      </a:spcAft>
                      <a:buNone/>
                    </a:pPr>
                    <a:r>
                      <a:rPr lang="zh-CN" altLang="en-US" sz="1600" b="1">
                        <a:solidFill>
                          <a:srgbClr val="000099"/>
                        </a:solidFill>
                        <a:ea typeface="幼圆" pitchFamily="49" charset="-122"/>
                      </a:rPr>
                      <a:t>计</a:t>
                    </a:r>
                  </a:p>
                  <a:p>
                    <a:pPr algn="ctr" fontAlgn="base">
                      <a:lnSpc>
                        <a:spcPct val="90000"/>
                      </a:lnSpc>
                      <a:spcBef>
                        <a:spcPct val="0"/>
                      </a:spcBef>
                      <a:spcAft>
                        <a:spcPct val="0"/>
                      </a:spcAft>
                      <a:buNone/>
                    </a:pPr>
                    <a:r>
                      <a:rPr lang="zh-CN" altLang="en-US" sz="1600" b="1">
                        <a:solidFill>
                          <a:srgbClr val="000099"/>
                        </a:solidFill>
                        <a:ea typeface="幼圆" pitchFamily="49" charset="-122"/>
                      </a:rPr>
                      <a:t>算</a:t>
                    </a:r>
                  </a:p>
                  <a:p>
                    <a:pPr algn="ctr" fontAlgn="base">
                      <a:lnSpc>
                        <a:spcPct val="90000"/>
                      </a:lnSpc>
                      <a:spcBef>
                        <a:spcPct val="0"/>
                      </a:spcBef>
                      <a:spcAft>
                        <a:spcPct val="0"/>
                      </a:spcAft>
                      <a:buNone/>
                    </a:pPr>
                    <a:r>
                      <a:rPr lang="zh-CN" altLang="en-US" sz="1600" b="1">
                        <a:solidFill>
                          <a:srgbClr val="000099"/>
                        </a:solidFill>
                        <a:ea typeface="幼圆" pitchFamily="49" charset="-122"/>
                      </a:rPr>
                      <a:t>机</a:t>
                    </a:r>
                  </a:p>
                  <a:p>
                    <a:pPr algn="ctr" fontAlgn="base">
                      <a:lnSpc>
                        <a:spcPct val="90000"/>
                      </a:lnSpc>
                      <a:spcBef>
                        <a:spcPct val="0"/>
                      </a:spcBef>
                      <a:spcAft>
                        <a:spcPct val="0"/>
                      </a:spcAft>
                      <a:buNone/>
                    </a:pPr>
                    <a:r>
                      <a:rPr lang="zh-CN" altLang="en-US" sz="1600" b="1">
                        <a:solidFill>
                          <a:srgbClr val="000099"/>
                        </a:solidFill>
                        <a:ea typeface="幼圆" pitchFamily="49" charset="-122"/>
                      </a:rPr>
                      <a:t>能</a:t>
                    </a:r>
                  </a:p>
                  <a:p>
                    <a:pPr algn="ctr" fontAlgn="base">
                      <a:lnSpc>
                        <a:spcPct val="90000"/>
                      </a:lnSpc>
                      <a:spcBef>
                        <a:spcPct val="0"/>
                      </a:spcBef>
                      <a:spcAft>
                        <a:spcPct val="0"/>
                      </a:spcAft>
                      <a:buNone/>
                    </a:pPr>
                    <a:r>
                      <a:rPr lang="zh-CN" altLang="en-US" sz="1600" b="1">
                        <a:solidFill>
                          <a:srgbClr val="000099"/>
                        </a:solidFill>
                        <a:ea typeface="幼圆" pitchFamily="49" charset="-122"/>
                      </a:rPr>
                      <a:t>力</a:t>
                    </a:r>
                  </a:p>
                  <a:p>
                    <a:pPr algn="ctr" fontAlgn="base">
                      <a:lnSpc>
                        <a:spcPct val="90000"/>
                      </a:lnSpc>
                      <a:spcBef>
                        <a:spcPct val="0"/>
                      </a:spcBef>
                      <a:spcAft>
                        <a:spcPct val="0"/>
                      </a:spcAft>
                      <a:buNone/>
                    </a:pPr>
                    <a:r>
                      <a:rPr lang="zh-CN" altLang="en-US" sz="1600" b="1">
                        <a:solidFill>
                          <a:srgbClr val="000099"/>
                        </a:solidFill>
                        <a:ea typeface="幼圆" pitchFamily="49" charset="-122"/>
                      </a:rPr>
                      <a:t>训</a:t>
                    </a:r>
                  </a:p>
                  <a:p>
                    <a:pPr algn="ctr" fontAlgn="base">
                      <a:lnSpc>
                        <a:spcPct val="90000"/>
                      </a:lnSpc>
                      <a:spcBef>
                        <a:spcPct val="0"/>
                      </a:spcBef>
                      <a:spcAft>
                        <a:spcPct val="0"/>
                      </a:spcAft>
                      <a:buNone/>
                    </a:pPr>
                    <a:r>
                      <a:rPr lang="zh-CN" altLang="en-US" sz="1600" b="1">
                        <a:solidFill>
                          <a:srgbClr val="000099"/>
                        </a:solidFill>
                        <a:ea typeface="幼圆" pitchFamily="49" charset="-122"/>
                      </a:rPr>
                      <a:t>练</a:t>
                    </a:r>
                  </a:p>
                  <a:p>
                    <a:pPr algn="ctr" fontAlgn="base">
                      <a:lnSpc>
                        <a:spcPct val="90000"/>
                      </a:lnSpc>
                      <a:spcBef>
                        <a:spcPct val="0"/>
                      </a:spcBef>
                      <a:spcAft>
                        <a:spcPct val="0"/>
                      </a:spcAft>
                      <a:buNone/>
                    </a:pPr>
                    <a:r>
                      <a:rPr lang="zh-CN" altLang="en-US" sz="1600" b="1">
                        <a:solidFill>
                          <a:srgbClr val="000099"/>
                        </a:solidFill>
                        <a:ea typeface="幼圆" pitchFamily="49" charset="-122"/>
                      </a:rPr>
                      <a:t>模</a:t>
                    </a:r>
                  </a:p>
                  <a:p>
                    <a:pPr algn="ctr" fontAlgn="base">
                      <a:lnSpc>
                        <a:spcPct val="90000"/>
                      </a:lnSpc>
                      <a:spcBef>
                        <a:spcPct val="0"/>
                      </a:spcBef>
                      <a:spcAft>
                        <a:spcPct val="0"/>
                      </a:spcAft>
                      <a:buNone/>
                    </a:pPr>
                    <a:r>
                      <a:rPr lang="zh-CN" altLang="en-US" sz="1600" b="1">
                        <a:solidFill>
                          <a:srgbClr val="000099"/>
                        </a:solidFill>
                        <a:ea typeface="幼圆" pitchFamily="49" charset="-122"/>
                      </a:rPr>
                      <a:t>块</a:t>
                    </a:r>
                  </a:p>
                </p:txBody>
              </p:sp>
              <p:sp>
                <p:nvSpPr>
                  <p:cNvPr id="24635" name="Rectangle 32">
                    <a:extLst>
                      <a:ext uri="{FF2B5EF4-FFF2-40B4-BE49-F238E27FC236}">
                        <a16:creationId xmlns:a16="http://schemas.microsoft.com/office/drawing/2014/main" id="{32071C50-0877-171D-2B29-F6839E8656F8}"/>
                      </a:ext>
                    </a:extLst>
                  </p:cNvPr>
                  <p:cNvSpPr>
                    <a:spLocks noChangeArrowheads="1"/>
                  </p:cNvSpPr>
                  <p:nvPr/>
                </p:nvSpPr>
                <p:spPr bwMode="auto">
                  <a:xfrm>
                    <a:off x="1964" y="2251"/>
                    <a:ext cx="245" cy="17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90000"/>
                      </a:lnSpc>
                      <a:spcBef>
                        <a:spcPct val="0"/>
                      </a:spcBef>
                      <a:spcAft>
                        <a:spcPct val="0"/>
                      </a:spcAft>
                      <a:buNone/>
                    </a:pPr>
                    <a:r>
                      <a:rPr lang="zh-CN" altLang="en-US" sz="1600" b="1">
                        <a:solidFill>
                          <a:srgbClr val="000099"/>
                        </a:solidFill>
                        <a:ea typeface="幼圆" pitchFamily="49" charset="-122"/>
                      </a:rPr>
                      <a:t>专</a:t>
                    </a:r>
                  </a:p>
                  <a:p>
                    <a:pPr algn="ctr" fontAlgn="base">
                      <a:lnSpc>
                        <a:spcPct val="90000"/>
                      </a:lnSpc>
                      <a:spcBef>
                        <a:spcPct val="0"/>
                      </a:spcBef>
                      <a:spcAft>
                        <a:spcPct val="0"/>
                      </a:spcAft>
                      <a:buNone/>
                    </a:pPr>
                    <a:r>
                      <a:rPr lang="zh-CN" altLang="en-US" sz="1600" b="1">
                        <a:solidFill>
                          <a:srgbClr val="000099"/>
                        </a:solidFill>
                        <a:ea typeface="幼圆" pitchFamily="49" charset="-122"/>
                      </a:rPr>
                      <a:t>业</a:t>
                    </a:r>
                  </a:p>
                  <a:p>
                    <a:pPr algn="ctr" fontAlgn="base">
                      <a:lnSpc>
                        <a:spcPct val="90000"/>
                      </a:lnSpc>
                      <a:spcBef>
                        <a:spcPct val="0"/>
                      </a:spcBef>
                      <a:spcAft>
                        <a:spcPct val="0"/>
                      </a:spcAft>
                      <a:buNone/>
                    </a:pPr>
                    <a:r>
                      <a:rPr lang="zh-CN" altLang="en-US" sz="1600" b="1">
                        <a:solidFill>
                          <a:srgbClr val="000099"/>
                        </a:solidFill>
                        <a:ea typeface="幼圆" pitchFamily="49" charset="-122"/>
                      </a:rPr>
                      <a:t>基</a:t>
                    </a:r>
                  </a:p>
                  <a:p>
                    <a:pPr algn="ctr" fontAlgn="base">
                      <a:lnSpc>
                        <a:spcPct val="90000"/>
                      </a:lnSpc>
                      <a:spcBef>
                        <a:spcPct val="0"/>
                      </a:spcBef>
                      <a:spcAft>
                        <a:spcPct val="0"/>
                      </a:spcAft>
                      <a:buNone/>
                    </a:pPr>
                    <a:r>
                      <a:rPr lang="zh-CN" altLang="en-US" sz="1600" b="1">
                        <a:solidFill>
                          <a:srgbClr val="000099"/>
                        </a:solidFill>
                        <a:ea typeface="幼圆" pitchFamily="49" charset="-122"/>
                      </a:rPr>
                      <a:t>本</a:t>
                    </a:r>
                  </a:p>
                  <a:p>
                    <a:pPr algn="ctr" fontAlgn="base">
                      <a:lnSpc>
                        <a:spcPct val="90000"/>
                      </a:lnSpc>
                      <a:spcBef>
                        <a:spcPct val="0"/>
                      </a:spcBef>
                      <a:spcAft>
                        <a:spcPct val="0"/>
                      </a:spcAft>
                      <a:buNone/>
                    </a:pPr>
                    <a:r>
                      <a:rPr lang="zh-CN" altLang="en-US" sz="1600" b="1">
                        <a:solidFill>
                          <a:srgbClr val="000099"/>
                        </a:solidFill>
                        <a:ea typeface="幼圆" pitchFamily="49" charset="-122"/>
                      </a:rPr>
                      <a:t>技</a:t>
                    </a:r>
                  </a:p>
                  <a:p>
                    <a:pPr algn="ctr" fontAlgn="base">
                      <a:lnSpc>
                        <a:spcPct val="90000"/>
                      </a:lnSpc>
                      <a:spcBef>
                        <a:spcPct val="0"/>
                      </a:spcBef>
                      <a:spcAft>
                        <a:spcPct val="0"/>
                      </a:spcAft>
                      <a:buNone/>
                    </a:pPr>
                    <a:r>
                      <a:rPr lang="zh-CN" altLang="en-US" sz="1600" b="1">
                        <a:solidFill>
                          <a:srgbClr val="000099"/>
                        </a:solidFill>
                        <a:ea typeface="幼圆" pitchFamily="49" charset="-122"/>
                      </a:rPr>
                      <a:t>能</a:t>
                    </a:r>
                  </a:p>
                  <a:p>
                    <a:pPr algn="ctr" fontAlgn="base">
                      <a:lnSpc>
                        <a:spcPct val="90000"/>
                      </a:lnSpc>
                      <a:spcBef>
                        <a:spcPct val="0"/>
                      </a:spcBef>
                      <a:spcAft>
                        <a:spcPct val="0"/>
                      </a:spcAft>
                      <a:buNone/>
                    </a:pPr>
                    <a:r>
                      <a:rPr lang="zh-CN" altLang="en-US" sz="1600" b="1">
                        <a:solidFill>
                          <a:srgbClr val="000099"/>
                        </a:solidFill>
                        <a:ea typeface="幼圆" pitchFamily="49" charset="-122"/>
                      </a:rPr>
                      <a:t>训</a:t>
                    </a:r>
                  </a:p>
                  <a:p>
                    <a:pPr algn="ctr" fontAlgn="base">
                      <a:lnSpc>
                        <a:spcPct val="90000"/>
                      </a:lnSpc>
                      <a:spcBef>
                        <a:spcPct val="0"/>
                      </a:spcBef>
                      <a:spcAft>
                        <a:spcPct val="0"/>
                      </a:spcAft>
                      <a:buNone/>
                    </a:pPr>
                    <a:r>
                      <a:rPr lang="zh-CN" altLang="en-US" sz="1600" b="1">
                        <a:solidFill>
                          <a:srgbClr val="000099"/>
                        </a:solidFill>
                        <a:ea typeface="幼圆" pitchFamily="49" charset="-122"/>
                      </a:rPr>
                      <a:t>练</a:t>
                    </a:r>
                  </a:p>
                  <a:p>
                    <a:pPr algn="ctr" fontAlgn="base">
                      <a:lnSpc>
                        <a:spcPct val="90000"/>
                      </a:lnSpc>
                      <a:spcBef>
                        <a:spcPct val="0"/>
                      </a:spcBef>
                      <a:spcAft>
                        <a:spcPct val="0"/>
                      </a:spcAft>
                      <a:buNone/>
                    </a:pPr>
                    <a:r>
                      <a:rPr lang="zh-CN" altLang="en-US" sz="1600" b="1">
                        <a:solidFill>
                          <a:srgbClr val="000099"/>
                        </a:solidFill>
                        <a:ea typeface="幼圆" pitchFamily="49" charset="-122"/>
                      </a:rPr>
                      <a:t>模</a:t>
                    </a:r>
                  </a:p>
                  <a:p>
                    <a:pPr algn="ctr" fontAlgn="base">
                      <a:lnSpc>
                        <a:spcPct val="90000"/>
                      </a:lnSpc>
                      <a:spcBef>
                        <a:spcPct val="0"/>
                      </a:spcBef>
                      <a:spcAft>
                        <a:spcPct val="0"/>
                      </a:spcAft>
                      <a:buNone/>
                    </a:pPr>
                    <a:r>
                      <a:rPr lang="zh-CN" altLang="en-US" sz="1600" b="1">
                        <a:solidFill>
                          <a:srgbClr val="000099"/>
                        </a:solidFill>
                        <a:ea typeface="幼圆" pitchFamily="49" charset="-122"/>
                      </a:rPr>
                      <a:t>块</a:t>
                    </a:r>
                  </a:p>
                </p:txBody>
              </p:sp>
              <p:sp>
                <p:nvSpPr>
                  <p:cNvPr id="24636" name="Rectangle 37">
                    <a:extLst>
                      <a:ext uri="{FF2B5EF4-FFF2-40B4-BE49-F238E27FC236}">
                        <a16:creationId xmlns:a16="http://schemas.microsoft.com/office/drawing/2014/main" id="{69B7A531-CF74-514B-D3DB-C928EF711811}"/>
                      </a:ext>
                    </a:extLst>
                  </p:cNvPr>
                  <p:cNvSpPr>
                    <a:spLocks noChangeArrowheads="1"/>
                  </p:cNvSpPr>
                  <p:nvPr/>
                </p:nvSpPr>
                <p:spPr bwMode="auto">
                  <a:xfrm>
                    <a:off x="2354" y="2251"/>
                    <a:ext cx="245" cy="17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90000"/>
                      </a:lnSpc>
                      <a:spcBef>
                        <a:spcPct val="0"/>
                      </a:spcBef>
                      <a:spcAft>
                        <a:spcPct val="0"/>
                      </a:spcAft>
                      <a:buNone/>
                    </a:pPr>
                    <a:r>
                      <a:rPr lang="zh-CN" altLang="en-US" sz="1600" b="1">
                        <a:solidFill>
                          <a:srgbClr val="000099"/>
                        </a:solidFill>
                        <a:ea typeface="幼圆" pitchFamily="49" charset="-122"/>
                      </a:rPr>
                      <a:t>专</a:t>
                    </a:r>
                  </a:p>
                  <a:p>
                    <a:pPr algn="ctr" fontAlgn="base">
                      <a:lnSpc>
                        <a:spcPct val="90000"/>
                      </a:lnSpc>
                      <a:spcBef>
                        <a:spcPct val="0"/>
                      </a:spcBef>
                      <a:spcAft>
                        <a:spcPct val="0"/>
                      </a:spcAft>
                      <a:buNone/>
                    </a:pPr>
                    <a:r>
                      <a:rPr lang="zh-CN" altLang="en-US" sz="1600" b="1">
                        <a:solidFill>
                          <a:srgbClr val="000099"/>
                        </a:solidFill>
                        <a:ea typeface="幼圆" pitchFamily="49" charset="-122"/>
                      </a:rPr>
                      <a:t>业</a:t>
                    </a:r>
                  </a:p>
                  <a:p>
                    <a:pPr algn="ctr" fontAlgn="base">
                      <a:lnSpc>
                        <a:spcPct val="90000"/>
                      </a:lnSpc>
                      <a:spcBef>
                        <a:spcPct val="0"/>
                      </a:spcBef>
                      <a:spcAft>
                        <a:spcPct val="0"/>
                      </a:spcAft>
                      <a:buNone/>
                    </a:pPr>
                    <a:r>
                      <a:rPr lang="zh-CN" altLang="en-US" sz="1600" b="1">
                        <a:solidFill>
                          <a:srgbClr val="000099"/>
                        </a:solidFill>
                        <a:ea typeface="幼圆" pitchFamily="49" charset="-122"/>
                      </a:rPr>
                      <a:t>设</a:t>
                    </a:r>
                  </a:p>
                  <a:p>
                    <a:pPr algn="ctr" fontAlgn="base">
                      <a:lnSpc>
                        <a:spcPct val="90000"/>
                      </a:lnSpc>
                      <a:spcBef>
                        <a:spcPct val="0"/>
                      </a:spcBef>
                      <a:spcAft>
                        <a:spcPct val="0"/>
                      </a:spcAft>
                      <a:buNone/>
                    </a:pPr>
                    <a:r>
                      <a:rPr lang="zh-CN" altLang="en-US" sz="1600" b="1">
                        <a:solidFill>
                          <a:srgbClr val="000099"/>
                        </a:solidFill>
                        <a:ea typeface="幼圆" pitchFamily="49" charset="-122"/>
                      </a:rPr>
                      <a:t>计</a:t>
                    </a:r>
                  </a:p>
                  <a:p>
                    <a:pPr algn="ctr" fontAlgn="base">
                      <a:lnSpc>
                        <a:spcPct val="90000"/>
                      </a:lnSpc>
                      <a:spcBef>
                        <a:spcPct val="0"/>
                      </a:spcBef>
                      <a:spcAft>
                        <a:spcPct val="0"/>
                      </a:spcAft>
                      <a:buNone/>
                    </a:pPr>
                    <a:r>
                      <a:rPr lang="zh-CN" altLang="en-US" sz="1600" b="1">
                        <a:solidFill>
                          <a:srgbClr val="000099"/>
                        </a:solidFill>
                        <a:ea typeface="幼圆" pitchFamily="49" charset="-122"/>
                      </a:rPr>
                      <a:t>能</a:t>
                    </a:r>
                  </a:p>
                  <a:p>
                    <a:pPr algn="ctr" fontAlgn="base">
                      <a:lnSpc>
                        <a:spcPct val="90000"/>
                      </a:lnSpc>
                      <a:spcBef>
                        <a:spcPct val="0"/>
                      </a:spcBef>
                      <a:spcAft>
                        <a:spcPct val="0"/>
                      </a:spcAft>
                      <a:buNone/>
                    </a:pPr>
                    <a:r>
                      <a:rPr lang="zh-CN" altLang="en-US" sz="1600" b="1">
                        <a:solidFill>
                          <a:srgbClr val="000099"/>
                        </a:solidFill>
                        <a:ea typeface="幼圆" pitchFamily="49" charset="-122"/>
                      </a:rPr>
                      <a:t>力</a:t>
                    </a:r>
                  </a:p>
                  <a:p>
                    <a:pPr algn="ctr" fontAlgn="base">
                      <a:lnSpc>
                        <a:spcPct val="90000"/>
                      </a:lnSpc>
                      <a:spcBef>
                        <a:spcPct val="0"/>
                      </a:spcBef>
                      <a:spcAft>
                        <a:spcPct val="0"/>
                      </a:spcAft>
                      <a:buNone/>
                    </a:pPr>
                    <a:r>
                      <a:rPr lang="zh-CN" altLang="en-US" sz="1600" b="1">
                        <a:solidFill>
                          <a:srgbClr val="000099"/>
                        </a:solidFill>
                        <a:ea typeface="幼圆" pitchFamily="49" charset="-122"/>
                      </a:rPr>
                      <a:t>训</a:t>
                    </a:r>
                  </a:p>
                  <a:p>
                    <a:pPr algn="ctr" fontAlgn="base">
                      <a:lnSpc>
                        <a:spcPct val="90000"/>
                      </a:lnSpc>
                      <a:spcBef>
                        <a:spcPct val="0"/>
                      </a:spcBef>
                      <a:spcAft>
                        <a:spcPct val="0"/>
                      </a:spcAft>
                      <a:buNone/>
                    </a:pPr>
                    <a:r>
                      <a:rPr lang="zh-CN" altLang="en-US" sz="1600" b="1">
                        <a:solidFill>
                          <a:srgbClr val="000099"/>
                        </a:solidFill>
                        <a:ea typeface="幼圆" pitchFamily="49" charset="-122"/>
                      </a:rPr>
                      <a:t>练</a:t>
                    </a:r>
                  </a:p>
                  <a:p>
                    <a:pPr algn="ctr" fontAlgn="base">
                      <a:lnSpc>
                        <a:spcPct val="90000"/>
                      </a:lnSpc>
                      <a:spcBef>
                        <a:spcPct val="0"/>
                      </a:spcBef>
                      <a:spcAft>
                        <a:spcPct val="0"/>
                      </a:spcAft>
                      <a:buNone/>
                    </a:pPr>
                    <a:r>
                      <a:rPr lang="zh-CN" altLang="en-US" sz="1600" b="1">
                        <a:solidFill>
                          <a:srgbClr val="000099"/>
                        </a:solidFill>
                        <a:ea typeface="幼圆" pitchFamily="49" charset="-122"/>
                      </a:rPr>
                      <a:t>模</a:t>
                    </a:r>
                  </a:p>
                  <a:p>
                    <a:pPr algn="ctr" fontAlgn="base">
                      <a:lnSpc>
                        <a:spcPct val="90000"/>
                      </a:lnSpc>
                      <a:spcBef>
                        <a:spcPct val="0"/>
                      </a:spcBef>
                      <a:spcAft>
                        <a:spcPct val="0"/>
                      </a:spcAft>
                      <a:buNone/>
                    </a:pPr>
                    <a:r>
                      <a:rPr lang="zh-CN" altLang="en-US" sz="1600" b="1">
                        <a:solidFill>
                          <a:srgbClr val="000099"/>
                        </a:solidFill>
                        <a:ea typeface="幼圆" pitchFamily="49" charset="-122"/>
                      </a:rPr>
                      <a:t>块</a:t>
                    </a:r>
                  </a:p>
                </p:txBody>
              </p:sp>
              <p:sp>
                <p:nvSpPr>
                  <p:cNvPr id="24637" name="Rectangle 39">
                    <a:extLst>
                      <a:ext uri="{FF2B5EF4-FFF2-40B4-BE49-F238E27FC236}">
                        <a16:creationId xmlns:a16="http://schemas.microsoft.com/office/drawing/2014/main" id="{E0519B08-D2EC-4E01-7507-A1E47987B3C3}"/>
                      </a:ext>
                    </a:extLst>
                  </p:cNvPr>
                  <p:cNvSpPr>
                    <a:spLocks noChangeArrowheads="1"/>
                  </p:cNvSpPr>
                  <p:nvPr/>
                </p:nvSpPr>
                <p:spPr bwMode="auto">
                  <a:xfrm>
                    <a:off x="2771" y="2251"/>
                    <a:ext cx="227" cy="17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85000"/>
                      </a:lnSpc>
                      <a:spcBef>
                        <a:spcPct val="0"/>
                      </a:spcBef>
                      <a:spcAft>
                        <a:spcPct val="0"/>
                      </a:spcAft>
                      <a:buNone/>
                    </a:pPr>
                    <a:r>
                      <a:rPr lang="zh-CN" altLang="en-US" sz="1600" b="1">
                        <a:solidFill>
                          <a:srgbClr val="000099"/>
                        </a:solidFill>
                        <a:ea typeface="幼圆" pitchFamily="49" charset="-122"/>
                      </a:rPr>
                      <a:t>专</a:t>
                    </a:r>
                  </a:p>
                  <a:p>
                    <a:pPr algn="ctr" fontAlgn="base">
                      <a:lnSpc>
                        <a:spcPct val="85000"/>
                      </a:lnSpc>
                      <a:spcBef>
                        <a:spcPct val="0"/>
                      </a:spcBef>
                      <a:spcAft>
                        <a:spcPct val="0"/>
                      </a:spcAft>
                      <a:buNone/>
                    </a:pPr>
                    <a:r>
                      <a:rPr lang="zh-CN" altLang="en-US" sz="1600" b="1">
                        <a:solidFill>
                          <a:srgbClr val="000099"/>
                        </a:solidFill>
                        <a:ea typeface="幼圆" pitchFamily="49" charset="-122"/>
                      </a:rPr>
                      <a:t>业</a:t>
                    </a:r>
                  </a:p>
                  <a:p>
                    <a:pPr algn="ctr" fontAlgn="base">
                      <a:lnSpc>
                        <a:spcPct val="85000"/>
                      </a:lnSpc>
                      <a:spcBef>
                        <a:spcPct val="0"/>
                      </a:spcBef>
                      <a:spcAft>
                        <a:spcPct val="0"/>
                      </a:spcAft>
                      <a:buNone/>
                    </a:pPr>
                    <a:r>
                      <a:rPr lang="zh-CN" altLang="en-US" sz="1600" b="1">
                        <a:solidFill>
                          <a:srgbClr val="000099"/>
                        </a:solidFill>
                        <a:ea typeface="幼圆" pitchFamily="49" charset="-122"/>
                      </a:rPr>
                      <a:t>技</a:t>
                    </a:r>
                  </a:p>
                  <a:p>
                    <a:pPr algn="ctr" fontAlgn="base">
                      <a:lnSpc>
                        <a:spcPct val="85000"/>
                      </a:lnSpc>
                      <a:spcBef>
                        <a:spcPct val="0"/>
                      </a:spcBef>
                      <a:spcAft>
                        <a:spcPct val="0"/>
                      </a:spcAft>
                      <a:buNone/>
                    </a:pPr>
                    <a:r>
                      <a:rPr lang="zh-CN" altLang="en-US" sz="1600" b="1">
                        <a:solidFill>
                          <a:srgbClr val="000099"/>
                        </a:solidFill>
                        <a:ea typeface="幼圆" pitchFamily="49" charset="-122"/>
                      </a:rPr>
                      <a:t>术</a:t>
                    </a:r>
                  </a:p>
                  <a:p>
                    <a:pPr algn="ctr" fontAlgn="base">
                      <a:lnSpc>
                        <a:spcPct val="85000"/>
                      </a:lnSpc>
                      <a:spcBef>
                        <a:spcPct val="0"/>
                      </a:spcBef>
                      <a:spcAft>
                        <a:spcPct val="0"/>
                      </a:spcAft>
                      <a:buNone/>
                    </a:pPr>
                    <a:r>
                      <a:rPr lang="zh-CN" altLang="en-US" sz="1600" b="1">
                        <a:solidFill>
                          <a:srgbClr val="000099"/>
                        </a:solidFill>
                        <a:ea typeface="幼圆" pitchFamily="49" charset="-122"/>
                      </a:rPr>
                      <a:t>与</a:t>
                    </a:r>
                  </a:p>
                  <a:p>
                    <a:pPr algn="ctr" fontAlgn="base">
                      <a:lnSpc>
                        <a:spcPct val="85000"/>
                      </a:lnSpc>
                      <a:spcBef>
                        <a:spcPct val="0"/>
                      </a:spcBef>
                      <a:spcAft>
                        <a:spcPct val="0"/>
                      </a:spcAft>
                      <a:buNone/>
                    </a:pPr>
                    <a:r>
                      <a:rPr lang="zh-CN" altLang="en-US" sz="1600" b="1">
                        <a:solidFill>
                          <a:srgbClr val="000099"/>
                        </a:solidFill>
                        <a:ea typeface="幼圆" pitchFamily="49" charset="-122"/>
                      </a:rPr>
                      <a:t>管</a:t>
                    </a:r>
                  </a:p>
                  <a:p>
                    <a:pPr algn="ctr" fontAlgn="base">
                      <a:lnSpc>
                        <a:spcPct val="85000"/>
                      </a:lnSpc>
                      <a:spcBef>
                        <a:spcPct val="0"/>
                      </a:spcBef>
                      <a:spcAft>
                        <a:spcPct val="0"/>
                      </a:spcAft>
                      <a:buNone/>
                    </a:pPr>
                    <a:r>
                      <a:rPr lang="zh-CN" altLang="en-US" sz="1600" b="1">
                        <a:solidFill>
                          <a:srgbClr val="000099"/>
                        </a:solidFill>
                        <a:ea typeface="幼圆" pitchFamily="49" charset="-122"/>
                      </a:rPr>
                      <a:t>理</a:t>
                    </a:r>
                  </a:p>
                  <a:p>
                    <a:pPr algn="ctr" fontAlgn="base">
                      <a:lnSpc>
                        <a:spcPct val="85000"/>
                      </a:lnSpc>
                      <a:spcBef>
                        <a:spcPct val="0"/>
                      </a:spcBef>
                      <a:spcAft>
                        <a:spcPct val="0"/>
                      </a:spcAft>
                      <a:buNone/>
                    </a:pPr>
                    <a:r>
                      <a:rPr lang="zh-CN" altLang="en-US" sz="1600" b="1">
                        <a:solidFill>
                          <a:srgbClr val="000099"/>
                        </a:solidFill>
                        <a:ea typeface="幼圆" pitchFamily="49" charset="-122"/>
                      </a:rPr>
                      <a:t>能</a:t>
                    </a:r>
                  </a:p>
                  <a:p>
                    <a:pPr algn="ctr" fontAlgn="base">
                      <a:lnSpc>
                        <a:spcPct val="85000"/>
                      </a:lnSpc>
                      <a:spcBef>
                        <a:spcPct val="0"/>
                      </a:spcBef>
                      <a:spcAft>
                        <a:spcPct val="0"/>
                      </a:spcAft>
                      <a:buNone/>
                    </a:pPr>
                    <a:r>
                      <a:rPr lang="zh-CN" altLang="en-US" sz="1600" b="1">
                        <a:solidFill>
                          <a:srgbClr val="000099"/>
                        </a:solidFill>
                        <a:ea typeface="幼圆" pitchFamily="49" charset="-122"/>
                      </a:rPr>
                      <a:t>力</a:t>
                    </a:r>
                  </a:p>
                  <a:p>
                    <a:pPr algn="ctr" fontAlgn="base">
                      <a:lnSpc>
                        <a:spcPct val="85000"/>
                      </a:lnSpc>
                      <a:spcBef>
                        <a:spcPct val="0"/>
                      </a:spcBef>
                      <a:spcAft>
                        <a:spcPct val="0"/>
                      </a:spcAft>
                      <a:buNone/>
                    </a:pPr>
                    <a:r>
                      <a:rPr lang="zh-CN" altLang="en-US" sz="1600" b="1">
                        <a:solidFill>
                          <a:srgbClr val="000099"/>
                        </a:solidFill>
                        <a:ea typeface="幼圆" pitchFamily="49" charset="-122"/>
                      </a:rPr>
                      <a:t>训</a:t>
                    </a:r>
                  </a:p>
                  <a:p>
                    <a:pPr algn="ctr" fontAlgn="base">
                      <a:lnSpc>
                        <a:spcPct val="85000"/>
                      </a:lnSpc>
                      <a:spcBef>
                        <a:spcPct val="0"/>
                      </a:spcBef>
                      <a:spcAft>
                        <a:spcPct val="0"/>
                      </a:spcAft>
                      <a:buNone/>
                    </a:pPr>
                    <a:r>
                      <a:rPr lang="zh-CN" altLang="en-US" sz="1600" b="1">
                        <a:solidFill>
                          <a:srgbClr val="000099"/>
                        </a:solidFill>
                        <a:ea typeface="幼圆" pitchFamily="49" charset="-122"/>
                      </a:rPr>
                      <a:t>练</a:t>
                    </a:r>
                  </a:p>
                  <a:p>
                    <a:pPr algn="ctr" fontAlgn="base">
                      <a:lnSpc>
                        <a:spcPct val="85000"/>
                      </a:lnSpc>
                      <a:spcBef>
                        <a:spcPct val="0"/>
                      </a:spcBef>
                      <a:spcAft>
                        <a:spcPct val="0"/>
                      </a:spcAft>
                      <a:buNone/>
                    </a:pPr>
                    <a:r>
                      <a:rPr lang="zh-CN" altLang="en-US" sz="1600" b="1">
                        <a:solidFill>
                          <a:srgbClr val="000099"/>
                        </a:solidFill>
                        <a:ea typeface="幼圆" pitchFamily="49" charset="-122"/>
                      </a:rPr>
                      <a:t>模</a:t>
                    </a:r>
                  </a:p>
                  <a:p>
                    <a:pPr algn="ctr" fontAlgn="base">
                      <a:lnSpc>
                        <a:spcPct val="85000"/>
                      </a:lnSpc>
                      <a:spcBef>
                        <a:spcPct val="0"/>
                      </a:spcBef>
                      <a:spcAft>
                        <a:spcPct val="0"/>
                      </a:spcAft>
                      <a:buNone/>
                    </a:pPr>
                    <a:r>
                      <a:rPr lang="zh-CN" altLang="en-US" sz="1600" b="1">
                        <a:solidFill>
                          <a:srgbClr val="000099"/>
                        </a:solidFill>
                        <a:ea typeface="幼圆" pitchFamily="49" charset="-122"/>
                      </a:rPr>
                      <a:t>块</a:t>
                    </a:r>
                  </a:p>
                </p:txBody>
              </p:sp>
              <p:sp>
                <p:nvSpPr>
                  <p:cNvPr id="24638" name="Rectangle 42">
                    <a:extLst>
                      <a:ext uri="{FF2B5EF4-FFF2-40B4-BE49-F238E27FC236}">
                        <a16:creationId xmlns:a16="http://schemas.microsoft.com/office/drawing/2014/main" id="{934EF350-DC5A-E6AB-FCF3-BC3F12469DD5}"/>
                      </a:ext>
                    </a:extLst>
                  </p:cNvPr>
                  <p:cNvSpPr>
                    <a:spLocks noChangeArrowheads="1"/>
                  </p:cNvSpPr>
                  <p:nvPr/>
                </p:nvSpPr>
                <p:spPr bwMode="auto">
                  <a:xfrm>
                    <a:off x="3189" y="2251"/>
                    <a:ext cx="245" cy="17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90000"/>
                      </a:lnSpc>
                      <a:spcBef>
                        <a:spcPct val="0"/>
                      </a:spcBef>
                      <a:spcAft>
                        <a:spcPct val="0"/>
                      </a:spcAft>
                      <a:buNone/>
                    </a:pPr>
                    <a:r>
                      <a:rPr lang="zh-CN" altLang="en-US" sz="1600" b="1">
                        <a:solidFill>
                          <a:srgbClr val="000099"/>
                        </a:solidFill>
                        <a:ea typeface="幼圆" pitchFamily="49" charset="-122"/>
                      </a:rPr>
                      <a:t>经</a:t>
                    </a:r>
                  </a:p>
                  <a:p>
                    <a:pPr algn="ctr" fontAlgn="base">
                      <a:lnSpc>
                        <a:spcPct val="90000"/>
                      </a:lnSpc>
                      <a:spcBef>
                        <a:spcPct val="0"/>
                      </a:spcBef>
                      <a:spcAft>
                        <a:spcPct val="0"/>
                      </a:spcAft>
                      <a:buNone/>
                    </a:pPr>
                    <a:r>
                      <a:rPr lang="zh-CN" altLang="en-US" sz="1600" b="1">
                        <a:solidFill>
                          <a:srgbClr val="000099"/>
                        </a:solidFill>
                        <a:ea typeface="幼圆" pitchFamily="49" charset="-122"/>
                      </a:rPr>
                      <a:t>济</a:t>
                    </a:r>
                  </a:p>
                  <a:p>
                    <a:pPr algn="ctr" fontAlgn="base">
                      <a:lnSpc>
                        <a:spcPct val="90000"/>
                      </a:lnSpc>
                      <a:spcBef>
                        <a:spcPct val="0"/>
                      </a:spcBef>
                      <a:spcAft>
                        <a:spcPct val="0"/>
                      </a:spcAft>
                      <a:buNone/>
                    </a:pPr>
                    <a:r>
                      <a:rPr lang="zh-CN" altLang="en-US" sz="1600" b="1">
                        <a:solidFill>
                          <a:srgbClr val="000099"/>
                        </a:solidFill>
                        <a:ea typeface="幼圆" pitchFamily="49" charset="-122"/>
                      </a:rPr>
                      <a:t>评</a:t>
                    </a:r>
                  </a:p>
                  <a:p>
                    <a:pPr algn="ctr" fontAlgn="base">
                      <a:lnSpc>
                        <a:spcPct val="90000"/>
                      </a:lnSpc>
                      <a:spcBef>
                        <a:spcPct val="0"/>
                      </a:spcBef>
                      <a:spcAft>
                        <a:spcPct val="0"/>
                      </a:spcAft>
                      <a:buNone/>
                    </a:pPr>
                    <a:r>
                      <a:rPr lang="zh-CN" altLang="en-US" sz="1600" b="1">
                        <a:solidFill>
                          <a:srgbClr val="000099"/>
                        </a:solidFill>
                        <a:ea typeface="幼圆" pitchFamily="49" charset="-122"/>
                      </a:rPr>
                      <a:t>价</a:t>
                    </a:r>
                  </a:p>
                  <a:p>
                    <a:pPr algn="ctr" fontAlgn="base">
                      <a:lnSpc>
                        <a:spcPct val="90000"/>
                      </a:lnSpc>
                      <a:spcBef>
                        <a:spcPct val="0"/>
                      </a:spcBef>
                      <a:spcAft>
                        <a:spcPct val="0"/>
                      </a:spcAft>
                      <a:buNone/>
                    </a:pPr>
                    <a:r>
                      <a:rPr lang="zh-CN" altLang="en-US" sz="1600" b="1">
                        <a:solidFill>
                          <a:srgbClr val="000099"/>
                        </a:solidFill>
                        <a:ea typeface="幼圆" pitchFamily="49" charset="-122"/>
                      </a:rPr>
                      <a:t>能</a:t>
                    </a:r>
                  </a:p>
                  <a:p>
                    <a:pPr algn="ctr" fontAlgn="base">
                      <a:lnSpc>
                        <a:spcPct val="90000"/>
                      </a:lnSpc>
                      <a:spcBef>
                        <a:spcPct val="0"/>
                      </a:spcBef>
                      <a:spcAft>
                        <a:spcPct val="0"/>
                      </a:spcAft>
                      <a:buNone/>
                    </a:pPr>
                    <a:r>
                      <a:rPr lang="zh-CN" altLang="en-US" sz="1600" b="1">
                        <a:solidFill>
                          <a:srgbClr val="000099"/>
                        </a:solidFill>
                        <a:ea typeface="幼圆" pitchFamily="49" charset="-122"/>
                      </a:rPr>
                      <a:t>力</a:t>
                    </a:r>
                  </a:p>
                  <a:p>
                    <a:pPr algn="ctr" fontAlgn="base">
                      <a:lnSpc>
                        <a:spcPct val="90000"/>
                      </a:lnSpc>
                      <a:spcBef>
                        <a:spcPct val="0"/>
                      </a:spcBef>
                      <a:spcAft>
                        <a:spcPct val="0"/>
                      </a:spcAft>
                      <a:buNone/>
                    </a:pPr>
                    <a:r>
                      <a:rPr lang="zh-CN" altLang="en-US" sz="1600" b="1">
                        <a:solidFill>
                          <a:srgbClr val="000099"/>
                        </a:solidFill>
                        <a:ea typeface="幼圆" pitchFamily="49" charset="-122"/>
                      </a:rPr>
                      <a:t>训</a:t>
                    </a:r>
                  </a:p>
                  <a:p>
                    <a:pPr algn="ctr" fontAlgn="base">
                      <a:lnSpc>
                        <a:spcPct val="90000"/>
                      </a:lnSpc>
                      <a:spcBef>
                        <a:spcPct val="0"/>
                      </a:spcBef>
                      <a:spcAft>
                        <a:spcPct val="0"/>
                      </a:spcAft>
                      <a:buNone/>
                    </a:pPr>
                    <a:r>
                      <a:rPr lang="zh-CN" altLang="en-US" sz="1600" b="1">
                        <a:solidFill>
                          <a:srgbClr val="000099"/>
                        </a:solidFill>
                        <a:ea typeface="幼圆" pitchFamily="49" charset="-122"/>
                      </a:rPr>
                      <a:t>练</a:t>
                    </a:r>
                  </a:p>
                  <a:p>
                    <a:pPr algn="ctr" fontAlgn="base">
                      <a:lnSpc>
                        <a:spcPct val="90000"/>
                      </a:lnSpc>
                      <a:spcBef>
                        <a:spcPct val="0"/>
                      </a:spcBef>
                      <a:spcAft>
                        <a:spcPct val="0"/>
                      </a:spcAft>
                      <a:buNone/>
                    </a:pPr>
                    <a:r>
                      <a:rPr lang="zh-CN" altLang="en-US" sz="1600" b="1">
                        <a:solidFill>
                          <a:srgbClr val="000099"/>
                        </a:solidFill>
                        <a:ea typeface="幼圆" pitchFamily="49" charset="-122"/>
                      </a:rPr>
                      <a:t>模</a:t>
                    </a:r>
                  </a:p>
                  <a:p>
                    <a:pPr algn="ctr" fontAlgn="base">
                      <a:lnSpc>
                        <a:spcPct val="90000"/>
                      </a:lnSpc>
                      <a:spcBef>
                        <a:spcPct val="0"/>
                      </a:spcBef>
                      <a:spcAft>
                        <a:spcPct val="0"/>
                      </a:spcAft>
                      <a:buNone/>
                    </a:pPr>
                    <a:r>
                      <a:rPr lang="zh-CN" altLang="en-US" sz="1600" b="1">
                        <a:solidFill>
                          <a:srgbClr val="000099"/>
                        </a:solidFill>
                        <a:ea typeface="幼圆" pitchFamily="49" charset="-122"/>
                      </a:rPr>
                      <a:t>块</a:t>
                    </a:r>
                  </a:p>
                </p:txBody>
              </p:sp>
              <p:sp>
                <p:nvSpPr>
                  <p:cNvPr id="24639" name="Rectangle 43">
                    <a:extLst>
                      <a:ext uri="{FF2B5EF4-FFF2-40B4-BE49-F238E27FC236}">
                        <a16:creationId xmlns:a16="http://schemas.microsoft.com/office/drawing/2014/main" id="{0C50AC38-21D7-63B1-9F5B-277FED38F30B}"/>
                      </a:ext>
                    </a:extLst>
                  </p:cNvPr>
                  <p:cNvSpPr>
                    <a:spLocks noChangeArrowheads="1"/>
                  </p:cNvSpPr>
                  <p:nvPr/>
                </p:nvSpPr>
                <p:spPr bwMode="auto">
                  <a:xfrm>
                    <a:off x="3588" y="2251"/>
                    <a:ext cx="245" cy="17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90000"/>
                      </a:lnSpc>
                      <a:spcBef>
                        <a:spcPct val="0"/>
                      </a:spcBef>
                      <a:spcAft>
                        <a:spcPct val="0"/>
                      </a:spcAft>
                      <a:buNone/>
                    </a:pPr>
                    <a:r>
                      <a:rPr lang="zh-CN" altLang="en-US" sz="1600" b="1">
                        <a:solidFill>
                          <a:srgbClr val="000099"/>
                        </a:solidFill>
                        <a:ea typeface="幼圆" pitchFamily="49" charset="-122"/>
                      </a:rPr>
                      <a:t>经</a:t>
                    </a:r>
                  </a:p>
                  <a:p>
                    <a:pPr algn="ctr" fontAlgn="base">
                      <a:lnSpc>
                        <a:spcPct val="90000"/>
                      </a:lnSpc>
                      <a:spcBef>
                        <a:spcPct val="0"/>
                      </a:spcBef>
                      <a:spcAft>
                        <a:spcPct val="0"/>
                      </a:spcAft>
                      <a:buNone/>
                    </a:pPr>
                    <a:r>
                      <a:rPr lang="zh-CN" altLang="en-US" sz="1600" b="1">
                        <a:solidFill>
                          <a:srgbClr val="000099"/>
                        </a:solidFill>
                        <a:ea typeface="幼圆" pitchFamily="49" charset="-122"/>
                      </a:rPr>
                      <a:t>济</a:t>
                    </a:r>
                  </a:p>
                  <a:p>
                    <a:pPr algn="ctr" fontAlgn="base">
                      <a:lnSpc>
                        <a:spcPct val="90000"/>
                      </a:lnSpc>
                      <a:spcBef>
                        <a:spcPct val="0"/>
                      </a:spcBef>
                      <a:spcAft>
                        <a:spcPct val="0"/>
                      </a:spcAft>
                      <a:buNone/>
                    </a:pPr>
                    <a:r>
                      <a:rPr lang="zh-CN" altLang="en-US" sz="1600" b="1">
                        <a:solidFill>
                          <a:srgbClr val="000099"/>
                        </a:solidFill>
                        <a:ea typeface="幼圆" pitchFamily="49" charset="-122"/>
                      </a:rPr>
                      <a:t>决</a:t>
                    </a:r>
                  </a:p>
                  <a:p>
                    <a:pPr algn="ctr" fontAlgn="base">
                      <a:lnSpc>
                        <a:spcPct val="90000"/>
                      </a:lnSpc>
                      <a:spcBef>
                        <a:spcPct val="0"/>
                      </a:spcBef>
                      <a:spcAft>
                        <a:spcPct val="0"/>
                      </a:spcAft>
                      <a:buNone/>
                    </a:pPr>
                    <a:r>
                      <a:rPr lang="zh-CN" altLang="en-US" sz="1600" b="1">
                        <a:solidFill>
                          <a:srgbClr val="000099"/>
                        </a:solidFill>
                        <a:ea typeface="幼圆" pitchFamily="49" charset="-122"/>
                      </a:rPr>
                      <a:t>策</a:t>
                    </a:r>
                  </a:p>
                  <a:p>
                    <a:pPr algn="ctr" fontAlgn="base">
                      <a:lnSpc>
                        <a:spcPct val="90000"/>
                      </a:lnSpc>
                      <a:spcBef>
                        <a:spcPct val="0"/>
                      </a:spcBef>
                      <a:spcAft>
                        <a:spcPct val="0"/>
                      </a:spcAft>
                      <a:buNone/>
                    </a:pPr>
                    <a:r>
                      <a:rPr lang="zh-CN" altLang="en-US" sz="1600" b="1">
                        <a:solidFill>
                          <a:srgbClr val="000099"/>
                        </a:solidFill>
                        <a:ea typeface="幼圆" pitchFamily="49" charset="-122"/>
                      </a:rPr>
                      <a:t>能</a:t>
                    </a:r>
                  </a:p>
                  <a:p>
                    <a:pPr algn="ctr" fontAlgn="base">
                      <a:lnSpc>
                        <a:spcPct val="90000"/>
                      </a:lnSpc>
                      <a:spcBef>
                        <a:spcPct val="0"/>
                      </a:spcBef>
                      <a:spcAft>
                        <a:spcPct val="0"/>
                      </a:spcAft>
                      <a:buNone/>
                    </a:pPr>
                    <a:r>
                      <a:rPr lang="zh-CN" altLang="en-US" sz="1600" b="1">
                        <a:solidFill>
                          <a:srgbClr val="000099"/>
                        </a:solidFill>
                        <a:ea typeface="幼圆" pitchFamily="49" charset="-122"/>
                      </a:rPr>
                      <a:t>力</a:t>
                    </a:r>
                  </a:p>
                  <a:p>
                    <a:pPr algn="ctr" fontAlgn="base">
                      <a:lnSpc>
                        <a:spcPct val="90000"/>
                      </a:lnSpc>
                      <a:spcBef>
                        <a:spcPct val="0"/>
                      </a:spcBef>
                      <a:spcAft>
                        <a:spcPct val="0"/>
                      </a:spcAft>
                      <a:buNone/>
                    </a:pPr>
                    <a:r>
                      <a:rPr lang="zh-CN" altLang="en-US" sz="1600" b="1">
                        <a:solidFill>
                          <a:srgbClr val="000099"/>
                        </a:solidFill>
                        <a:ea typeface="幼圆" pitchFamily="49" charset="-122"/>
                      </a:rPr>
                      <a:t>训</a:t>
                    </a:r>
                  </a:p>
                  <a:p>
                    <a:pPr algn="ctr" fontAlgn="base">
                      <a:lnSpc>
                        <a:spcPct val="90000"/>
                      </a:lnSpc>
                      <a:spcBef>
                        <a:spcPct val="0"/>
                      </a:spcBef>
                      <a:spcAft>
                        <a:spcPct val="0"/>
                      </a:spcAft>
                      <a:buNone/>
                    </a:pPr>
                    <a:r>
                      <a:rPr lang="zh-CN" altLang="en-US" sz="1600" b="1">
                        <a:solidFill>
                          <a:srgbClr val="000099"/>
                        </a:solidFill>
                        <a:ea typeface="幼圆" pitchFamily="49" charset="-122"/>
                      </a:rPr>
                      <a:t>练</a:t>
                    </a:r>
                  </a:p>
                  <a:p>
                    <a:pPr algn="ctr" fontAlgn="base">
                      <a:lnSpc>
                        <a:spcPct val="90000"/>
                      </a:lnSpc>
                      <a:spcBef>
                        <a:spcPct val="0"/>
                      </a:spcBef>
                      <a:spcAft>
                        <a:spcPct val="0"/>
                      </a:spcAft>
                      <a:buNone/>
                    </a:pPr>
                    <a:r>
                      <a:rPr lang="zh-CN" altLang="en-US" sz="1600" b="1">
                        <a:solidFill>
                          <a:srgbClr val="000099"/>
                        </a:solidFill>
                        <a:ea typeface="幼圆" pitchFamily="49" charset="-122"/>
                      </a:rPr>
                      <a:t>模</a:t>
                    </a:r>
                  </a:p>
                  <a:p>
                    <a:pPr algn="ctr" fontAlgn="base">
                      <a:lnSpc>
                        <a:spcPct val="90000"/>
                      </a:lnSpc>
                      <a:spcBef>
                        <a:spcPct val="0"/>
                      </a:spcBef>
                      <a:spcAft>
                        <a:spcPct val="0"/>
                      </a:spcAft>
                      <a:buNone/>
                    </a:pPr>
                    <a:r>
                      <a:rPr lang="zh-CN" altLang="en-US" sz="1600" b="1">
                        <a:solidFill>
                          <a:srgbClr val="000099"/>
                        </a:solidFill>
                        <a:ea typeface="幼圆" pitchFamily="49" charset="-122"/>
                      </a:rPr>
                      <a:t>块</a:t>
                    </a:r>
                  </a:p>
                </p:txBody>
              </p:sp>
              <p:sp>
                <p:nvSpPr>
                  <p:cNvPr id="24640" name="Rectangle 49">
                    <a:extLst>
                      <a:ext uri="{FF2B5EF4-FFF2-40B4-BE49-F238E27FC236}">
                        <a16:creationId xmlns:a16="http://schemas.microsoft.com/office/drawing/2014/main" id="{4F907747-17B2-5499-36FB-FB56A2DF9E31}"/>
                      </a:ext>
                    </a:extLst>
                  </p:cNvPr>
                  <p:cNvSpPr>
                    <a:spLocks noChangeArrowheads="1"/>
                  </p:cNvSpPr>
                  <p:nvPr/>
                </p:nvSpPr>
                <p:spPr bwMode="auto">
                  <a:xfrm>
                    <a:off x="4041" y="2251"/>
                    <a:ext cx="245" cy="17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85000"/>
                      </a:lnSpc>
                      <a:spcBef>
                        <a:spcPct val="0"/>
                      </a:spcBef>
                      <a:spcAft>
                        <a:spcPct val="0"/>
                      </a:spcAft>
                      <a:buNone/>
                    </a:pPr>
                    <a:r>
                      <a:rPr lang="zh-CN" altLang="en-US" sz="1600" b="1">
                        <a:solidFill>
                          <a:srgbClr val="000099"/>
                        </a:solidFill>
                        <a:ea typeface="幼圆" pitchFamily="49" charset="-122"/>
                      </a:rPr>
                      <a:t>法</a:t>
                    </a:r>
                  </a:p>
                  <a:p>
                    <a:pPr algn="ctr" fontAlgn="base">
                      <a:lnSpc>
                        <a:spcPct val="85000"/>
                      </a:lnSpc>
                      <a:spcBef>
                        <a:spcPct val="0"/>
                      </a:spcBef>
                      <a:spcAft>
                        <a:spcPct val="0"/>
                      </a:spcAft>
                      <a:buNone/>
                    </a:pPr>
                    <a:r>
                      <a:rPr lang="zh-CN" altLang="en-US" sz="1600" b="1">
                        <a:solidFill>
                          <a:srgbClr val="000099"/>
                        </a:solidFill>
                        <a:ea typeface="幼圆" pitchFamily="49" charset="-122"/>
                      </a:rPr>
                      <a:t>规</a:t>
                    </a:r>
                  </a:p>
                  <a:p>
                    <a:pPr algn="ctr" fontAlgn="base">
                      <a:lnSpc>
                        <a:spcPct val="85000"/>
                      </a:lnSpc>
                      <a:spcBef>
                        <a:spcPct val="0"/>
                      </a:spcBef>
                      <a:spcAft>
                        <a:spcPct val="0"/>
                      </a:spcAft>
                      <a:buNone/>
                    </a:pPr>
                    <a:r>
                      <a:rPr lang="zh-CN" altLang="en-US" sz="1600" b="1">
                        <a:solidFill>
                          <a:srgbClr val="000099"/>
                        </a:solidFill>
                        <a:ea typeface="幼圆" pitchFamily="49" charset="-122"/>
                      </a:rPr>
                      <a:t>与</a:t>
                    </a:r>
                  </a:p>
                  <a:p>
                    <a:pPr algn="ctr" fontAlgn="base">
                      <a:lnSpc>
                        <a:spcPct val="85000"/>
                      </a:lnSpc>
                      <a:spcBef>
                        <a:spcPct val="0"/>
                      </a:spcBef>
                      <a:spcAft>
                        <a:spcPct val="0"/>
                      </a:spcAft>
                      <a:buNone/>
                    </a:pPr>
                    <a:r>
                      <a:rPr lang="zh-CN" altLang="en-US" sz="1600" b="1">
                        <a:solidFill>
                          <a:srgbClr val="000099"/>
                        </a:solidFill>
                        <a:ea typeface="幼圆" pitchFamily="49" charset="-122"/>
                      </a:rPr>
                      <a:t>合</a:t>
                    </a:r>
                  </a:p>
                  <a:p>
                    <a:pPr algn="ctr" fontAlgn="base">
                      <a:lnSpc>
                        <a:spcPct val="85000"/>
                      </a:lnSpc>
                      <a:spcBef>
                        <a:spcPct val="0"/>
                      </a:spcBef>
                      <a:spcAft>
                        <a:spcPct val="0"/>
                      </a:spcAft>
                      <a:buNone/>
                    </a:pPr>
                    <a:r>
                      <a:rPr lang="zh-CN" altLang="en-US" sz="1600" b="1">
                        <a:solidFill>
                          <a:srgbClr val="000099"/>
                        </a:solidFill>
                        <a:ea typeface="幼圆" pitchFamily="49" charset="-122"/>
                      </a:rPr>
                      <a:t>同</a:t>
                    </a:r>
                  </a:p>
                  <a:p>
                    <a:pPr algn="ctr" fontAlgn="base">
                      <a:lnSpc>
                        <a:spcPct val="85000"/>
                      </a:lnSpc>
                      <a:spcBef>
                        <a:spcPct val="0"/>
                      </a:spcBef>
                      <a:spcAft>
                        <a:spcPct val="0"/>
                      </a:spcAft>
                      <a:buNone/>
                    </a:pPr>
                    <a:r>
                      <a:rPr lang="zh-CN" altLang="en-US" sz="1600" b="1">
                        <a:solidFill>
                          <a:srgbClr val="000099"/>
                        </a:solidFill>
                        <a:ea typeface="幼圆" pitchFamily="49" charset="-122"/>
                      </a:rPr>
                      <a:t>管</a:t>
                    </a:r>
                  </a:p>
                  <a:p>
                    <a:pPr algn="ctr" fontAlgn="base">
                      <a:lnSpc>
                        <a:spcPct val="85000"/>
                      </a:lnSpc>
                      <a:spcBef>
                        <a:spcPct val="0"/>
                      </a:spcBef>
                      <a:spcAft>
                        <a:spcPct val="0"/>
                      </a:spcAft>
                      <a:buNone/>
                    </a:pPr>
                    <a:r>
                      <a:rPr lang="zh-CN" altLang="en-US" sz="1600" b="1">
                        <a:solidFill>
                          <a:srgbClr val="000099"/>
                        </a:solidFill>
                        <a:ea typeface="幼圆" pitchFamily="49" charset="-122"/>
                      </a:rPr>
                      <a:t>理</a:t>
                    </a:r>
                  </a:p>
                  <a:p>
                    <a:pPr algn="ctr" fontAlgn="base">
                      <a:lnSpc>
                        <a:spcPct val="85000"/>
                      </a:lnSpc>
                      <a:spcBef>
                        <a:spcPct val="0"/>
                      </a:spcBef>
                      <a:spcAft>
                        <a:spcPct val="0"/>
                      </a:spcAft>
                      <a:buNone/>
                    </a:pPr>
                    <a:r>
                      <a:rPr lang="zh-CN" altLang="en-US" sz="1600" b="1">
                        <a:solidFill>
                          <a:srgbClr val="000099"/>
                        </a:solidFill>
                        <a:ea typeface="幼圆" pitchFamily="49" charset="-122"/>
                      </a:rPr>
                      <a:t>能</a:t>
                    </a:r>
                  </a:p>
                  <a:p>
                    <a:pPr algn="ctr" fontAlgn="base">
                      <a:lnSpc>
                        <a:spcPct val="85000"/>
                      </a:lnSpc>
                      <a:spcBef>
                        <a:spcPct val="0"/>
                      </a:spcBef>
                      <a:spcAft>
                        <a:spcPct val="0"/>
                      </a:spcAft>
                      <a:buNone/>
                    </a:pPr>
                    <a:r>
                      <a:rPr lang="zh-CN" altLang="en-US" sz="1600" b="1">
                        <a:solidFill>
                          <a:srgbClr val="000099"/>
                        </a:solidFill>
                        <a:ea typeface="幼圆" pitchFamily="49" charset="-122"/>
                      </a:rPr>
                      <a:t>力</a:t>
                    </a:r>
                  </a:p>
                  <a:p>
                    <a:pPr algn="ctr" fontAlgn="base">
                      <a:lnSpc>
                        <a:spcPct val="85000"/>
                      </a:lnSpc>
                      <a:spcBef>
                        <a:spcPct val="0"/>
                      </a:spcBef>
                      <a:spcAft>
                        <a:spcPct val="0"/>
                      </a:spcAft>
                      <a:buNone/>
                    </a:pPr>
                    <a:r>
                      <a:rPr lang="zh-CN" altLang="en-US" sz="1600" b="1">
                        <a:solidFill>
                          <a:srgbClr val="000099"/>
                        </a:solidFill>
                        <a:ea typeface="幼圆" pitchFamily="49" charset="-122"/>
                      </a:rPr>
                      <a:t>训</a:t>
                    </a:r>
                  </a:p>
                  <a:p>
                    <a:pPr algn="ctr" fontAlgn="base">
                      <a:lnSpc>
                        <a:spcPct val="85000"/>
                      </a:lnSpc>
                      <a:spcBef>
                        <a:spcPct val="0"/>
                      </a:spcBef>
                      <a:spcAft>
                        <a:spcPct val="0"/>
                      </a:spcAft>
                      <a:buNone/>
                    </a:pPr>
                    <a:r>
                      <a:rPr lang="zh-CN" altLang="en-US" sz="1600" b="1">
                        <a:solidFill>
                          <a:srgbClr val="000099"/>
                        </a:solidFill>
                        <a:ea typeface="幼圆" pitchFamily="49" charset="-122"/>
                      </a:rPr>
                      <a:t>练</a:t>
                    </a:r>
                  </a:p>
                  <a:p>
                    <a:pPr algn="ctr" fontAlgn="base">
                      <a:lnSpc>
                        <a:spcPct val="85000"/>
                      </a:lnSpc>
                      <a:spcBef>
                        <a:spcPct val="0"/>
                      </a:spcBef>
                      <a:spcAft>
                        <a:spcPct val="0"/>
                      </a:spcAft>
                      <a:buNone/>
                    </a:pPr>
                    <a:r>
                      <a:rPr lang="zh-CN" altLang="en-US" sz="1600" b="1">
                        <a:solidFill>
                          <a:srgbClr val="000099"/>
                        </a:solidFill>
                        <a:ea typeface="幼圆" pitchFamily="49" charset="-122"/>
                      </a:rPr>
                      <a:t>模</a:t>
                    </a:r>
                  </a:p>
                  <a:p>
                    <a:pPr algn="ctr" fontAlgn="base">
                      <a:lnSpc>
                        <a:spcPct val="85000"/>
                      </a:lnSpc>
                      <a:spcBef>
                        <a:spcPct val="0"/>
                      </a:spcBef>
                      <a:spcAft>
                        <a:spcPct val="0"/>
                      </a:spcAft>
                      <a:buNone/>
                    </a:pPr>
                    <a:r>
                      <a:rPr lang="zh-CN" altLang="en-US" sz="1600" b="1">
                        <a:solidFill>
                          <a:srgbClr val="000099"/>
                        </a:solidFill>
                        <a:ea typeface="幼圆" pitchFamily="49" charset="-122"/>
                      </a:rPr>
                      <a:t>块</a:t>
                    </a:r>
                  </a:p>
                </p:txBody>
              </p:sp>
              <p:sp>
                <p:nvSpPr>
                  <p:cNvPr id="24641" name="Rectangle 51">
                    <a:extLst>
                      <a:ext uri="{FF2B5EF4-FFF2-40B4-BE49-F238E27FC236}">
                        <a16:creationId xmlns:a16="http://schemas.microsoft.com/office/drawing/2014/main" id="{597AF5DF-0DAC-4EF0-65EB-4271DAD8FCBB}"/>
                      </a:ext>
                    </a:extLst>
                  </p:cNvPr>
                  <p:cNvSpPr>
                    <a:spLocks noChangeArrowheads="1"/>
                  </p:cNvSpPr>
                  <p:nvPr/>
                </p:nvSpPr>
                <p:spPr bwMode="auto">
                  <a:xfrm>
                    <a:off x="4840" y="2251"/>
                    <a:ext cx="245" cy="17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90000"/>
                      </a:lnSpc>
                      <a:spcBef>
                        <a:spcPct val="0"/>
                      </a:spcBef>
                      <a:spcAft>
                        <a:spcPct val="0"/>
                      </a:spcAft>
                      <a:buNone/>
                    </a:pPr>
                    <a:r>
                      <a:rPr lang="zh-CN" altLang="en-US" sz="1600" b="1">
                        <a:solidFill>
                          <a:srgbClr val="000099"/>
                        </a:solidFill>
                        <a:ea typeface="幼圆" pitchFamily="49" charset="-122"/>
                      </a:rPr>
                      <a:t>工</a:t>
                    </a:r>
                    <a:endParaRPr lang="en-US" altLang="zh-CN" sz="1600" b="1">
                      <a:solidFill>
                        <a:srgbClr val="000099"/>
                      </a:solidFill>
                      <a:ea typeface="幼圆" pitchFamily="49" charset="-122"/>
                    </a:endParaRPr>
                  </a:p>
                  <a:p>
                    <a:pPr algn="ctr" fontAlgn="base">
                      <a:lnSpc>
                        <a:spcPct val="90000"/>
                      </a:lnSpc>
                      <a:spcBef>
                        <a:spcPct val="0"/>
                      </a:spcBef>
                      <a:spcAft>
                        <a:spcPct val="0"/>
                      </a:spcAft>
                      <a:buNone/>
                    </a:pPr>
                    <a:r>
                      <a:rPr lang="zh-CN" altLang="en-US" sz="1600" b="1">
                        <a:solidFill>
                          <a:srgbClr val="000099"/>
                        </a:solidFill>
                        <a:ea typeface="幼圆" pitchFamily="49" charset="-122"/>
                      </a:rPr>
                      <a:t>程</a:t>
                    </a:r>
                    <a:endParaRPr lang="en-US" altLang="zh-CN" sz="1600" b="1">
                      <a:solidFill>
                        <a:srgbClr val="000099"/>
                      </a:solidFill>
                      <a:ea typeface="幼圆" pitchFamily="49" charset="-122"/>
                    </a:endParaRPr>
                  </a:p>
                  <a:p>
                    <a:pPr algn="ctr" fontAlgn="base">
                      <a:lnSpc>
                        <a:spcPct val="90000"/>
                      </a:lnSpc>
                      <a:spcBef>
                        <a:spcPct val="0"/>
                      </a:spcBef>
                      <a:spcAft>
                        <a:spcPct val="0"/>
                      </a:spcAft>
                      <a:buNone/>
                    </a:pPr>
                    <a:r>
                      <a:rPr lang="zh-CN" altLang="en-US" sz="1600" b="1">
                        <a:solidFill>
                          <a:srgbClr val="000099"/>
                        </a:solidFill>
                        <a:ea typeface="幼圆" pitchFamily="49" charset="-122"/>
                      </a:rPr>
                      <a:t>综</a:t>
                    </a:r>
                  </a:p>
                  <a:p>
                    <a:pPr algn="ctr" fontAlgn="base">
                      <a:lnSpc>
                        <a:spcPct val="90000"/>
                      </a:lnSpc>
                      <a:spcBef>
                        <a:spcPct val="0"/>
                      </a:spcBef>
                      <a:spcAft>
                        <a:spcPct val="0"/>
                      </a:spcAft>
                      <a:buNone/>
                    </a:pPr>
                    <a:r>
                      <a:rPr lang="zh-CN" altLang="en-US" sz="1600" b="1">
                        <a:solidFill>
                          <a:srgbClr val="000099"/>
                        </a:solidFill>
                        <a:ea typeface="幼圆" pitchFamily="49" charset="-122"/>
                      </a:rPr>
                      <a:t>合</a:t>
                    </a:r>
                  </a:p>
                  <a:p>
                    <a:pPr algn="ctr" fontAlgn="base">
                      <a:lnSpc>
                        <a:spcPct val="90000"/>
                      </a:lnSpc>
                      <a:spcBef>
                        <a:spcPct val="0"/>
                      </a:spcBef>
                      <a:spcAft>
                        <a:spcPct val="0"/>
                      </a:spcAft>
                      <a:buNone/>
                    </a:pPr>
                    <a:r>
                      <a:rPr lang="zh-CN" altLang="en-US" sz="1600" b="1">
                        <a:solidFill>
                          <a:srgbClr val="000099"/>
                        </a:solidFill>
                        <a:ea typeface="幼圆" pitchFamily="49" charset="-122"/>
                      </a:rPr>
                      <a:t>能</a:t>
                    </a:r>
                  </a:p>
                  <a:p>
                    <a:pPr algn="ctr" fontAlgn="base">
                      <a:lnSpc>
                        <a:spcPct val="90000"/>
                      </a:lnSpc>
                      <a:spcBef>
                        <a:spcPct val="0"/>
                      </a:spcBef>
                      <a:spcAft>
                        <a:spcPct val="0"/>
                      </a:spcAft>
                      <a:buNone/>
                    </a:pPr>
                    <a:r>
                      <a:rPr lang="zh-CN" altLang="en-US" sz="1600" b="1">
                        <a:solidFill>
                          <a:srgbClr val="000099"/>
                        </a:solidFill>
                        <a:ea typeface="幼圆" pitchFamily="49" charset="-122"/>
                      </a:rPr>
                      <a:t>力</a:t>
                    </a:r>
                  </a:p>
                  <a:p>
                    <a:pPr algn="ctr" fontAlgn="base">
                      <a:lnSpc>
                        <a:spcPct val="90000"/>
                      </a:lnSpc>
                      <a:spcBef>
                        <a:spcPct val="0"/>
                      </a:spcBef>
                      <a:spcAft>
                        <a:spcPct val="0"/>
                      </a:spcAft>
                      <a:buNone/>
                    </a:pPr>
                    <a:r>
                      <a:rPr lang="zh-CN" altLang="en-US" sz="1600" b="1">
                        <a:solidFill>
                          <a:srgbClr val="000099"/>
                        </a:solidFill>
                        <a:ea typeface="幼圆" pitchFamily="49" charset="-122"/>
                      </a:rPr>
                      <a:t>训</a:t>
                    </a:r>
                  </a:p>
                  <a:p>
                    <a:pPr algn="ctr" fontAlgn="base">
                      <a:lnSpc>
                        <a:spcPct val="90000"/>
                      </a:lnSpc>
                      <a:spcBef>
                        <a:spcPct val="0"/>
                      </a:spcBef>
                      <a:spcAft>
                        <a:spcPct val="0"/>
                      </a:spcAft>
                      <a:buNone/>
                    </a:pPr>
                    <a:r>
                      <a:rPr lang="zh-CN" altLang="en-US" sz="1600" b="1">
                        <a:solidFill>
                          <a:srgbClr val="000099"/>
                        </a:solidFill>
                        <a:ea typeface="幼圆" pitchFamily="49" charset="-122"/>
                      </a:rPr>
                      <a:t>练</a:t>
                    </a:r>
                  </a:p>
                  <a:p>
                    <a:pPr algn="ctr" fontAlgn="base">
                      <a:lnSpc>
                        <a:spcPct val="90000"/>
                      </a:lnSpc>
                      <a:spcBef>
                        <a:spcPct val="0"/>
                      </a:spcBef>
                      <a:spcAft>
                        <a:spcPct val="0"/>
                      </a:spcAft>
                      <a:buNone/>
                    </a:pPr>
                    <a:r>
                      <a:rPr lang="zh-CN" altLang="en-US" sz="1600" b="1">
                        <a:solidFill>
                          <a:srgbClr val="000099"/>
                        </a:solidFill>
                        <a:ea typeface="幼圆" pitchFamily="49" charset="-122"/>
                      </a:rPr>
                      <a:t>模</a:t>
                    </a:r>
                  </a:p>
                  <a:p>
                    <a:pPr algn="ctr" fontAlgn="base">
                      <a:lnSpc>
                        <a:spcPct val="90000"/>
                      </a:lnSpc>
                      <a:spcBef>
                        <a:spcPct val="0"/>
                      </a:spcBef>
                      <a:spcAft>
                        <a:spcPct val="0"/>
                      </a:spcAft>
                      <a:buNone/>
                    </a:pPr>
                    <a:r>
                      <a:rPr lang="zh-CN" altLang="en-US" sz="1600" b="1">
                        <a:solidFill>
                          <a:srgbClr val="000099"/>
                        </a:solidFill>
                        <a:ea typeface="幼圆" pitchFamily="49" charset="-122"/>
                      </a:rPr>
                      <a:t>块</a:t>
                    </a:r>
                  </a:p>
                </p:txBody>
              </p:sp>
            </p:grpSp>
            <p:grpSp>
              <p:nvGrpSpPr>
                <p:cNvPr id="24588" name="Group 68">
                  <a:extLst>
                    <a:ext uri="{FF2B5EF4-FFF2-40B4-BE49-F238E27FC236}">
                      <a16:creationId xmlns:a16="http://schemas.microsoft.com/office/drawing/2014/main" id="{80E53FCF-334B-24E2-CE83-D6FE94FCB004}"/>
                    </a:ext>
                  </a:extLst>
                </p:cNvPr>
                <p:cNvGrpSpPr>
                  <a:grpSpLocks/>
                </p:cNvGrpSpPr>
                <p:nvPr/>
              </p:nvGrpSpPr>
              <p:grpSpPr bwMode="auto">
                <a:xfrm>
                  <a:off x="1156" y="999"/>
                  <a:ext cx="3810" cy="1252"/>
                  <a:chOff x="1156" y="999"/>
                  <a:chExt cx="3810" cy="1252"/>
                </a:xfrm>
              </p:grpSpPr>
              <p:grpSp>
                <p:nvGrpSpPr>
                  <p:cNvPr id="24589" name="Group 67">
                    <a:extLst>
                      <a:ext uri="{FF2B5EF4-FFF2-40B4-BE49-F238E27FC236}">
                        <a16:creationId xmlns:a16="http://schemas.microsoft.com/office/drawing/2014/main" id="{1728558D-B0C2-5160-B5A7-89648B53EF2D}"/>
                      </a:ext>
                    </a:extLst>
                  </p:cNvPr>
                  <p:cNvGrpSpPr>
                    <a:grpSpLocks/>
                  </p:cNvGrpSpPr>
                  <p:nvPr/>
                </p:nvGrpSpPr>
                <p:grpSpPr bwMode="auto">
                  <a:xfrm>
                    <a:off x="1156" y="1117"/>
                    <a:ext cx="418" cy="363"/>
                    <a:chOff x="1156" y="1117"/>
                    <a:chExt cx="418" cy="363"/>
                  </a:xfrm>
                </p:grpSpPr>
                <p:sp>
                  <p:nvSpPr>
                    <p:cNvPr id="24620" name="Line 8">
                      <a:extLst>
                        <a:ext uri="{FF2B5EF4-FFF2-40B4-BE49-F238E27FC236}">
                          <a16:creationId xmlns:a16="http://schemas.microsoft.com/office/drawing/2014/main" id="{14CD4288-1745-EA3B-48A0-A6AFDF57F4FD}"/>
                        </a:ext>
                      </a:extLst>
                    </p:cNvPr>
                    <p:cNvSpPr>
                      <a:spLocks noChangeShapeType="1"/>
                    </p:cNvSpPr>
                    <p:nvPr/>
                  </p:nvSpPr>
                  <p:spPr bwMode="auto">
                    <a:xfrm>
                      <a:off x="1383" y="1117"/>
                      <a:ext cx="0" cy="2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21" name="Line 9">
                      <a:extLst>
                        <a:ext uri="{FF2B5EF4-FFF2-40B4-BE49-F238E27FC236}">
                          <a16:creationId xmlns:a16="http://schemas.microsoft.com/office/drawing/2014/main" id="{8D0A0B08-2F90-6C9B-8C11-F6D831F7BE61}"/>
                        </a:ext>
                      </a:extLst>
                    </p:cNvPr>
                    <p:cNvSpPr>
                      <a:spLocks noChangeShapeType="1"/>
                    </p:cNvSpPr>
                    <p:nvPr/>
                  </p:nvSpPr>
                  <p:spPr bwMode="auto">
                    <a:xfrm>
                      <a:off x="1165" y="1344"/>
                      <a:ext cx="4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22" name="Line 10">
                      <a:extLst>
                        <a:ext uri="{FF2B5EF4-FFF2-40B4-BE49-F238E27FC236}">
                          <a16:creationId xmlns:a16="http://schemas.microsoft.com/office/drawing/2014/main" id="{49D48FBF-CD05-A37B-9D57-777C96D4CE47}"/>
                        </a:ext>
                      </a:extLst>
                    </p:cNvPr>
                    <p:cNvSpPr>
                      <a:spLocks noChangeShapeType="1"/>
                    </p:cNvSpPr>
                    <p:nvPr/>
                  </p:nvSpPr>
                  <p:spPr bwMode="auto">
                    <a:xfrm>
                      <a:off x="1156" y="1344"/>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23" name="Line 11">
                      <a:extLst>
                        <a:ext uri="{FF2B5EF4-FFF2-40B4-BE49-F238E27FC236}">
                          <a16:creationId xmlns:a16="http://schemas.microsoft.com/office/drawing/2014/main" id="{1CD0CF99-4F78-B890-AD01-54D3F457D7F3}"/>
                        </a:ext>
                      </a:extLst>
                    </p:cNvPr>
                    <p:cNvSpPr>
                      <a:spLocks noChangeShapeType="1"/>
                    </p:cNvSpPr>
                    <p:nvPr/>
                  </p:nvSpPr>
                  <p:spPr bwMode="auto">
                    <a:xfrm>
                      <a:off x="1573" y="1344"/>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sp>
                <p:nvSpPr>
                  <p:cNvPr id="24590" name="Line 12">
                    <a:extLst>
                      <a:ext uri="{FF2B5EF4-FFF2-40B4-BE49-F238E27FC236}">
                        <a16:creationId xmlns:a16="http://schemas.microsoft.com/office/drawing/2014/main" id="{09F3D826-9200-C434-A28C-23C6B80D4B2C}"/>
                      </a:ext>
                    </a:extLst>
                  </p:cNvPr>
                  <p:cNvSpPr>
                    <a:spLocks noChangeShapeType="1"/>
                  </p:cNvSpPr>
                  <p:nvPr/>
                </p:nvSpPr>
                <p:spPr bwMode="auto">
                  <a:xfrm>
                    <a:off x="1746" y="999"/>
                    <a:ext cx="8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591" name="Line 13">
                    <a:extLst>
                      <a:ext uri="{FF2B5EF4-FFF2-40B4-BE49-F238E27FC236}">
                        <a16:creationId xmlns:a16="http://schemas.microsoft.com/office/drawing/2014/main" id="{B3D1CCCB-EFBA-5436-D10F-1C5ABB59DAB4}"/>
                      </a:ext>
                    </a:extLst>
                  </p:cNvPr>
                  <p:cNvSpPr>
                    <a:spLocks noChangeShapeType="1"/>
                  </p:cNvSpPr>
                  <p:nvPr/>
                </p:nvSpPr>
                <p:spPr bwMode="auto">
                  <a:xfrm>
                    <a:off x="3851" y="999"/>
                    <a:ext cx="8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nvGrpSpPr>
                  <p:cNvPr id="24592" name="Group 20">
                    <a:extLst>
                      <a:ext uri="{FF2B5EF4-FFF2-40B4-BE49-F238E27FC236}">
                        <a16:creationId xmlns:a16="http://schemas.microsoft.com/office/drawing/2014/main" id="{9E27DACE-23FE-DA52-8BE8-57065106A9E8}"/>
                      </a:ext>
                    </a:extLst>
                  </p:cNvPr>
                  <p:cNvGrpSpPr>
                    <a:grpSpLocks/>
                  </p:cNvGrpSpPr>
                  <p:nvPr/>
                </p:nvGrpSpPr>
                <p:grpSpPr bwMode="auto">
                  <a:xfrm>
                    <a:off x="2299" y="1335"/>
                    <a:ext cx="1860" cy="136"/>
                    <a:chOff x="2472" y="1335"/>
                    <a:chExt cx="1860" cy="136"/>
                  </a:xfrm>
                </p:grpSpPr>
                <p:sp>
                  <p:nvSpPr>
                    <p:cNvPr id="24615" name="Line 15">
                      <a:extLst>
                        <a:ext uri="{FF2B5EF4-FFF2-40B4-BE49-F238E27FC236}">
                          <a16:creationId xmlns:a16="http://schemas.microsoft.com/office/drawing/2014/main" id="{F4B0F674-CBDD-1723-0235-BEEEDB5689BF}"/>
                        </a:ext>
                      </a:extLst>
                    </p:cNvPr>
                    <p:cNvSpPr>
                      <a:spLocks noChangeShapeType="1"/>
                    </p:cNvSpPr>
                    <p:nvPr/>
                  </p:nvSpPr>
                  <p:spPr bwMode="auto">
                    <a:xfrm>
                      <a:off x="3061" y="1335"/>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16" name="Line 16">
                      <a:extLst>
                        <a:ext uri="{FF2B5EF4-FFF2-40B4-BE49-F238E27FC236}">
                          <a16:creationId xmlns:a16="http://schemas.microsoft.com/office/drawing/2014/main" id="{206A9723-88C1-B0FD-DCD9-E2F5BA57316A}"/>
                        </a:ext>
                      </a:extLst>
                    </p:cNvPr>
                    <p:cNvSpPr>
                      <a:spLocks noChangeShapeType="1"/>
                    </p:cNvSpPr>
                    <p:nvPr/>
                  </p:nvSpPr>
                  <p:spPr bwMode="auto">
                    <a:xfrm>
                      <a:off x="3696" y="1335"/>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17" name="Line 17">
                      <a:extLst>
                        <a:ext uri="{FF2B5EF4-FFF2-40B4-BE49-F238E27FC236}">
                          <a16:creationId xmlns:a16="http://schemas.microsoft.com/office/drawing/2014/main" id="{EF5ECA44-01FD-FF4B-479F-42B573DAEA91}"/>
                        </a:ext>
                      </a:extLst>
                    </p:cNvPr>
                    <p:cNvSpPr>
                      <a:spLocks noChangeShapeType="1"/>
                    </p:cNvSpPr>
                    <p:nvPr/>
                  </p:nvSpPr>
                  <p:spPr bwMode="auto">
                    <a:xfrm>
                      <a:off x="2472" y="1335"/>
                      <a:ext cx="18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18" name="Line 18">
                      <a:extLst>
                        <a:ext uri="{FF2B5EF4-FFF2-40B4-BE49-F238E27FC236}">
                          <a16:creationId xmlns:a16="http://schemas.microsoft.com/office/drawing/2014/main" id="{98813DEF-4C12-9EB1-2D3A-EC5081F69605}"/>
                        </a:ext>
                      </a:extLst>
                    </p:cNvPr>
                    <p:cNvSpPr>
                      <a:spLocks noChangeShapeType="1"/>
                    </p:cNvSpPr>
                    <p:nvPr/>
                  </p:nvSpPr>
                  <p:spPr bwMode="auto">
                    <a:xfrm>
                      <a:off x="2472" y="1335"/>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19" name="Line 19">
                      <a:extLst>
                        <a:ext uri="{FF2B5EF4-FFF2-40B4-BE49-F238E27FC236}">
                          <a16:creationId xmlns:a16="http://schemas.microsoft.com/office/drawing/2014/main" id="{ADB3F99E-9D11-F90A-F921-65C92EFE7A33}"/>
                        </a:ext>
                      </a:extLst>
                    </p:cNvPr>
                    <p:cNvSpPr>
                      <a:spLocks noChangeShapeType="1"/>
                    </p:cNvSpPr>
                    <p:nvPr/>
                  </p:nvSpPr>
                  <p:spPr bwMode="auto">
                    <a:xfrm>
                      <a:off x="4332" y="1335"/>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sp>
                <p:nvSpPr>
                  <p:cNvPr id="24593" name="Line 28">
                    <a:extLst>
                      <a:ext uri="{FF2B5EF4-FFF2-40B4-BE49-F238E27FC236}">
                        <a16:creationId xmlns:a16="http://schemas.microsoft.com/office/drawing/2014/main" id="{392CA994-73FD-ECFC-C66D-A5D0A410BF10}"/>
                      </a:ext>
                    </a:extLst>
                  </p:cNvPr>
                  <p:cNvSpPr>
                    <a:spLocks noChangeShapeType="1"/>
                  </p:cNvSpPr>
                  <p:nvPr/>
                </p:nvSpPr>
                <p:spPr bwMode="auto">
                  <a:xfrm>
                    <a:off x="1156" y="2024"/>
                    <a:ext cx="0" cy="2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594" name="Line 31">
                    <a:extLst>
                      <a:ext uri="{FF2B5EF4-FFF2-40B4-BE49-F238E27FC236}">
                        <a16:creationId xmlns:a16="http://schemas.microsoft.com/office/drawing/2014/main" id="{6BD35DE0-B7C4-0C38-A031-A8152AC1D85B}"/>
                      </a:ext>
                    </a:extLst>
                  </p:cNvPr>
                  <p:cNvSpPr>
                    <a:spLocks noChangeShapeType="1"/>
                  </p:cNvSpPr>
                  <p:nvPr/>
                </p:nvSpPr>
                <p:spPr bwMode="auto">
                  <a:xfrm>
                    <a:off x="1628" y="2024"/>
                    <a:ext cx="0" cy="2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nvGrpSpPr>
                  <p:cNvPr id="24595" name="Group 41">
                    <a:extLst>
                      <a:ext uri="{FF2B5EF4-FFF2-40B4-BE49-F238E27FC236}">
                        <a16:creationId xmlns:a16="http://schemas.microsoft.com/office/drawing/2014/main" id="{ADAA5FC4-7B55-0FF1-32DE-820643F01FC0}"/>
                      </a:ext>
                    </a:extLst>
                  </p:cNvPr>
                  <p:cNvGrpSpPr>
                    <a:grpSpLocks/>
                  </p:cNvGrpSpPr>
                  <p:nvPr/>
                </p:nvGrpSpPr>
                <p:grpSpPr bwMode="auto">
                  <a:xfrm>
                    <a:off x="2100" y="2024"/>
                    <a:ext cx="372" cy="227"/>
                    <a:chOff x="2100" y="2024"/>
                    <a:chExt cx="372" cy="227"/>
                  </a:xfrm>
                </p:grpSpPr>
                <p:sp>
                  <p:nvSpPr>
                    <p:cNvPr id="24611" name="Line 34">
                      <a:extLst>
                        <a:ext uri="{FF2B5EF4-FFF2-40B4-BE49-F238E27FC236}">
                          <a16:creationId xmlns:a16="http://schemas.microsoft.com/office/drawing/2014/main" id="{F513D18C-7A09-F8A2-514C-9DA9F5ED80E9}"/>
                        </a:ext>
                      </a:extLst>
                    </p:cNvPr>
                    <p:cNvSpPr>
                      <a:spLocks noChangeShapeType="1"/>
                    </p:cNvSpPr>
                    <p:nvPr/>
                  </p:nvSpPr>
                  <p:spPr bwMode="auto">
                    <a:xfrm>
                      <a:off x="2290" y="2024"/>
                      <a:ext cx="0" cy="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12" name="Line 35">
                      <a:extLst>
                        <a:ext uri="{FF2B5EF4-FFF2-40B4-BE49-F238E27FC236}">
                          <a16:creationId xmlns:a16="http://schemas.microsoft.com/office/drawing/2014/main" id="{4EA2A0B7-E6E2-CAD9-3894-CA185AA71826}"/>
                        </a:ext>
                      </a:extLst>
                    </p:cNvPr>
                    <p:cNvSpPr>
                      <a:spLocks noChangeShapeType="1"/>
                    </p:cNvSpPr>
                    <p:nvPr/>
                  </p:nvSpPr>
                  <p:spPr bwMode="auto">
                    <a:xfrm>
                      <a:off x="2109" y="2115"/>
                      <a:ext cx="3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13" name="Line 36">
                      <a:extLst>
                        <a:ext uri="{FF2B5EF4-FFF2-40B4-BE49-F238E27FC236}">
                          <a16:creationId xmlns:a16="http://schemas.microsoft.com/office/drawing/2014/main" id="{84A98CD8-CFBB-3B7E-41DA-86600A4290BA}"/>
                        </a:ext>
                      </a:extLst>
                    </p:cNvPr>
                    <p:cNvSpPr>
                      <a:spLocks noChangeShapeType="1"/>
                    </p:cNvSpPr>
                    <p:nvPr/>
                  </p:nvSpPr>
                  <p:spPr bwMode="auto">
                    <a:xfrm>
                      <a:off x="2100" y="2115"/>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14" name="Line 38">
                      <a:extLst>
                        <a:ext uri="{FF2B5EF4-FFF2-40B4-BE49-F238E27FC236}">
                          <a16:creationId xmlns:a16="http://schemas.microsoft.com/office/drawing/2014/main" id="{9F75A9BF-8FED-DC2A-7576-E84E11F6928B}"/>
                        </a:ext>
                      </a:extLst>
                    </p:cNvPr>
                    <p:cNvSpPr>
                      <a:spLocks noChangeShapeType="1"/>
                    </p:cNvSpPr>
                    <p:nvPr/>
                  </p:nvSpPr>
                  <p:spPr bwMode="auto">
                    <a:xfrm>
                      <a:off x="2472" y="2115"/>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sp>
                <p:nvSpPr>
                  <p:cNvPr id="24596" name="Line 40">
                    <a:extLst>
                      <a:ext uri="{FF2B5EF4-FFF2-40B4-BE49-F238E27FC236}">
                        <a16:creationId xmlns:a16="http://schemas.microsoft.com/office/drawing/2014/main" id="{FF7B6E40-47FD-2593-C547-5BBFF2A4A4F1}"/>
                      </a:ext>
                    </a:extLst>
                  </p:cNvPr>
                  <p:cNvSpPr>
                    <a:spLocks noChangeShapeType="1"/>
                  </p:cNvSpPr>
                  <p:nvPr/>
                </p:nvSpPr>
                <p:spPr bwMode="auto">
                  <a:xfrm>
                    <a:off x="2871" y="2024"/>
                    <a:ext cx="0" cy="2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nvGrpSpPr>
                  <p:cNvPr id="24597" name="Group 44">
                    <a:extLst>
                      <a:ext uri="{FF2B5EF4-FFF2-40B4-BE49-F238E27FC236}">
                        <a16:creationId xmlns:a16="http://schemas.microsoft.com/office/drawing/2014/main" id="{9A2E9ABC-5671-D421-9A4A-062C2111B29A}"/>
                      </a:ext>
                    </a:extLst>
                  </p:cNvPr>
                  <p:cNvGrpSpPr>
                    <a:grpSpLocks/>
                  </p:cNvGrpSpPr>
                  <p:nvPr/>
                </p:nvGrpSpPr>
                <p:grpSpPr bwMode="auto">
                  <a:xfrm>
                    <a:off x="3325" y="2024"/>
                    <a:ext cx="372" cy="227"/>
                    <a:chOff x="2100" y="2024"/>
                    <a:chExt cx="372" cy="227"/>
                  </a:xfrm>
                </p:grpSpPr>
                <p:sp>
                  <p:nvSpPr>
                    <p:cNvPr id="24607" name="Line 45">
                      <a:extLst>
                        <a:ext uri="{FF2B5EF4-FFF2-40B4-BE49-F238E27FC236}">
                          <a16:creationId xmlns:a16="http://schemas.microsoft.com/office/drawing/2014/main" id="{521EFD00-20E4-E1D2-3A79-23FA83BFD1C7}"/>
                        </a:ext>
                      </a:extLst>
                    </p:cNvPr>
                    <p:cNvSpPr>
                      <a:spLocks noChangeShapeType="1"/>
                    </p:cNvSpPr>
                    <p:nvPr/>
                  </p:nvSpPr>
                  <p:spPr bwMode="auto">
                    <a:xfrm>
                      <a:off x="2290" y="2024"/>
                      <a:ext cx="0" cy="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08" name="Line 46">
                      <a:extLst>
                        <a:ext uri="{FF2B5EF4-FFF2-40B4-BE49-F238E27FC236}">
                          <a16:creationId xmlns:a16="http://schemas.microsoft.com/office/drawing/2014/main" id="{A4AE5A33-4930-0951-AC24-1165A26BC65F}"/>
                        </a:ext>
                      </a:extLst>
                    </p:cNvPr>
                    <p:cNvSpPr>
                      <a:spLocks noChangeShapeType="1"/>
                    </p:cNvSpPr>
                    <p:nvPr/>
                  </p:nvSpPr>
                  <p:spPr bwMode="auto">
                    <a:xfrm>
                      <a:off x="2109" y="2115"/>
                      <a:ext cx="3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09" name="Line 47">
                      <a:extLst>
                        <a:ext uri="{FF2B5EF4-FFF2-40B4-BE49-F238E27FC236}">
                          <a16:creationId xmlns:a16="http://schemas.microsoft.com/office/drawing/2014/main" id="{1119E366-9C27-CC12-B9CA-54701353320C}"/>
                        </a:ext>
                      </a:extLst>
                    </p:cNvPr>
                    <p:cNvSpPr>
                      <a:spLocks noChangeShapeType="1"/>
                    </p:cNvSpPr>
                    <p:nvPr/>
                  </p:nvSpPr>
                  <p:spPr bwMode="auto">
                    <a:xfrm>
                      <a:off x="2100" y="2115"/>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10" name="Line 48">
                      <a:extLst>
                        <a:ext uri="{FF2B5EF4-FFF2-40B4-BE49-F238E27FC236}">
                          <a16:creationId xmlns:a16="http://schemas.microsoft.com/office/drawing/2014/main" id="{DE4203A5-D455-1FB4-2E8A-2331E6603A67}"/>
                        </a:ext>
                      </a:extLst>
                    </p:cNvPr>
                    <p:cNvSpPr>
                      <a:spLocks noChangeShapeType="1"/>
                    </p:cNvSpPr>
                    <p:nvPr/>
                  </p:nvSpPr>
                  <p:spPr bwMode="auto">
                    <a:xfrm>
                      <a:off x="2472" y="2115"/>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sp>
                <p:nvSpPr>
                  <p:cNvPr id="24598" name="Line 50">
                    <a:extLst>
                      <a:ext uri="{FF2B5EF4-FFF2-40B4-BE49-F238E27FC236}">
                        <a16:creationId xmlns:a16="http://schemas.microsoft.com/office/drawing/2014/main" id="{C9465BF5-71C0-A4AF-69D2-7B998B16435A}"/>
                      </a:ext>
                    </a:extLst>
                  </p:cNvPr>
                  <p:cNvSpPr>
                    <a:spLocks noChangeShapeType="1"/>
                  </p:cNvSpPr>
                  <p:nvPr/>
                </p:nvSpPr>
                <p:spPr bwMode="auto">
                  <a:xfrm>
                    <a:off x="4159" y="2024"/>
                    <a:ext cx="0" cy="2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599" name="Line 52">
                    <a:extLst>
                      <a:ext uri="{FF2B5EF4-FFF2-40B4-BE49-F238E27FC236}">
                        <a16:creationId xmlns:a16="http://schemas.microsoft.com/office/drawing/2014/main" id="{2CBF2F4A-921B-7452-0A84-7957C948484F}"/>
                      </a:ext>
                    </a:extLst>
                  </p:cNvPr>
                  <p:cNvSpPr>
                    <a:spLocks noChangeShapeType="1"/>
                  </p:cNvSpPr>
                  <p:nvPr/>
                </p:nvSpPr>
                <p:spPr bwMode="auto">
                  <a:xfrm>
                    <a:off x="4958" y="1117"/>
                    <a:ext cx="0" cy="1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nvGrpSpPr>
                  <p:cNvPr id="24600" name="Group 66">
                    <a:extLst>
                      <a:ext uri="{FF2B5EF4-FFF2-40B4-BE49-F238E27FC236}">
                        <a16:creationId xmlns:a16="http://schemas.microsoft.com/office/drawing/2014/main" id="{BFDAFD7A-6C14-0E4F-604B-F69D114901AB}"/>
                      </a:ext>
                    </a:extLst>
                  </p:cNvPr>
                  <p:cNvGrpSpPr>
                    <a:grpSpLocks/>
                  </p:cNvGrpSpPr>
                  <p:nvPr/>
                </p:nvGrpSpPr>
                <p:grpSpPr bwMode="auto">
                  <a:xfrm>
                    <a:off x="2562" y="2069"/>
                    <a:ext cx="2404" cy="182"/>
                    <a:chOff x="2562" y="2069"/>
                    <a:chExt cx="2404" cy="182"/>
                  </a:xfrm>
                </p:grpSpPr>
                <p:sp>
                  <p:nvSpPr>
                    <p:cNvPr id="24601" name="Line 54">
                      <a:extLst>
                        <a:ext uri="{FF2B5EF4-FFF2-40B4-BE49-F238E27FC236}">
                          <a16:creationId xmlns:a16="http://schemas.microsoft.com/office/drawing/2014/main" id="{078AC7A5-F735-4F34-00B9-2F844AAFBCB5}"/>
                        </a:ext>
                      </a:extLst>
                    </p:cNvPr>
                    <p:cNvSpPr>
                      <a:spLocks noChangeShapeType="1"/>
                    </p:cNvSpPr>
                    <p:nvPr/>
                  </p:nvSpPr>
                  <p:spPr bwMode="auto">
                    <a:xfrm>
                      <a:off x="2562" y="2069"/>
                      <a:ext cx="2404" cy="0"/>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02" name="Line 59">
                      <a:extLst>
                        <a:ext uri="{FF2B5EF4-FFF2-40B4-BE49-F238E27FC236}">
                          <a16:creationId xmlns:a16="http://schemas.microsoft.com/office/drawing/2014/main" id="{6CCE587E-4848-E2D9-1F4A-46507D44909D}"/>
                        </a:ext>
                      </a:extLst>
                    </p:cNvPr>
                    <p:cNvSpPr>
                      <a:spLocks noChangeShapeType="1"/>
                    </p:cNvSpPr>
                    <p:nvPr/>
                  </p:nvSpPr>
                  <p:spPr bwMode="auto">
                    <a:xfrm>
                      <a:off x="2562" y="2069"/>
                      <a:ext cx="0" cy="182"/>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03" name="Line 60">
                      <a:extLst>
                        <a:ext uri="{FF2B5EF4-FFF2-40B4-BE49-F238E27FC236}">
                          <a16:creationId xmlns:a16="http://schemas.microsoft.com/office/drawing/2014/main" id="{735C2E61-DDC5-8FE2-B689-86685C396192}"/>
                        </a:ext>
                      </a:extLst>
                    </p:cNvPr>
                    <p:cNvSpPr>
                      <a:spLocks noChangeShapeType="1"/>
                    </p:cNvSpPr>
                    <p:nvPr/>
                  </p:nvSpPr>
                  <p:spPr bwMode="auto">
                    <a:xfrm>
                      <a:off x="2934" y="2069"/>
                      <a:ext cx="0" cy="182"/>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04" name="Line 61">
                      <a:extLst>
                        <a:ext uri="{FF2B5EF4-FFF2-40B4-BE49-F238E27FC236}">
                          <a16:creationId xmlns:a16="http://schemas.microsoft.com/office/drawing/2014/main" id="{55CBCDE4-A492-D517-B4E9-F7BC2D156EC3}"/>
                        </a:ext>
                      </a:extLst>
                    </p:cNvPr>
                    <p:cNvSpPr>
                      <a:spLocks noChangeShapeType="1"/>
                    </p:cNvSpPr>
                    <p:nvPr/>
                  </p:nvSpPr>
                  <p:spPr bwMode="auto">
                    <a:xfrm>
                      <a:off x="3261" y="2069"/>
                      <a:ext cx="0" cy="182"/>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05" name="Line 62">
                      <a:extLst>
                        <a:ext uri="{FF2B5EF4-FFF2-40B4-BE49-F238E27FC236}">
                          <a16:creationId xmlns:a16="http://schemas.microsoft.com/office/drawing/2014/main" id="{930C3A69-2036-2BB6-93F6-9426FE70CEDB}"/>
                        </a:ext>
                      </a:extLst>
                    </p:cNvPr>
                    <p:cNvSpPr>
                      <a:spLocks noChangeShapeType="1"/>
                    </p:cNvSpPr>
                    <p:nvPr/>
                  </p:nvSpPr>
                  <p:spPr bwMode="auto">
                    <a:xfrm>
                      <a:off x="3760" y="2069"/>
                      <a:ext cx="0" cy="182"/>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24606" name="Line 63">
                      <a:extLst>
                        <a:ext uri="{FF2B5EF4-FFF2-40B4-BE49-F238E27FC236}">
                          <a16:creationId xmlns:a16="http://schemas.microsoft.com/office/drawing/2014/main" id="{FE2BBC9E-0B59-79BA-2E72-4A7C9A5604BD}"/>
                        </a:ext>
                      </a:extLst>
                    </p:cNvPr>
                    <p:cNvSpPr>
                      <a:spLocks noChangeShapeType="1"/>
                    </p:cNvSpPr>
                    <p:nvPr/>
                  </p:nvSpPr>
                  <p:spPr bwMode="auto">
                    <a:xfrm>
                      <a:off x="4213" y="2069"/>
                      <a:ext cx="0" cy="182"/>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grpSp>
            </p:grpSp>
          </p:grpSp>
          <p:sp>
            <p:nvSpPr>
              <p:cNvPr id="24584" name="Rectangle 72">
                <a:extLst>
                  <a:ext uri="{FF2B5EF4-FFF2-40B4-BE49-F238E27FC236}">
                    <a16:creationId xmlns:a16="http://schemas.microsoft.com/office/drawing/2014/main" id="{421ED1D8-3C5F-BFE6-9179-FB7D363613A1}"/>
                  </a:ext>
                </a:extLst>
              </p:cNvPr>
              <p:cNvSpPr>
                <a:spLocks noChangeArrowheads="1"/>
              </p:cNvSpPr>
              <p:nvPr/>
            </p:nvSpPr>
            <p:spPr bwMode="auto">
              <a:xfrm>
                <a:off x="113" y="817"/>
                <a:ext cx="816"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120000"/>
                  </a:lnSpc>
                  <a:spcAft>
                    <a:spcPct val="0"/>
                  </a:spcAft>
                  <a:buNone/>
                </a:pPr>
                <a:r>
                  <a:rPr lang="zh-CN" altLang="en-US" sz="1600" b="1">
                    <a:solidFill>
                      <a:srgbClr val="036D7B"/>
                    </a:solidFill>
                    <a:latin typeface="楷体_GB2312" pitchFamily="49" charset="-122"/>
                    <a:ea typeface="幼圆" pitchFamily="49" charset="-122"/>
                  </a:rPr>
                  <a:t>教学阶段</a:t>
                </a:r>
              </a:p>
              <a:p>
                <a:pPr algn="ctr" fontAlgn="base">
                  <a:lnSpc>
                    <a:spcPct val="120000"/>
                  </a:lnSpc>
                  <a:spcAft>
                    <a:spcPct val="0"/>
                  </a:spcAft>
                  <a:buNone/>
                </a:pPr>
                <a:r>
                  <a:rPr lang="zh-CN" altLang="en-US" sz="1600" b="1">
                    <a:solidFill>
                      <a:srgbClr val="036D7B"/>
                    </a:solidFill>
                    <a:latin typeface="楷体_GB2312" pitchFamily="49" charset="-122"/>
                    <a:ea typeface="幼圆" pitchFamily="49" charset="-122"/>
                  </a:rPr>
                  <a:t>（课程类别）</a:t>
                </a:r>
              </a:p>
            </p:txBody>
          </p:sp>
          <p:sp>
            <p:nvSpPr>
              <p:cNvPr id="24585" name="Rectangle 74">
                <a:extLst>
                  <a:ext uri="{FF2B5EF4-FFF2-40B4-BE49-F238E27FC236}">
                    <a16:creationId xmlns:a16="http://schemas.microsoft.com/office/drawing/2014/main" id="{A5C23CD7-BF4B-3B0B-ED43-87B9556C1D1A}"/>
                  </a:ext>
                </a:extLst>
              </p:cNvPr>
              <p:cNvSpPr>
                <a:spLocks noChangeArrowheads="1"/>
              </p:cNvSpPr>
              <p:nvPr/>
            </p:nvSpPr>
            <p:spPr bwMode="auto">
              <a:xfrm>
                <a:off x="113" y="1652"/>
                <a:ext cx="81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120000"/>
                  </a:lnSpc>
                  <a:spcAft>
                    <a:spcPct val="0"/>
                  </a:spcAft>
                  <a:buNone/>
                </a:pPr>
                <a:r>
                  <a:rPr lang="zh-CN" altLang="en-US" sz="1600" b="1">
                    <a:solidFill>
                      <a:srgbClr val="036D7B"/>
                    </a:solidFill>
                    <a:latin typeface="楷体_GB2312" pitchFamily="49" charset="-122"/>
                    <a:ea typeface="幼圆" pitchFamily="49" charset="-122"/>
                  </a:rPr>
                  <a:t>平台课程</a:t>
                </a:r>
              </a:p>
            </p:txBody>
          </p:sp>
          <p:sp>
            <p:nvSpPr>
              <p:cNvPr id="24586" name="Rectangle 75">
                <a:extLst>
                  <a:ext uri="{FF2B5EF4-FFF2-40B4-BE49-F238E27FC236}">
                    <a16:creationId xmlns:a16="http://schemas.microsoft.com/office/drawing/2014/main" id="{77050EF3-3811-C900-DDFB-FC63299597D2}"/>
                  </a:ext>
                </a:extLst>
              </p:cNvPr>
              <p:cNvSpPr>
                <a:spLocks noChangeArrowheads="1"/>
              </p:cNvSpPr>
              <p:nvPr/>
            </p:nvSpPr>
            <p:spPr bwMode="auto">
              <a:xfrm>
                <a:off x="113" y="2750"/>
                <a:ext cx="90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120000"/>
                  </a:lnSpc>
                  <a:spcAft>
                    <a:spcPct val="0"/>
                  </a:spcAft>
                  <a:buNone/>
                </a:pPr>
                <a:r>
                  <a:rPr lang="zh-CN" altLang="en-US" sz="1600" b="1">
                    <a:solidFill>
                      <a:srgbClr val="036D7B"/>
                    </a:solidFill>
                    <a:latin typeface="楷体_GB2312" pitchFamily="49" charset="-122"/>
                    <a:ea typeface="幼圆" pitchFamily="49" charset="-122"/>
                  </a:rPr>
                  <a:t>能力训练模块</a:t>
                </a:r>
              </a:p>
            </p:txBody>
          </p:sp>
        </p:grpSp>
      </p:gr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976966"/>
                                        </p:tgtEl>
                                        <p:attrNameLst>
                                          <p:attrName>style.visibility</p:attrName>
                                        </p:attrNameLst>
                                      </p:cBhvr>
                                      <p:to>
                                        <p:strVal val="visible"/>
                                      </p:to>
                                    </p:set>
                                    <p:animEffect transition="in" filter="barn(outVertical)">
                                      <p:cBhvr>
                                        <p:cTn id="7" dur="500"/>
                                        <p:tgtEl>
                                          <p:spTgt spid="9769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76961"/>
                                        </p:tgtEl>
                                        <p:attrNameLst>
                                          <p:attrName>style.visibility</p:attrName>
                                        </p:attrNameLst>
                                      </p:cBhvr>
                                      <p:to>
                                        <p:strVal val="visible"/>
                                      </p:to>
                                    </p:set>
                                    <p:animEffect transition="in" filter="dissolve">
                                      <p:cBhvr>
                                        <p:cTn id="17" dur="500"/>
                                        <p:tgtEl>
                                          <p:spTgt spid="976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961" grpId="0" animBg="1"/>
      <p:bldP spid="9769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a:extLst>
              <a:ext uri="{FF2B5EF4-FFF2-40B4-BE49-F238E27FC236}">
                <a16:creationId xmlns:a16="http://schemas.microsoft.com/office/drawing/2014/main" id="{556DC032-C8DF-A16F-0E07-3123C22ED173}"/>
              </a:ext>
            </a:extLst>
          </p:cNvPr>
          <p:cNvSpPr>
            <a:spLocks noGrp="1" noChangeArrowheads="1"/>
          </p:cNvSpPr>
          <p:nvPr>
            <p:ph type="title"/>
          </p:nvPr>
        </p:nvSpPr>
        <p:spPr bwMode="auto">
          <a:xfrm>
            <a:off x="3146426" y="203201"/>
            <a:ext cx="6837363" cy="519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514350" indent="-514350" eaLnBrk="1" hangingPunct="1">
              <a:buFont typeface="+mj-ea"/>
              <a:buAutoNum type="circleNumDbPlain" startAt="2"/>
            </a:pPr>
            <a:r>
              <a:rPr lang="zh-CN" altLang="en-US" sz="2800" dirty="0">
                <a:solidFill>
                  <a:srgbClr val="036D7B"/>
                </a:solidFill>
                <a:ea typeface="黑体" panose="02010609060101010101" pitchFamily="49" charset="-122"/>
              </a:rPr>
              <a:t>国家有关注册执业资格取得的需要</a:t>
            </a:r>
          </a:p>
        </p:txBody>
      </p:sp>
      <p:grpSp>
        <p:nvGrpSpPr>
          <p:cNvPr id="2" name="Group 16">
            <a:extLst>
              <a:ext uri="{FF2B5EF4-FFF2-40B4-BE49-F238E27FC236}">
                <a16:creationId xmlns:a16="http://schemas.microsoft.com/office/drawing/2014/main" id="{0E9D2E1A-30DE-0AD0-72A5-97F1BEFA0EB1}"/>
              </a:ext>
            </a:extLst>
          </p:cNvPr>
          <p:cNvGrpSpPr>
            <a:grpSpLocks/>
          </p:cNvGrpSpPr>
          <p:nvPr/>
        </p:nvGrpSpPr>
        <p:grpSpPr bwMode="auto">
          <a:xfrm>
            <a:off x="2135188" y="2133601"/>
            <a:ext cx="3600450" cy="3095625"/>
            <a:chOff x="385" y="1344"/>
            <a:chExt cx="2268" cy="1950"/>
          </a:xfrm>
        </p:grpSpPr>
        <p:grpSp>
          <p:nvGrpSpPr>
            <p:cNvPr id="25611" name="Group 3">
              <a:extLst>
                <a:ext uri="{FF2B5EF4-FFF2-40B4-BE49-F238E27FC236}">
                  <a16:creationId xmlns:a16="http://schemas.microsoft.com/office/drawing/2014/main" id="{E71B5728-E6D3-B452-04C3-402B688C5133}"/>
                </a:ext>
              </a:extLst>
            </p:cNvPr>
            <p:cNvGrpSpPr>
              <a:grpSpLocks/>
            </p:cNvGrpSpPr>
            <p:nvPr/>
          </p:nvGrpSpPr>
          <p:grpSpPr bwMode="auto">
            <a:xfrm>
              <a:off x="385" y="1344"/>
              <a:ext cx="2268" cy="1406"/>
              <a:chOff x="385" y="1344"/>
              <a:chExt cx="2380" cy="1406"/>
            </a:xfrm>
          </p:grpSpPr>
          <p:sp>
            <p:nvSpPr>
              <p:cNvPr id="961540" name="Text Box 4">
                <a:extLst>
                  <a:ext uri="{FF2B5EF4-FFF2-40B4-BE49-F238E27FC236}">
                    <a16:creationId xmlns:a16="http://schemas.microsoft.com/office/drawing/2014/main" id="{24F42281-58B3-81E1-B33A-E4A28DF027D9}"/>
                  </a:ext>
                </a:extLst>
              </p:cNvPr>
              <p:cNvSpPr txBox="1">
                <a:spLocks noChangeAspect="1" noChangeArrowheads="1"/>
              </p:cNvSpPr>
              <p:nvPr/>
            </p:nvSpPr>
            <p:spPr bwMode="auto">
              <a:xfrm>
                <a:off x="385" y="1344"/>
                <a:ext cx="2380" cy="301"/>
              </a:xfrm>
              <a:prstGeom prst="rect">
                <a:avLst/>
              </a:prstGeom>
              <a:gradFill rotWithShape="0">
                <a:gsLst>
                  <a:gs pos="0">
                    <a:srgbClr val="CCE8EA"/>
                  </a:gs>
                  <a:gs pos="50000">
                    <a:srgbClr val="CCE8EA">
                      <a:gamma/>
                      <a:tint val="19216"/>
                      <a:invGamma/>
                    </a:srgbClr>
                  </a:gs>
                  <a:gs pos="100000">
                    <a:srgbClr val="CCE8EA"/>
                  </a:gs>
                </a:gsLst>
                <a:lin ang="5400000" scaled="1"/>
              </a:gradFill>
              <a:ln w="9525" algn="ctr">
                <a:noFill/>
                <a:miter lim="800000"/>
                <a:headEnd/>
                <a:tailEnd/>
              </a:ln>
              <a:effectLst/>
            </p:spPr>
            <p:txBody>
              <a:bodyPr tIns="0" anchor="ctr" anchorCtr="1"/>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ctr" fontAlgn="base">
                  <a:spcBef>
                    <a:spcPct val="0"/>
                  </a:spcBef>
                  <a:spcAft>
                    <a:spcPct val="0"/>
                  </a:spcAft>
                </a:pPr>
                <a:r>
                  <a:rPr lang="zh-CN" altLang="en-US" b="1">
                    <a:solidFill>
                      <a:srgbClr val="000000"/>
                    </a:solidFill>
                    <a:effectLst>
                      <a:outerShdw blurRad="38100" dist="38100" dir="2700000" algn="tl">
                        <a:srgbClr val="FFFFFF"/>
                      </a:outerShdw>
                    </a:effectLst>
                    <a:ea typeface="幼圆" pitchFamily="49" charset="-122"/>
                  </a:rPr>
                  <a:t>注册一级建造师</a:t>
                </a:r>
              </a:p>
            </p:txBody>
          </p:sp>
          <p:sp>
            <p:nvSpPr>
              <p:cNvPr id="961541" name="Text Box 5">
                <a:extLst>
                  <a:ext uri="{FF2B5EF4-FFF2-40B4-BE49-F238E27FC236}">
                    <a16:creationId xmlns:a16="http://schemas.microsoft.com/office/drawing/2014/main" id="{6E1F6840-15C6-1D20-FFB5-8B08DA929429}"/>
                  </a:ext>
                </a:extLst>
              </p:cNvPr>
              <p:cNvSpPr txBox="1">
                <a:spLocks noChangeAspect="1" noChangeArrowheads="1"/>
              </p:cNvSpPr>
              <p:nvPr/>
            </p:nvSpPr>
            <p:spPr bwMode="auto">
              <a:xfrm>
                <a:off x="385" y="1905"/>
                <a:ext cx="2380" cy="301"/>
              </a:xfrm>
              <a:prstGeom prst="rect">
                <a:avLst/>
              </a:prstGeom>
              <a:gradFill rotWithShape="0">
                <a:gsLst>
                  <a:gs pos="0">
                    <a:srgbClr val="CCE8EA"/>
                  </a:gs>
                  <a:gs pos="50000">
                    <a:srgbClr val="CCE8EA">
                      <a:gamma/>
                      <a:tint val="19216"/>
                      <a:invGamma/>
                    </a:srgbClr>
                  </a:gs>
                  <a:gs pos="100000">
                    <a:srgbClr val="CCE8EA"/>
                  </a:gs>
                </a:gsLst>
                <a:lin ang="5400000" scaled="1"/>
              </a:gradFill>
              <a:ln w="9525" algn="ctr">
                <a:noFill/>
                <a:miter lim="800000"/>
                <a:headEnd/>
                <a:tailEnd/>
              </a:ln>
              <a:effectLst/>
            </p:spPr>
            <p:txBody>
              <a:bodyPr tIns="0" anchor="ctr" anchorCtr="1"/>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ctr" fontAlgn="base">
                  <a:spcBef>
                    <a:spcPct val="0"/>
                  </a:spcBef>
                  <a:spcAft>
                    <a:spcPct val="0"/>
                  </a:spcAft>
                </a:pPr>
                <a:r>
                  <a:rPr lang="zh-CN" altLang="en-US" b="1">
                    <a:solidFill>
                      <a:srgbClr val="000000"/>
                    </a:solidFill>
                    <a:effectLst>
                      <a:outerShdw blurRad="38100" dist="38100" dir="2700000" algn="tl">
                        <a:srgbClr val="FFFFFF"/>
                      </a:outerShdw>
                    </a:effectLst>
                    <a:ea typeface="幼圆" pitchFamily="49" charset="-122"/>
                  </a:rPr>
                  <a:t>注册监理工程师</a:t>
                </a:r>
              </a:p>
            </p:txBody>
          </p:sp>
          <p:sp>
            <p:nvSpPr>
              <p:cNvPr id="961542" name="Text Box 6">
                <a:extLst>
                  <a:ext uri="{FF2B5EF4-FFF2-40B4-BE49-F238E27FC236}">
                    <a16:creationId xmlns:a16="http://schemas.microsoft.com/office/drawing/2014/main" id="{CECD0285-FE28-EE3B-6852-95CF56E67AC2}"/>
                  </a:ext>
                </a:extLst>
              </p:cNvPr>
              <p:cNvSpPr txBox="1">
                <a:spLocks noChangeAspect="1" noChangeArrowheads="1"/>
              </p:cNvSpPr>
              <p:nvPr/>
            </p:nvSpPr>
            <p:spPr bwMode="auto">
              <a:xfrm>
                <a:off x="385" y="2449"/>
                <a:ext cx="2380" cy="301"/>
              </a:xfrm>
              <a:prstGeom prst="rect">
                <a:avLst/>
              </a:prstGeom>
              <a:gradFill rotWithShape="0">
                <a:gsLst>
                  <a:gs pos="0">
                    <a:srgbClr val="CCE8EA"/>
                  </a:gs>
                  <a:gs pos="50000">
                    <a:srgbClr val="CCE8EA">
                      <a:gamma/>
                      <a:tint val="19216"/>
                      <a:invGamma/>
                    </a:srgbClr>
                  </a:gs>
                  <a:gs pos="100000">
                    <a:srgbClr val="CCE8EA"/>
                  </a:gs>
                </a:gsLst>
                <a:lin ang="5400000" scaled="1"/>
              </a:gradFill>
              <a:ln w="9525" algn="ctr">
                <a:noFill/>
                <a:miter lim="800000"/>
                <a:headEnd/>
                <a:tailEnd/>
              </a:ln>
              <a:effectLst/>
            </p:spPr>
            <p:txBody>
              <a:bodyPr tIns="0" anchor="ctr" anchorCtr="1"/>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ctr" fontAlgn="base">
                  <a:spcBef>
                    <a:spcPct val="0"/>
                  </a:spcBef>
                  <a:spcAft>
                    <a:spcPct val="0"/>
                  </a:spcAft>
                </a:pPr>
                <a:r>
                  <a:rPr lang="zh-CN" altLang="en-US" b="1">
                    <a:solidFill>
                      <a:srgbClr val="000000"/>
                    </a:solidFill>
                    <a:effectLst>
                      <a:outerShdw blurRad="38100" dist="38100" dir="2700000" algn="tl">
                        <a:srgbClr val="FFFFFF"/>
                      </a:outerShdw>
                    </a:effectLst>
                    <a:ea typeface="幼圆" pitchFamily="49" charset="-122"/>
                  </a:rPr>
                  <a:t>注册造价工程师</a:t>
                </a:r>
              </a:p>
            </p:txBody>
          </p:sp>
        </p:grpSp>
        <p:sp>
          <p:nvSpPr>
            <p:cNvPr id="961548" name="Text Box 12">
              <a:extLst>
                <a:ext uri="{FF2B5EF4-FFF2-40B4-BE49-F238E27FC236}">
                  <a16:creationId xmlns:a16="http://schemas.microsoft.com/office/drawing/2014/main" id="{8FA4A5B2-051F-43E8-8417-69C27479E824}"/>
                </a:ext>
              </a:extLst>
            </p:cNvPr>
            <p:cNvSpPr txBox="1">
              <a:spLocks noChangeAspect="1" noChangeArrowheads="1"/>
            </p:cNvSpPr>
            <p:nvPr/>
          </p:nvSpPr>
          <p:spPr bwMode="auto">
            <a:xfrm>
              <a:off x="385" y="2993"/>
              <a:ext cx="2223" cy="301"/>
            </a:xfrm>
            <a:prstGeom prst="rect">
              <a:avLst/>
            </a:prstGeom>
            <a:gradFill rotWithShape="0">
              <a:gsLst>
                <a:gs pos="0">
                  <a:srgbClr val="CCE8EA"/>
                </a:gs>
                <a:gs pos="50000">
                  <a:srgbClr val="CCE8EA">
                    <a:gamma/>
                    <a:tint val="19216"/>
                    <a:invGamma/>
                  </a:srgbClr>
                </a:gs>
                <a:gs pos="100000">
                  <a:srgbClr val="CCE8EA"/>
                </a:gs>
              </a:gsLst>
              <a:lin ang="5400000" scaled="1"/>
            </a:gradFill>
            <a:ln w="9525" algn="ctr">
              <a:noFill/>
              <a:miter lim="800000"/>
              <a:headEnd/>
              <a:tailEnd/>
            </a:ln>
            <a:effectLst/>
          </p:spPr>
          <p:txBody>
            <a:bodyPr tIns="0" anchor="ctr" anchorCtr="1"/>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ctr" fontAlgn="base">
                <a:spcBef>
                  <a:spcPct val="0"/>
                </a:spcBef>
                <a:spcAft>
                  <a:spcPct val="0"/>
                </a:spcAft>
              </a:pPr>
              <a:r>
                <a:rPr lang="zh-CN" altLang="en-US" b="1">
                  <a:solidFill>
                    <a:srgbClr val="000000"/>
                  </a:solidFill>
                  <a:effectLst>
                    <a:outerShdw blurRad="38100" dist="38100" dir="2700000" algn="tl">
                      <a:srgbClr val="FFFFFF"/>
                    </a:outerShdw>
                  </a:effectLst>
                  <a:ea typeface="幼圆" pitchFamily="49" charset="-122"/>
                </a:rPr>
                <a:t>注册一级建筑师</a:t>
              </a:r>
            </a:p>
          </p:txBody>
        </p:sp>
      </p:grpSp>
      <p:grpSp>
        <p:nvGrpSpPr>
          <p:cNvPr id="4" name="Group 17">
            <a:extLst>
              <a:ext uri="{FF2B5EF4-FFF2-40B4-BE49-F238E27FC236}">
                <a16:creationId xmlns:a16="http://schemas.microsoft.com/office/drawing/2014/main" id="{2C5065E5-07F6-D201-6D5E-29CE7F2F6025}"/>
              </a:ext>
            </a:extLst>
          </p:cNvPr>
          <p:cNvGrpSpPr>
            <a:grpSpLocks/>
          </p:cNvGrpSpPr>
          <p:nvPr/>
        </p:nvGrpSpPr>
        <p:grpSpPr bwMode="auto">
          <a:xfrm>
            <a:off x="5951539" y="1773238"/>
            <a:ext cx="3944937" cy="3960812"/>
            <a:chOff x="2789" y="1117"/>
            <a:chExt cx="2485" cy="2495"/>
          </a:xfrm>
        </p:grpSpPr>
        <p:sp>
          <p:nvSpPr>
            <p:cNvPr id="961544" name="Text Box 8">
              <a:extLst>
                <a:ext uri="{FF2B5EF4-FFF2-40B4-BE49-F238E27FC236}">
                  <a16:creationId xmlns:a16="http://schemas.microsoft.com/office/drawing/2014/main" id="{5EE62B68-4A9A-CB1B-4EE2-274C575927D3}"/>
                </a:ext>
              </a:extLst>
            </p:cNvPr>
            <p:cNvSpPr txBox="1">
              <a:spLocks noChangeAspect="1" noChangeArrowheads="1"/>
            </p:cNvSpPr>
            <p:nvPr/>
          </p:nvSpPr>
          <p:spPr bwMode="auto">
            <a:xfrm>
              <a:off x="2789" y="1117"/>
              <a:ext cx="2485" cy="301"/>
            </a:xfrm>
            <a:prstGeom prst="rect">
              <a:avLst/>
            </a:prstGeom>
            <a:gradFill rotWithShape="0">
              <a:gsLst>
                <a:gs pos="0">
                  <a:srgbClr val="CCE8EA"/>
                </a:gs>
                <a:gs pos="50000">
                  <a:srgbClr val="CCE8EA">
                    <a:gamma/>
                    <a:tint val="19216"/>
                    <a:invGamma/>
                  </a:srgbClr>
                </a:gs>
                <a:gs pos="100000">
                  <a:srgbClr val="CCE8EA"/>
                </a:gs>
              </a:gsLst>
              <a:lin ang="5400000" scaled="1"/>
            </a:gradFill>
            <a:ln w="9525" algn="ctr">
              <a:noFill/>
              <a:miter lim="800000"/>
              <a:headEnd/>
              <a:tailEnd/>
            </a:ln>
            <a:effectLst/>
          </p:spPr>
          <p:txBody>
            <a:bodyPr tIns="0" anchor="ctr" anchorCtr="1"/>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ctr" fontAlgn="base">
                <a:spcBef>
                  <a:spcPct val="0"/>
                </a:spcBef>
                <a:spcAft>
                  <a:spcPct val="0"/>
                </a:spcAft>
              </a:pPr>
              <a:r>
                <a:rPr lang="zh-CN" altLang="en-US" b="1">
                  <a:solidFill>
                    <a:srgbClr val="000000"/>
                  </a:solidFill>
                  <a:effectLst>
                    <a:outerShdw blurRad="38100" dist="38100" dir="2700000" algn="tl">
                      <a:srgbClr val="FFFFFF"/>
                    </a:outerShdw>
                  </a:effectLst>
                  <a:ea typeface="幼圆" pitchFamily="49" charset="-122"/>
                </a:rPr>
                <a:t>注册咨询工程师（投资）</a:t>
              </a:r>
            </a:p>
          </p:txBody>
        </p:sp>
        <p:sp>
          <p:nvSpPr>
            <p:cNvPr id="961545" name="Text Box 9">
              <a:extLst>
                <a:ext uri="{FF2B5EF4-FFF2-40B4-BE49-F238E27FC236}">
                  <a16:creationId xmlns:a16="http://schemas.microsoft.com/office/drawing/2014/main" id="{A2E03CD4-E12A-A3C1-291C-13A3E61F9170}"/>
                </a:ext>
              </a:extLst>
            </p:cNvPr>
            <p:cNvSpPr txBox="1">
              <a:spLocks noChangeAspect="1" noChangeArrowheads="1"/>
            </p:cNvSpPr>
            <p:nvPr/>
          </p:nvSpPr>
          <p:spPr bwMode="auto">
            <a:xfrm>
              <a:off x="2794" y="1632"/>
              <a:ext cx="2380" cy="301"/>
            </a:xfrm>
            <a:prstGeom prst="rect">
              <a:avLst/>
            </a:prstGeom>
            <a:gradFill rotWithShape="0">
              <a:gsLst>
                <a:gs pos="0">
                  <a:srgbClr val="CCE8EA"/>
                </a:gs>
                <a:gs pos="50000">
                  <a:srgbClr val="CCE8EA">
                    <a:gamma/>
                    <a:tint val="19216"/>
                    <a:invGamma/>
                  </a:srgbClr>
                </a:gs>
                <a:gs pos="100000">
                  <a:srgbClr val="CCE8EA"/>
                </a:gs>
              </a:gsLst>
              <a:lin ang="5400000" scaled="1"/>
            </a:gradFill>
            <a:ln w="9525" algn="ctr">
              <a:noFill/>
              <a:miter lim="800000"/>
              <a:headEnd/>
              <a:tailEnd/>
            </a:ln>
            <a:effectLst/>
          </p:spPr>
          <p:txBody>
            <a:bodyPr tIns="0" anchor="ctr" anchorCtr="1"/>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ctr" fontAlgn="base">
                <a:spcBef>
                  <a:spcPct val="0"/>
                </a:spcBef>
                <a:spcAft>
                  <a:spcPct val="0"/>
                </a:spcAft>
              </a:pPr>
              <a:r>
                <a:rPr lang="zh-CN" altLang="en-US" b="1">
                  <a:solidFill>
                    <a:srgbClr val="000000"/>
                  </a:solidFill>
                  <a:effectLst>
                    <a:outerShdw blurRad="38100" dist="38100" dir="2700000" algn="tl">
                      <a:srgbClr val="FFFFFF"/>
                    </a:outerShdw>
                  </a:effectLst>
                  <a:ea typeface="幼圆" pitchFamily="49" charset="-122"/>
                </a:rPr>
                <a:t>注册房地产估价师</a:t>
              </a:r>
            </a:p>
          </p:txBody>
        </p:sp>
        <p:sp>
          <p:nvSpPr>
            <p:cNvPr id="961546" name="Text Box 10">
              <a:extLst>
                <a:ext uri="{FF2B5EF4-FFF2-40B4-BE49-F238E27FC236}">
                  <a16:creationId xmlns:a16="http://schemas.microsoft.com/office/drawing/2014/main" id="{A48E5CA7-A7A3-30AA-833C-9BFDD994320A}"/>
                </a:ext>
              </a:extLst>
            </p:cNvPr>
            <p:cNvSpPr txBox="1">
              <a:spLocks noChangeAspect="1" noChangeArrowheads="1"/>
            </p:cNvSpPr>
            <p:nvPr/>
          </p:nvSpPr>
          <p:spPr bwMode="auto">
            <a:xfrm>
              <a:off x="2789" y="2721"/>
              <a:ext cx="2380" cy="301"/>
            </a:xfrm>
            <a:prstGeom prst="rect">
              <a:avLst/>
            </a:prstGeom>
            <a:gradFill rotWithShape="0">
              <a:gsLst>
                <a:gs pos="0">
                  <a:srgbClr val="CCE8EA"/>
                </a:gs>
                <a:gs pos="50000">
                  <a:srgbClr val="CCE8EA">
                    <a:gamma/>
                    <a:tint val="19216"/>
                    <a:invGamma/>
                  </a:srgbClr>
                </a:gs>
                <a:gs pos="100000">
                  <a:srgbClr val="CCE8EA"/>
                </a:gs>
              </a:gsLst>
              <a:lin ang="5400000" scaled="1"/>
            </a:gradFill>
            <a:ln w="9525" algn="ctr">
              <a:noFill/>
              <a:miter lim="800000"/>
              <a:headEnd/>
              <a:tailEnd/>
            </a:ln>
            <a:effectLst/>
          </p:spPr>
          <p:txBody>
            <a:bodyPr tIns="0" anchor="ctr" anchorCtr="1"/>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ctr" fontAlgn="base">
                <a:spcBef>
                  <a:spcPct val="0"/>
                </a:spcBef>
                <a:spcAft>
                  <a:spcPct val="0"/>
                </a:spcAft>
              </a:pPr>
              <a:r>
                <a:rPr lang="zh-CN" altLang="en-US" b="1">
                  <a:solidFill>
                    <a:srgbClr val="000000"/>
                  </a:solidFill>
                  <a:effectLst>
                    <a:outerShdw blurRad="38100" dist="38100" dir="2700000" algn="tl">
                      <a:srgbClr val="FFFFFF"/>
                    </a:outerShdw>
                  </a:effectLst>
                  <a:ea typeface="幼圆" pitchFamily="49" charset="-122"/>
                </a:rPr>
                <a:t>注册资产评估师</a:t>
              </a:r>
            </a:p>
          </p:txBody>
        </p:sp>
        <p:sp>
          <p:nvSpPr>
            <p:cNvPr id="961547" name="Text Box 11">
              <a:extLst>
                <a:ext uri="{FF2B5EF4-FFF2-40B4-BE49-F238E27FC236}">
                  <a16:creationId xmlns:a16="http://schemas.microsoft.com/office/drawing/2014/main" id="{8425FFA7-1D8C-317B-B05B-45C583961181}"/>
                </a:ext>
              </a:extLst>
            </p:cNvPr>
            <p:cNvSpPr txBox="1">
              <a:spLocks noChangeAspect="1" noChangeArrowheads="1"/>
            </p:cNvSpPr>
            <p:nvPr/>
          </p:nvSpPr>
          <p:spPr bwMode="auto">
            <a:xfrm>
              <a:off x="2789" y="2177"/>
              <a:ext cx="2380" cy="301"/>
            </a:xfrm>
            <a:prstGeom prst="rect">
              <a:avLst/>
            </a:prstGeom>
            <a:gradFill rotWithShape="0">
              <a:gsLst>
                <a:gs pos="0">
                  <a:srgbClr val="CCE8EA"/>
                </a:gs>
                <a:gs pos="50000">
                  <a:srgbClr val="CCE8EA">
                    <a:gamma/>
                    <a:tint val="19216"/>
                    <a:invGamma/>
                  </a:srgbClr>
                </a:gs>
                <a:gs pos="100000">
                  <a:srgbClr val="CCE8EA"/>
                </a:gs>
              </a:gsLst>
              <a:lin ang="5400000" scaled="1"/>
            </a:gradFill>
            <a:ln w="9525" algn="ctr">
              <a:noFill/>
              <a:miter lim="800000"/>
              <a:headEnd/>
              <a:tailEnd/>
            </a:ln>
            <a:effectLst/>
          </p:spPr>
          <p:txBody>
            <a:bodyPr tIns="0" anchor="ctr" anchorCtr="1"/>
            <a:lstStyle>
              <a:lvl1pPr>
                <a:defRPr kumimoji="1" sz="2400">
                  <a:solidFill>
                    <a:schemeClr val="tx1"/>
                  </a:solidFill>
                  <a:latin typeface="Times New Roman" panose="02020603050405020304" pitchFamily="18" charset="0"/>
                  <a:ea typeface="华文楷体" panose="02010600040101010101" pitchFamily="2" charset="-122"/>
                </a:defRPr>
              </a:lvl1pPr>
              <a:lvl2pPr marL="742950" indent="-285750">
                <a:defRPr kumimoji="1" sz="2400">
                  <a:solidFill>
                    <a:schemeClr val="tx1"/>
                  </a:solidFill>
                  <a:latin typeface="Times New Roman" panose="02020603050405020304" pitchFamily="18" charset="0"/>
                  <a:ea typeface="华文楷体" panose="02010600040101010101" pitchFamily="2" charset="-122"/>
                </a:defRPr>
              </a:lvl2pPr>
              <a:lvl3pPr marL="1143000" indent="-228600">
                <a:defRPr kumimoji="1" sz="2400">
                  <a:solidFill>
                    <a:schemeClr val="tx1"/>
                  </a:solidFill>
                  <a:latin typeface="Times New Roman" panose="02020603050405020304" pitchFamily="18" charset="0"/>
                  <a:ea typeface="华文楷体" panose="02010600040101010101" pitchFamily="2" charset="-122"/>
                </a:defRPr>
              </a:lvl3pPr>
              <a:lvl4pPr marL="1600200" indent="-228600">
                <a:defRPr kumimoji="1" sz="2400">
                  <a:solidFill>
                    <a:schemeClr val="tx1"/>
                  </a:solidFill>
                  <a:latin typeface="Times New Roman" panose="02020603050405020304" pitchFamily="18" charset="0"/>
                  <a:ea typeface="华文楷体" panose="02010600040101010101" pitchFamily="2" charset="-122"/>
                </a:defRPr>
              </a:lvl4pPr>
              <a:lvl5pPr marL="2057400" indent="-22860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ctr" fontAlgn="base">
                <a:spcBef>
                  <a:spcPct val="0"/>
                </a:spcBef>
                <a:spcAft>
                  <a:spcPct val="0"/>
                </a:spcAft>
              </a:pPr>
              <a:r>
                <a:rPr lang="zh-CN" altLang="en-US" b="1">
                  <a:solidFill>
                    <a:srgbClr val="000000"/>
                  </a:solidFill>
                  <a:effectLst>
                    <a:outerShdw blurRad="38100" dist="38100" dir="2700000" algn="tl">
                      <a:srgbClr val="FFFFFF"/>
                    </a:outerShdw>
                  </a:effectLst>
                  <a:ea typeface="幼圆" pitchFamily="49" charset="-122"/>
                </a:rPr>
                <a:t>注册房地产经纪人</a:t>
              </a:r>
            </a:p>
          </p:txBody>
        </p:sp>
        <p:sp>
          <p:nvSpPr>
            <p:cNvPr id="961549" name="Text Box 13">
              <a:extLst>
                <a:ext uri="{FF2B5EF4-FFF2-40B4-BE49-F238E27FC236}">
                  <a16:creationId xmlns:a16="http://schemas.microsoft.com/office/drawing/2014/main" id="{185AA22B-B49E-11DC-0EDB-4A8E7B7624FE}"/>
                </a:ext>
              </a:extLst>
            </p:cNvPr>
            <p:cNvSpPr txBox="1">
              <a:spLocks noChangeAspect="1" noChangeArrowheads="1"/>
            </p:cNvSpPr>
            <p:nvPr/>
          </p:nvSpPr>
          <p:spPr bwMode="auto">
            <a:xfrm>
              <a:off x="2789" y="3311"/>
              <a:ext cx="2313" cy="301"/>
            </a:xfrm>
            <a:prstGeom prst="rect">
              <a:avLst/>
            </a:prstGeom>
            <a:gradFill rotWithShape="0">
              <a:gsLst>
                <a:gs pos="0">
                  <a:srgbClr val="CCE8EA"/>
                </a:gs>
                <a:gs pos="50000">
                  <a:srgbClr val="CCE8EA">
                    <a:gamma/>
                    <a:tint val="19216"/>
                    <a:invGamma/>
                  </a:srgbClr>
                </a:gs>
                <a:gs pos="100000">
                  <a:srgbClr val="CCE8EA"/>
                </a:gs>
              </a:gsLst>
              <a:lin ang="5400000" scaled="1"/>
            </a:gradFill>
            <a:ln w="9525" algn="ctr">
              <a:noFill/>
              <a:miter lim="800000"/>
              <a:headEnd/>
              <a:tailEnd/>
            </a:ln>
            <a:effectLst/>
          </p:spPr>
          <p:txBody>
            <a:bodyPr tIns="0" anchor="ctr" anchorCtr="1"/>
            <a:lstStyle/>
            <a:p>
              <a:pPr algn="ctr" fontAlgn="base">
                <a:spcBef>
                  <a:spcPct val="0"/>
                </a:spcBef>
                <a:spcAft>
                  <a:spcPct val="0"/>
                </a:spcAft>
                <a:defRPr/>
              </a:pPr>
              <a:r>
                <a:rPr kumimoji="1" lang="en-US" altLang="zh-CN" sz="2400" b="1">
                  <a:solidFill>
                    <a:srgbClr val="000000"/>
                  </a:solidFill>
                  <a:effectLst>
                    <a:outerShdw blurRad="38100" dist="38100" dir="2700000" algn="tl">
                      <a:srgbClr val="FFFFFF"/>
                    </a:outerShdw>
                  </a:effectLst>
                  <a:latin typeface="Times New Roman" panose="02020603050405020304" pitchFamily="18" charset="0"/>
                  <a:ea typeface="幼圆" pitchFamily="49" charset="-122"/>
                </a:rPr>
                <a:t>……</a:t>
              </a:r>
            </a:p>
          </p:txBody>
        </p:sp>
      </p:grpSp>
      <p:sp>
        <p:nvSpPr>
          <p:cNvPr id="961551" name="Rectangle 15">
            <a:extLst>
              <a:ext uri="{FF2B5EF4-FFF2-40B4-BE49-F238E27FC236}">
                <a16:creationId xmlns:a16="http://schemas.microsoft.com/office/drawing/2014/main" id="{8F5A3C7B-28E1-F882-F184-F45181761194}"/>
              </a:ext>
            </a:extLst>
          </p:cNvPr>
          <p:cNvSpPr>
            <a:spLocks noChangeArrowheads="1"/>
          </p:cNvSpPr>
          <p:nvPr/>
        </p:nvSpPr>
        <p:spPr bwMode="auto">
          <a:xfrm>
            <a:off x="9409113" y="6021389"/>
            <a:ext cx="247650" cy="396875"/>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anose="02020603050405020304" pitchFamily="18" charset="0"/>
                <a:ea typeface="华文楷体" panose="02010600040101010101" pitchFamily="2" charset="-122"/>
              </a:defRPr>
            </a:lvl1pPr>
            <a:lvl2pPr marL="742950" indent="-285750" eaLnBrk="0" hangingPunct="0">
              <a:defRPr kumimoji="1" sz="2400">
                <a:solidFill>
                  <a:schemeClr val="tx1"/>
                </a:solidFill>
                <a:latin typeface="Times New Roman" panose="02020603050405020304" pitchFamily="18" charset="0"/>
                <a:ea typeface="华文楷体" panose="02010600040101010101" pitchFamily="2" charset="-122"/>
              </a:defRPr>
            </a:lvl2pPr>
            <a:lvl3pPr marL="1143000" indent="-228600" eaLnBrk="0" hangingPunct="0">
              <a:defRPr kumimoji="1" sz="2400">
                <a:solidFill>
                  <a:schemeClr val="tx1"/>
                </a:solidFill>
                <a:latin typeface="Times New Roman" panose="02020603050405020304" pitchFamily="18" charset="0"/>
                <a:ea typeface="华文楷体" panose="02010600040101010101" pitchFamily="2" charset="-122"/>
              </a:defRPr>
            </a:lvl3pPr>
            <a:lvl4pPr marL="1600200" indent="-228600" eaLnBrk="0" hangingPunct="0">
              <a:defRPr kumimoji="1" sz="2400">
                <a:solidFill>
                  <a:schemeClr val="tx1"/>
                </a:solidFill>
                <a:latin typeface="Times New Roman" panose="02020603050405020304" pitchFamily="18" charset="0"/>
                <a:ea typeface="华文楷体" panose="02010600040101010101" pitchFamily="2" charset="-122"/>
              </a:defRPr>
            </a:lvl4pPr>
            <a:lvl5pPr marL="2057400" indent="-228600" eaLnBrk="0" hangingPunct="0">
              <a:defRPr kumimoji="1" sz="2400">
                <a:solidFill>
                  <a:schemeClr val="tx1"/>
                </a:solidFill>
                <a:latin typeface="Times New Roman" panose="02020603050405020304" pitchFamily="18" charset="0"/>
                <a:ea typeface="华文楷体" panose="0201060004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华文楷体" panose="02010600040101010101" pitchFamily="2" charset="-122"/>
              </a:defRPr>
            </a:lvl9pPr>
          </a:lstStyle>
          <a:p>
            <a:pPr algn="ctr" eaLnBrk="1" fontAlgn="base" hangingPunct="1">
              <a:spcBef>
                <a:spcPct val="50000"/>
              </a:spcBef>
              <a:spcAft>
                <a:spcPct val="0"/>
              </a:spcAft>
              <a:defRPr/>
            </a:pPr>
            <a:r>
              <a:rPr lang="en-US" altLang="zh-CN" sz="2000">
                <a:solidFill>
                  <a:srgbClr val="000000"/>
                </a:solidFill>
                <a:effectLst>
                  <a:outerShdw blurRad="38100" dist="38100" dir="2700000" algn="tl">
                    <a:srgbClr val="C0C0C0"/>
                  </a:outerShdw>
                </a:effectLst>
                <a:ea typeface="隶书" panose="02010509060101010101" pitchFamily="49" charset="-122"/>
              </a:rPr>
              <a:t> </a:t>
            </a: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961538"/>
                                        </p:tgtEl>
                                        <p:attrNameLst>
                                          <p:attrName>style.visibility</p:attrName>
                                        </p:attrNameLst>
                                      </p:cBhvr>
                                      <p:to>
                                        <p:strVal val="visible"/>
                                      </p:to>
                                    </p:set>
                                    <p:animEffect transition="in" filter="barn(outVertical)">
                                      <p:cBhvr>
                                        <p:cTn id="7" dur="500"/>
                                        <p:tgtEl>
                                          <p:spTgt spid="961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8" name="Rectangle 38">
            <a:extLst>
              <a:ext uri="{FF2B5EF4-FFF2-40B4-BE49-F238E27FC236}">
                <a16:creationId xmlns:a16="http://schemas.microsoft.com/office/drawing/2014/main" id="{93935606-C56A-8E1B-00D4-02D96F0667CA}"/>
              </a:ext>
            </a:extLst>
          </p:cNvPr>
          <p:cNvSpPr>
            <a:spLocks noChangeArrowheads="1"/>
          </p:cNvSpPr>
          <p:nvPr/>
        </p:nvSpPr>
        <p:spPr bwMode="auto">
          <a:xfrm>
            <a:off x="1617663" y="2235201"/>
            <a:ext cx="8913812" cy="2994025"/>
          </a:xfrm>
          <a:prstGeom prst="rect">
            <a:avLst/>
          </a:prstGeom>
          <a:gradFill rotWithShape="1">
            <a:gsLst>
              <a:gs pos="0">
                <a:srgbClr val="FFFFFF"/>
              </a:gs>
              <a:gs pos="100000">
                <a:srgbClr val="EBEBB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None/>
            </a:pPr>
            <a:endParaRPr kumimoji="1" lang="zh-CN" altLang="en-US" sz="2400">
              <a:solidFill>
                <a:srgbClr val="000000"/>
              </a:solidFill>
              <a:latin typeface="Times New Roman" panose="02020603050405020304" pitchFamily="18" charset="0"/>
              <a:ea typeface="华文楷体" panose="02010600040101010101" pitchFamily="2" charset="-122"/>
            </a:endParaRPr>
          </a:p>
        </p:txBody>
      </p:sp>
      <p:sp>
        <p:nvSpPr>
          <p:cNvPr id="962562" name="Rectangle 2">
            <a:extLst>
              <a:ext uri="{FF2B5EF4-FFF2-40B4-BE49-F238E27FC236}">
                <a16:creationId xmlns:a16="http://schemas.microsoft.com/office/drawing/2014/main" id="{FED84EAC-FEA0-268A-5BAE-2D40B366C274}"/>
              </a:ext>
            </a:extLst>
          </p:cNvPr>
          <p:cNvSpPr>
            <a:spLocks noGrp="1" noChangeArrowheads="1"/>
          </p:cNvSpPr>
          <p:nvPr>
            <p:ph type="title"/>
          </p:nvPr>
        </p:nvSpPr>
        <p:spPr bwMode="auto">
          <a:xfrm>
            <a:off x="3863975" y="203201"/>
            <a:ext cx="5041900" cy="519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514350" indent="-514350" eaLnBrk="1" hangingPunct="1">
              <a:buFont typeface="+mj-ea"/>
              <a:buAutoNum type="circleNumDbPlain" startAt="3"/>
            </a:pPr>
            <a:r>
              <a:rPr lang="zh-CN" altLang="en-US" sz="2800" dirty="0">
                <a:solidFill>
                  <a:srgbClr val="036D7B"/>
                </a:solidFill>
                <a:ea typeface="黑体" panose="02010609060101010101" pitchFamily="49" charset="-122"/>
              </a:rPr>
              <a:t>项目管理工作的需要</a:t>
            </a:r>
          </a:p>
        </p:txBody>
      </p:sp>
      <p:sp>
        <p:nvSpPr>
          <p:cNvPr id="962563" name="Rectangle 3">
            <a:extLst>
              <a:ext uri="{FF2B5EF4-FFF2-40B4-BE49-F238E27FC236}">
                <a16:creationId xmlns:a16="http://schemas.microsoft.com/office/drawing/2014/main" id="{109C8C3C-7DB0-2943-190D-46F05ECA5E1D}"/>
              </a:ext>
            </a:extLst>
          </p:cNvPr>
          <p:cNvSpPr>
            <a:spLocks noChangeArrowheads="1"/>
          </p:cNvSpPr>
          <p:nvPr/>
        </p:nvSpPr>
        <p:spPr bwMode="auto">
          <a:xfrm>
            <a:off x="2063751" y="1484313"/>
            <a:ext cx="477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None/>
            </a:pPr>
            <a:r>
              <a:rPr lang="zh-CN" altLang="en-US" sz="2400" b="1">
                <a:solidFill>
                  <a:srgbClr val="000000"/>
                </a:solidFill>
                <a:ea typeface="幼圆" pitchFamily="49" charset="-122"/>
              </a:rPr>
              <a:t>中国的项目管理知识体系（节选）</a:t>
            </a:r>
          </a:p>
        </p:txBody>
      </p:sp>
      <p:graphicFrame>
        <p:nvGraphicFramePr>
          <p:cNvPr id="962600" name="Group 40">
            <a:extLst>
              <a:ext uri="{FF2B5EF4-FFF2-40B4-BE49-F238E27FC236}">
                <a16:creationId xmlns:a16="http://schemas.microsoft.com/office/drawing/2014/main" id="{54FD599A-819F-7F62-7173-1A88C51C0ACC}"/>
              </a:ext>
            </a:extLst>
          </p:cNvPr>
          <p:cNvGraphicFramePr>
            <a:graphicFrameLocks noGrp="1"/>
          </p:cNvGraphicFramePr>
          <p:nvPr/>
        </p:nvGraphicFramePr>
        <p:xfrm>
          <a:off x="1631950" y="2230438"/>
          <a:ext cx="8891588" cy="2992438"/>
        </p:xfrm>
        <a:graphic>
          <a:graphicData uri="http://schemas.openxmlformats.org/drawingml/2006/table">
            <a:tbl>
              <a:tblPr/>
              <a:tblGrid>
                <a:gridCol w="2232025">
                  <a:extLst>
                    <a:ext uri="{9D8B030D-6E8A-4147-A177-3AD203B41FA5}">
                      <a16:colId xmlns:a16="http://schemas.microsoft.com/office/drawing/2014/main" val="1883427522"/>
                    </a:ext>
                  </a:extLst>
                </a:gridCol>
                <a:gridCol w="2289175">
                  <a:extLst>
                    <a:ext uri="{9D8B030D-6E8A-4147-A177-3AD203B41FA5}">
                      <a16:colId xmlns:a16="http://schemas.microsoft.com/office/drawing/2014/main" val="2718520983"/>
                    </a:ext>
                  </a:extLst>
                </a:gridCol>
                <a:gridCol w="2220913">
                  <a:extLst>
                    <a:ext uri="{9D8B030D-6E8A-4147-A177-3AD203B41FA5}">
                      <a16:colId xmlns:a16="http://schemas.microsoft.com/office/drawing/2014/main" val="690862320"/>
                    </a:ext>
                  </a:extLst>
                </a:gridCol>
                <a:gridCol w="2149475">
                  <a:extLst>
                    <a:ext uri="{9D8B030D-6E8A-4147-A177-3AD203B41FA5}">
                      <a16:colId xmlns:a16="http://schemas.microsoft.com/office/drawing/2014/main" val="3744380705"/>
                    </a:ext>
                  </a:extLst>
                </a:gridCol>
              </a:tblGrid>
              <a:tr h="463550">
                <a:tc gridSpan="4">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幼圆" pitchFamily="49" charset="-122"/>
                          <a:ea typeface="幼圆" pitchFamily="49" charset="-122"/>
                        </a:rPr>
                        <a:t>8 </a:t>
                      </a:r>
                      <a:r>
                        <a:rPr kumimoji="0" lang="zh-CN" altLang="en-US" sz="1600" b="1" i="0" u="none" strike="noStrike" cap="none" normalizeH="0" baseline="0">
                          <a:ln>
                            <a:noFill/>
                          </a:ln>
                          <a:solidFill>
                            <a:schemeClr val="tx1"/>
                          </a:solidFill>
                          <a:effectLst/>
                          <a:latin typeface="幼圆" pitchFamily="49" charset="-122"/>
                          <a:ea typeface="幼圆" pitchFamily="49" charset="-122"/>
                        </a:rPr>
                        <a:t>方法与工具</a:t>
                      </a:r>
                    </a:p>
                  </a:txBody>
                  <a:tcPr marL="182562" marR="182562" marT="46160" marB="4616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69854529"/>
                  </a:ext>
                </a:extLst>
              </a:tr>
              <a:tr h="252888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rgbClr val="036D7B"/>
                          </a:solidFill>
                          <a:effectLst/>
                          <a:latin typeface="幼圆" pitchFamily="49" charset="-122"/>
                          <a:ea typeface="幼圆" pitchFamily="49" charset="-122"/>
                        </a:rPr>
                        <a:t>8.1 </a:t>
                      </a:r>
                      <a:r>
                        <a:rPr kumimoji="0" lang="zh-CN" altLang="en-US" sz="1600" b="1" i="0" u="none" strike="noStrike" cap="none" normalizeH="0" baseline="0">
                          <a:ln>
                            <a:noFill/>
                          </a:ln>
                          <a:solidFill>
                            <a:srgbClr val="036D7B"/>
                          </a:solidFill>
                          <a:effectLst/>
                          <a:latin typeface="幼圆" pitchFamily="49" charset="-122"/>
                          <a:ea typeface="幼圆" pitchFamily="49" charset="-122"/>
                        </a:rPr>
                        <a:t>要素分层法</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rgbClr val="036D7B"/>
                          </a:solidFill>
                          <a:effectLst/>
                          <a:latin typeface="幼圆" pitchFamily="49" charset="-122"/>
                          <a:ea typeface="幼圆" pitchFamily="49" charset="-122"/>
                        </a:rPr>
                        <a:t>8.2 </a:t>
                      </a:r>
                      <a:r>
                        <a:rPr kumimoji="0" lang="zh-CN" altLang="en-US" sz="1600" b="1" i="0" u="none" strike="noStrike" cap="none" normalizeH="0" baseline="0">
                          <a:ln>
                            <a:noFill/>
                          </a:ln>
                          <a:solidFill>
                            <a:srgbClr val="036D7B"/>
                          </a:solidFill>
                          <a:effectLst/>
                          <a:latin typeface="幼圆" pitchFamily="49" charset="-122"/>
                          <a:ea typeface="幼圆" pitchFamily="49" charset="-122"/>
                        </a:rPr>
                        <a:t>方案比较法</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rgbClr val="036D7B"/>
                          </a:solidFill>
                          <a:effectLst/>
                          <a:latin typeface="幼圆" pitchFamily="49" charset="-122"/>
                          <a:ea typeface="幼圆" pitchFamily="49" charset="-122"/>
                        </a:rPr>
                        <a:t>8.3 </a:t>
                      </a:r>
                      <a:r>
                        <a:rPr kumimoji="0" lang="zh-CN" altLang="en-US" sz="1600" b="1" i="0" u="none" strike="noStrike" cap="none" normalizeH="0" baseline="0">
                          <a:ln>
                            <a:noFill/>
                          </a:ln>
                          <a:solidFill>
                            <a:srgbClr val="036D7B"/>
                          </a:solidFill>
                          <a:effectLst/>
                          <a:latin typeface="幼圆" pitchFamily="49" charset="-122"/>
                          <a:ea typeface="幼圆" pitchFamily="49" charset="-122"/>
                        </a:rPr>
                        <a:t>资金时间价值</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rgbClr val="036D7B"/>
                          </a:solidFill>
                          <a:effectLst/>
                          <a:latin typeface="幼圆" pitchFamily="49" charset="-122"/>
                          <a:ea typeface="幼圆" pitchFamily="49" charset="-122"/>
                        </a:rPr>
                        <a:t>8.4 </a:t>
                      </a:r>
                      <a:r>
                        <a:rPr kumimoji="0" lang="zh-CN" altLang="en-US" sz="1600" b="1" i="0" u="none" strike="noStrike" cap="none" normalizeH="0" baseline="0">
                          <a:ln>
                            <a:noFill/>
                          </a:ln>
                          <a:solidFill>
                            <a:srgbClr val="036D7B"/>
                          </a:solidFill>
                          <a:effectLst/>
                          <a:latin typeface="幼圆" pitchFamily="49" charset="-122"/>
                          <a:ea typeface="幼圆" pitchFamily="49" charset="-122"/>
                        </a:rPr>
                        <a:t>评价指标体系</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rgbClr val="036D7B"/>
                          </a:solidFill>
                          <a:effectLst/>
                          <a:latin typeface="幼圆" pitchFamily="49" charset="-122"/>
                          <a:ea typeface="幼圆" pitchFamily="49" charset="-122"/>
                        </a:rPr>
                        <a:t>8.5 </a:t>
                      </a:r>
                      <a:r>
                        <a:rPr kumimoji="0" lang="zh-CN" altLang="en-US" sz="1600" b="1" i="0" u="none" strike="noStrike" cap="none" normalizeH="0" baseline="0">
                          <a:ln>
                            <a:noFill/>
                          </a:ln>
                          <a:solidFill>
                            <a:srgbClr val="036D7B"/>
                          </a:solidFill>
                          <a:effectLst/>
                          <a:latin typeface="幼圆" pitchFamily="49" charset="-122"/>
                          <a:ea typeface="幼圆" pitchFamily="49" charset="-122"/>
                        </a:rPr>
                        <a:t>项目财务评价</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rgbClr val="036D7B"/>
                          </a:solidFill>
                          <a:effectLst/>
                          <a:latin typeface="幼圆" pitchFamily="49" charset="-122"/>
                          <a:ea typeface="幼圆" pitchFamily="49" charset="-122"/>
                        </a:rPr>
                        <a:t>8.6 </a:t>
                      </a:r>
                      <a:r>
                        <a:rPr kumimoji="0" lang="zh-CN" altLang="en-US" sz="1600" b="1" i="0" u="none" strike="noStrike" cap="none" normalizeH="0" baseline="0">
                          <a:ln>
                            <a:noFill/>
                          </a:ln>
                          <a:solidFill>
                            <a:srgbClr val="036D7B"/>
                          </a:solidFill>
                          <a:effectLst/>
                          <a:latin typeface="幼圆" pitchFamily="49" charset="-122"/>
                          <a:ea typeface="幼圆" pitchFamily="49" charset="-122"/>
                        </a:rPr>
                        <a:t>国民经济评价</a:t>
                      </a:r>
                    </a:p>
                  </a:txBody>
                  <a:tcPr marL="182562" marR="182562" marT="46160" marB="4616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rgbClr val="036D7B"/>
                          </a:solidFill>
                          <a:effectLst/>
                          <a:latin typeface="幼圆" pitchFamily="49" charset="-122"/>
                          <a:ea typeface="幼圆" pitchFamily="49" charset="-122"/>
                        </a:rPr>
                        <a:t>8.7 </a:t>
                      </a:r>
                      <a:r>
                        <a:rPr kumimoji="0" lang="zh-CN" altLang="en-US" sz="1600" b="1" i="0" u="none" strike="noStrike" cap="none" normalizeH="0" baseline="0">
                          <a:ln>
                            <a:noFill/>
                          </a:ln>
                          <a:solidFill>
                            <a:srgbClr val="036D7B"/>
                          </a:solidFill>
                          <a:effectLst/>
                          <a:latin typeface="幼圆" pitchFamily="49" charset="-122"/>
                          <a:ea typeface="幼圆" pitchFamily="49" charset="-122"/>
                        </a:rPr>
                        <a:t>不确定性分析</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rgbClr val="036D7B"/>
                          </a:solidFill>
                          <a:effectLst/>
                          <a:latin typeface="幼圆" pitchFamily="49" charset="-122"/>
                          <a:ea typeface="幼圆" pitchFamily="49" charset="-122"/>
                        </a:rPr>
                        <a:t>8.8 </a:t>
                      </a:r>
                      <a:r>
                        <a:rPr kumimoji="0" lang="zh-CN" altLang="en-US" sz="1600" b="1" i="0" u="none" strike="noStrike" cap="none" normalizeH="0" baseline="0">
                          <a:ln>
                            <a:noFill/>
                          </a:ln>
                          <a:solidFill>
                            <a:srgbClr val="036D7B"/>
                          </a:solidFill>
                          <a:effectLst/>
                          <a:latin typeface="幼圆" pitchFamily="49" charset="-122"/>
                          <a:ea typeface="幼圆" pitchFamily="49" charset="-122"/>
                        </a:rPr>
                        <a:t>环境影响分析</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rgbClr val="036D7B"/>
                          </a:solidFill>
                          <a:effectLst/>
                          <a:latin typeface="幼圆" pitchFamily="49" charset="-122"/>
                          <a:ea typeface="幼圆" pitchFamily="49" charset="-122"/>
                        </a:rPr>
                        <a:t>8.9 </a:t>
                      </a:r>
                      <a:r>
                        <a:rPr kumimoji="0" lang="zh-CN" altLang="en-US" sz="1600" b="1" i="0" u="none" strike="noStrike" cap="none" normalizeH="0" baseline="0">
                          <a:ln>
                            <a:noFill/>
                          </a:ln>
                          <a:solidFill>
                            <a:srgbClr val="036D7B"/>
                          </a:solidFill>
                          <a:effectLst/>
                          <a:latin typeface="幼圆" pitchFamily="49" charset="-122"/>
                          <a:ea typeface="幼圆" pitchFamily="49" charset="-122"/>
                        </a:rPr>
                        <a:t>项目融资</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rgbClr val="036D7B"/>
                          </a:solidFill>
                          <a:effectLst/>
                          <a:latin typeface="幼圆" pitchFamily="49" charset="-122"/>
                          <a:ea typeface="幼圆" pitchFamily="49" charset="-122"/>
                        </a:rPr>
                        <a:t>8.10 </a:t>
                      </a:r>
                      <a:r>
                        <a:rPr kumimoji="0" lang="zh-CN" altLang="en-US" sz="1600" b="1" i="0" u="none" strike="noStrike" cap="none" normalizeH="0" baseline="0">
                          <a:ln>
                            <a:noFill/>
                          </a:ln>
                          <a:solidFill>
                            <a:srgbClr val="036D7B"/>
                          </a:solidFill>
                          <a:effectLst/>
                          <a:latin typeface="幼圆" pitchFamily="49" charset="-122"/>
                          <a:ea typeface="幼圆" pitchFamily="49" charset="-122"/>
                        </a:rPr>
                        <a:t>模拟技术</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幼圆" pitchFamily="49" charset="-122"/>
                          <a:ea typeface="幼圆" pitchFamily="49" charset="-122"/>
                        </a:rPr>
                        <a:t>8.11 </a:t>
                      </a:r>
                      <a:r>
                        <a:rPr kumimoji="0" lang="zh-CN" altLang="en-US" sz="1600" b="1" i="0" u="none" strike="noStrike" cap="none" normalizeH="0" baseline="0">
                          <a:ln>
                            <a:noFill/>
                          </a:ln>
                          <a:solidFill>
                            <a:schemeClr val="tx1"/>
                          </a:solidFill>
                          <a:effectLst/>
                          <a:latin typeface="幼圆" pitchFamily="49" charset="-122"/>
                          <a:ea typeface="幼圆" pitchFamily="49" charset="-122"/>
                        </a:rPr>
                        <a:t>里程碑计划</a:t>
                      </a:r>
                    </a:p>
                  </a:txBody>
                  <a:tcPr marL="182562" marR="182562" marT="46160" marB="461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幼圆" pitchFamily="49" charset="-122"/>
                          <a:ea typeface="幼圆" pitchFamily="49" charset="-122"/>
                        </a:rPr>
                        <a:t>8.12 </a:t>
                      </a:r>
                      <a:r>
                        <a:rPr kumimoji="0" lang="zh-CN" altLang="en-US" sz="1600" b="1" i="0" u="none" strike="noStrike" cap="none" normalizeH="0" baseline="0">
                          <a:ln>
                            <a:noFill/>
                          </a:ln>
                          <a:solidFill>
                            <a:schemeClr val="tx1"/>
                          </a:solidFill>
                          <a:effectLst/>
                          <a:latin typeface="幼圆" pitchFamily="49" charset="-122"/>
                          <a:ea typeface="幼圆" pitchFamily="49" charset="-122"/>
                        </a:rPr>
                        <a:t>工作分解结构</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幼圆" pitchFamily="49" charset="-122"/>
                          <a:ea typeface="幼圆" pitchFamily="49" charset="-122"/>
                        </a:rPr>
                        <a:t>8.13 </a:t>
                      </a:r>
                      <a:r>
                        <a:rPr kumimoji="0" lang="zh-CN" altLang="en-US" sz="1600" b="1" i="0" u="none" strike="noStrike" cap="none" normalizeH="0" baseline="0">
                          <a:ln>
                            <a:noFill/>
                          </a:ln>
                          <a:solidFill>
                            <a:schemeClr val="tx1"/>
                          </a:solidFill>
                          <a:effectLst/>
                          <a:latin typeface="幼圆" pitchFamily="49" charset="-122"/>
                          <a:ea typeface="幼圆" pitchFamily="49" charset="-122"/>
                        </a:rPr>
                        <a:t>责任矩阵</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幼圆" pitchFamily="49" charset="-122"/>
                          <a:ea typeface="幼圆" pitchFamily="49" charset="-122"/>
                        </a:rPr>
                        <a:t>8.14 </a:t>
                      </a:r>
                      <a:r>
                        <a:rPr kumimoji="0" lang="zh-CN" altLang="en-US" sz="1600" b="1" i="0" u="none" strike="noStrike" cap="none" normalizeH="0" baseline="0">
                          <a:ln>
                            <a:noFill/>
                          </a:ln>
                          <a:solidFill>
                            <a:schemeClr val="tx1"/>
                          </a:solidFill>
                          <a:effectLst/>
                          <a:latin typeface="幼圆" pitchFamily="49" charset="-122"/>
                          <a:ea typeface="幼圆" pitchFamily="49" charset="-122"/>
                        </a:rPr>
                        <a:t>网络计划技术</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幼圆" pitchFamily="49" charset="-122"/>
                          <a:ea typeface="幼圆" pitchFamily="49" charset="-122"/>
                        </a:rPr>
                        <a:t>8.15 </a:t>
                      </a:r>
                      <a:r>
                        <a:rPr kumimoji="0" lang="zh-CN" altLang="en-US" sz="1600" b="1" i="0" u="none" strike="noStrike" cap="none" normalizeH="0" baseline="0">
                          <a:ln>
                            <a:noFill/>
                          </a:ln>
                          <a:solidFill>
                            <a:schemeClr val="tx1"/>
                          </a:solidFill>
                          <a:effectLst/>
                          <a:latin typeface="幼圆" pitchFamily="49" charset="-122"/>
                          <a:ea typeface="幼圆" pitchFamily="49" charset="-122"/>
                        </a:rPr>
                        <a:t>甘特图</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幼圆" pitchFamily="49" charset="-122"/>
                          <a:ea typeface="幼圆" pitchFamily="49" charset="-122"/>
                        </a:rPr>
                        <a:t>8.16 </a:t>
                      </a:r>
                      <a:r>
                        <a:rPr kumimoji="0" lang="zh-CN" altLang="en-US" sz="1600" b="1" i="0" u="none" strike="noStrike" cap="none" normalizeH="0" baseline="0">
                          <a:ln>
                            <a:noFill/>
                          </a:ln>
                          <a:solidFill>
                            <a:schemeClr val="tx1"/>
                          </a:solidFill>
                          <a:effectLst/>
                          <a:latin typeface="幼圆" pitchFamily="49" charset="-122"/>
                          <a:ea typeface="幼圆" pitchFamily="49" charset="-122"/>
                        </a:rPr>
                        <a:t>资源费用曲线</a:t>
                      </a:r>
                    </a:p>
                  </a:txBody>
                  <a:tcPr marL="182562" marR="182562" marT="46160" marB="461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幼圆" pitchFamily="49" charset="-122"/>
                          <a:ea typeface="幼圆" pitchFamily="49" charset="-122"/>
                        </a:rPr>
                        <a:t>8.17 </a:t>
                      </a:r>
                      <a:r>
                        <a:rPr kumimoji="0" lang="zh-CN" altLang="en-US" sz="1600" b="1" i="0" u="none" strike="noStrike" cap="none" normalizeH="0" baseline="0">
                          <a:ln>
                            <a:noFill/>
                          </a:ln>
                          <a:solidFill>
                            <a:schemeClr val="tx1"/>
                          </a:solidFill>
                          <a:effectLst/>
                          <a:latin typeface="幼圆" pitchFamily="49" charset="-122"/>
                          <a:ea typeface="幼圆" pitchFamily="49" charset="-122"/>
                        </a:rPr>
                        <a:t>质量技术文件</a:t>
                      </a:r>
                      <a:r>
                        <a:rPr kumimoji="0" lang="en-US" altLang="zh-CN" sz="1600" b="1" i="0" u="none" strike="noStrike" cap="none" normalizeH="0" baseline="0">
                          <a:ln>
                            <a:noFill/>
                          </a:ln>
                          <a:solidFill>
                            <a:schemeClr val="tx1"/>
                          </a:solidFill>
                          <a:effectLst/>
                          <a:latin typeface="幼圆" pitchFamily="49" charset="-122"/>
                          <a:ea typeface="幼圆" pitchFamily="49" charset="-122"/>
                        </a:rPr>
                        <a:t>8.18 </a:t>
                      </a:r>
                      <a:r>
                        <a:rPr kumimoji="0" lang="zh-CN" altLang="en-US" sz="1600" b="1" i="0" u="none" strike="noStrike" cap="none" normalizeH="0" baseline="0">
                          <a:ln>
                            <a:noFill/>
                          </a:ln>
                          <a:solidFill>
                            <a:schemeClr val="tx1"/>
                          </a:solidFill>
                          <a:effectLst/>
                          <a:latin typeface="幼圆" pitchFamily="49" charset="-122"/>
                          <a:ea typeface="幼圆" pitchFamily="49" charset="-122"/>
                        </a:rPr>
                        <a:t>并行工程</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幼圆" pitchFamily="49" charset="-122"/>
                          <a:ea typeface="幼圆" pitchFamily="49" charset="-122"/>
                        </a:rPr>
                        <a:t>8.19 </a:t>
                      </a:r>
                      <a:r>
                        <a:rPr kumimoji="0" lang="zh-CN" altLang="en-US" sz="1600" b="1" i="0" u="none" strike="noStrike" cap="none" normalizeH="0" baseline="0">
                          <a:ln>
                            <a:noFill/>
                          </a:ln>
                          <a:solidFill>
                            <a:schemeClr val="tx1"/>
                          </a:solidFill>
                          <a:effectLst/>
                          <a:latin typeface="幼圆" pitchFamily="49" charset="-122"/>
                          <a:ea typeface="幼圆" pitchFamily="49" charset="-122"/>
                        </a:rPr>
                        <a:t>质量控制的数   理统计方法</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幼圆" pitchFamily="49" charset="-122"/>
                          <a:ea typeface="幼圆" pitchFamily="49" charset="-122"/>
                        </a:rPr>
                        <a:t>8.20 </a:t>
                      </a:r>
                      <a:r>
                        <a:rPr kumimoji="0" lang="zh-CN" altLang="en-US" sz="1600" b="1" i="0" u="none" strike="noStrike" cap="none" normalizeH="0" baseline="0">
                          <a:ln>
                            <a:noFill/>
                          </a:ln>
                          <a:solidFill>
                            <a:schemeClr val="tx1"/>
                          </a:solidFill>
                          <a:effectLst/>
                          <a:latin typeface="幼圆" pitchFamily="49" charset="-122"/>
                          <a:ea typeface="幼圆" pitchFamily="49" charset="-122"/>
                        </a:rPr>
                        <a:t>挣值法</a:t>
                      </a:r>
                    </a:p>
                    <a:p>
                      <a:pPr marL="0" marR="0" lvl="0" indent="0" algn="l" defTabSz="914400" rtl="0" eaLnBrk="1" fontAlgn="base" latinLnBrk="0" hangingPunct="1">
                        <a:lnSpc>
                          <a:spcPct val="150000"/>
                        </a:lnSpc>
                        <a:spcBef>
                          <a:spcPct val="20000"/>
                        </a:spcBef>
                        <a:spcAft>
                          <a:spcPct val="0"/>
                        </a:spcAft>
                        <a:buClrTx/>
                        <a:buSzTx/>
                        <a:buFontTx/>
                        <a:buNone/>
                        <a:tabLst/>
                      </a:pPr>
                      <a:r>
                        <a:rPr kumimoji="0" lang="en-US" altLang="zh-CN" sz="1600" b="1" i="0" u="none" strike="noStrike" cap="none" normalizeH="0" baseline="0">
                          <a:ln>
                            <a:noFill/>
                          </a:ln>
                          <a:solidFill>
                            <a:srgbClr val="036D7B"/>
                          </a:solidFill>
                          <a:effectLst/>
                          <a:latin typeface="幼圆" pitchFamily="49" charset="-122"/>
                          <a:ea typeface="幼圆" pitchFamily="49" charset="-122"/>
                        </a:rPr>
                        <a:t>8.21 </a:t>
                      </a:r>
                      <a:r>
                        <a:rPr kumimoji="0" lang="zh-CN" altLang="en-US" sz="1600" b="1" i="0" u="none" strike="noStrike" cap="none" normalizeH="0" baseline="0">
                          <a:ln>
                            <a:noFill/>
                          </a:ln>
                          <a:solidFill>
                            <a:srgbClr val="036D7B"/>
                          </a:solidFill>
                          <a:effectLst/>
                          <a:latin typeface="幼圆" pitchFamily="49" charset="-122"/>
                          <a:ea typeface="幼圆" pitchFamily="49" charset="-122"/>
                        </a:rPr>
                        <a:t>有无比较法</a:t>
                      </a:r>
                    </a:p>
                  </a:txBody>
                  <a:tcPr marL="182562" marR="182562" marT="46160" marB="4616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21129871"/>
                  </a:ext>
                </a:extLst>
              </a:tr>
            </a:tbl>
          </a:graphicData>
        </a:graphic>
      </p:graphicFrame>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962562"/>
                                        </p:tgtEl>
                                        <p:attrNameLst>
                                          <p:attrName>style.visibility</p:attrName>
                                        </p:attrNameLst>
                                      </p:cBhvr>
                                      <p:to>
                                        <p:strVal val="visible"/>
                                      </p:to>
                                    </p:set>
                                    <p:animEffect transition="in" filter="barn(outVertical)">
                                      <p:cBhvr>
                                        <p:cTn id="7" dur="500"/>
                                        <p:tgtEl>
                                          <p:spTgt spid="962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962563"/>
                                        </p:tgtEl>
                                        <p:attrNameLst>
                                          <p:attrName>style.visibility</p:attrName>
                                        </p:attrNameLst>
                                      </p:cBhvr>
                                      <p:to>
                                        <p:strVal val="visible"/>
                                      </p:to>
                                    </p:set>
                                    <p:animEffect transition="in" filter="box(out)">
                                      <p:cBhvr>
                                        <p:cTn id="12" dur="500"/>
                                        <p:tgtEl>
                                          <p:spTgt spid="962563"/>
                                        </p:tgtEl>
                                      </p:cBhvr>
                                    </p:animEffect>
                                  </p:childTnLst>
                                </p:cTn>
                              </p:par>
                            </p:childTnLst>
                          </p:cTn>
                        </p:par>
                        <p:par>
                          <p:cTn id="13" fill="hold" nodeType="afterGroup">
                            <p:stCondLst>
                              <p:cond delay="500"/>
                            </p:stCondLst>
                            <p:childTnLst>
                              <p:par>
                                <p:cTn id="14" presetID="29" presetClass="entr" presetSubtype="0" fill="hold" nodeType="afterEffect">
                                  <p:stCondLst>
                                    <p:cond delay="0"/>
                                  </p:stCondLst>
                                  <p:childTnLst>
                                    <p:set>
                                      <p:cBhvr>
                                        <p:cTn id="15" dur="1" fill="hold">
                                          <p:stCondLst>
                                            <p:cond delay="0"/>
                                          </p:stCondLst>
                                        </p:cTn>
                                        <p:tgtEl>
                                          <p:spTgt spid="962600"/>
                                        </p:tgtEl>
                                        <p:attrNameLst>
                                          <p:attrName>style.visibility</p:attrName>
                                        </p:attrNameLst>
                                      </p:cBhvr>
                                      <p:to>
                                        <p:strVal val="visible"/>
                                      </p:to>
                                    </p:set>
                                    <p:anim calcmode="lin" valueType="num">
                                      <p:cBhvr>
                                        <p:cTn id="16" dur="1000" fill="hold"/>
                                        <p:tgtEl>
                                          <p:spTgt spid="962600"/>
                                        </p:tgtEl>
                                        <p:attrNameLst>
                                          <p:attrName>ppt_x</p:attrName>
                                        </p:attrNameLst>
                                      </p:cBhvr>
                                      <p:tavLst>
                                        <p:tav tm="0">
                                          <p:val>
                                            <p:strVal val="#ppt_x-.2"/>
                                          </p:val>
                                        </p:tav>
                                        <p:tav tm="100000">
                                          <p:val>
                                            <p:strVal val="#ppt_x"/>
                                          </p:val>
                                        </p:tav>
                                      </p:tavLst>
                                    </p:anim>
                                    <p:anim calcmode="lin" valueType="num">
                                      <p:cBhvr>
                                        <p:cTn id="17" dur="1000" fill="hold"/>
                                        <p:tgtEl>
                                          <p:spTgt spid="962600"/>
                                        </p:tgtEl>
                                        <p:attrNameLst>
                                          <p:attrName>ppt_y</p:attrName>
                                        </p:attrNameLst>
                                      </p:cBhvr>
                                      <p:tavLst>
                                        <p:tav tm="0">
                                          <p:val>
                                            <p:strVal val="#ppt_y"/>
                                          </p:val>
                                        </p:tav>
                                        <p:tav tm="100000">
                                          <p:val>
                                            <p:strVal val="#ppt_y"/>
                                          </p:val>
                                        </p:tav>
                                      </p:tavLst>
                                    </p:anim>
                                    <p:animEffect transition="in" filter="wipe(right)" prLst="gradientSize: 0.1">
                                      <p:cBhvr>
                                        <p:cTn id="18" dur="1000"/>
                                        <p:tgtEl>
                                          <p:spTgt spid="962600"/>
                                        </p:tgtEl>
                                      </p:cBhvr>
                                    </p:animEffect>
                                  </p:childTnLst>
                                </p:cTn>
                              </p:par>
                              <p:par>
                                <p:cTn id="19" presetID="29" presetClass="entr" presetSubtype="0" fill="hold" nodeType="withEffect">
                                  <p:stCondLst>
                                    <p:cond delay="0"/>
                                  </p:stCondLst>
                                  <p:childTnLst>
                                    <p:set>
                                      <p:cBhvr>
                                        <p:cTn id="20" dur="1" fill="hold">
                                          <p:stCondLst>
                                            <p:cond delay="0"/>
                                          </p:stCondLst>
                                        </p:cTn>
                                        <p:tgtEl>
                                          <p:spTgt spid="962598"/>
                                        </p:tgtEl>
                                        <p:attrNameLst>
                                          <p:attrName>style.visibility</p:attrName>
                                        </p:attrNameLst>
                                      </p:cBhvr>
                                      <p:to>
                                        <p:strVal val="visible"/>
                                      </p:to>
                                    </p:set>
                                    <p:anim calcmode="lin" valueType="num">
                                      <p:cBhvr>
                                        <p:cTn id="21" dur="1000" fill="hold"/>
                                        <p:tgtEl>
                                          <p:spTgt spid="962598"/>
                                        </p:tgtEl>
                                        <p:attrNameLst>
                                          <p:attrName>ppt_x</p:attrName>
                                        </p:attrNameLst>
                                      </p:cBhvr>
                                      <p:tavLst>
                                        <p:tav tm="0">
                                          <p:val>
                                            <p:strVal val="#ppt_x-.2"/>
                                          </p:val>
                                        </p:tav>
                                        <p:tav tm="100000">
                                          <p:val>
                                            <p:strVal val="#ppt_x"/>
                                          </p:val>
                                        </p:tav>
                                      </p:tavLst>
                                    </p:anim>
                                    <p:anim calcmode="lin" valueType="num">
                                      <p:cBhvr>
                                        <p:cTn id="22" dur="1000" fill="hold"/>
                                        <p:tgtEl>
                                          <p:spTgt spid="96259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62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8" grpId="0" animBg="1"/>
      <p:bldP spid="962562" grpId="0"/>
      <p:bldP spid="9625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a:extLst>
              <a:ext uri="{FF2B5EF4-FFF2-40B4-BE49-F238E27FC236}">
                <a16:creationId xmlns:a16="http://schemas.microsoft.com/office/drawing/2014/main" id="{48F356FB-A778-3C1F-29AC-945CC0F79AB3}"/>
              </a:ext>
            </a:extLst>
          </p:cNvPr>
          <p:cNvSpPr>
            <a:spLocks noGrp="1" noChangeArrowheads="1"/>
          </p:cNvSpPr>
          <p:nvPr>
            <p:ph type="body" idx="1"/>
          </p:nvPr>
        </p:nvSpPr>
        <p:spPr>
          <a:xfrm>
            <a:off x="2279576" y="1844824"/>
            <a:ext cx="7848600" cy="1366838"/>
          </a:xfrm>
          <a:noFill/>
        </p:spPr>
        <p:txBody>
          <a:bodyPr/>
          <a:lstStyle/>
          <a:p>
            <a:pPr eaLnBrk="1" hangingPunct="1">
              <a:lnSpc>
                <a:spcPct val="200000"/>
              </a:lnSpc>
              <a:buClr>
                <a:schemeClr val="tx1"/>
              </a:buClr>
              <a:buSzPct val="70000"/>
              <a:buFont typeface="Wingdings" pitchFamily="2" charset="2"/>
              <a:buChar char="l"/>
            </a:pPr>
            <a:r>
              <a:rPr lang="zh-CN" altLang="en-US" sz="2000" b="1" dirty="0">
                <a:ea typeface="幼圆" pitchFamily="49" charset="-122"/>
              </a:rPr>
              <a:t>非管理类专业拓展知识面，扩大就业机会的需要；</a:t>
            </a:r>
          </a:p>
          <a:p>
            <a:pPr eaLnBrk="1" hangingPunct="1">
              <a:lnSpc>
                <a:spcPct val="200000"/>
              </a:lnSpc>
              <a:buClr>
                <a:schemeClr val="tx1"/>
              </a:buClr>
              <a:buSzPct val="70000"/>
              <a:buFont typeface="Wingdings" pitchFamily="2" charset="2"/>
              <a:buChar char="l"/>
            </a:pPr>
            <a:r>
              <a:rPr lang="zh-CN" altLang="en-US" sz="2000" b="1" dirty="0">
                <a:ea typeface="幼圆" pitchFamily="49" charset="-122"/>
              </a:rPr>
              <a:t>投资理财和创业的需要；</a:t>
            </a:r>
          </a:p>
          <a:p>
            <a:pPr eaLnBrk="1" hangingPunct="1">
              <a:lnSpc>
                <a:spcPct val="200000"/>
              </a:lnSpc>
              <a:buClr>
                <a:schemeClr val="tx1"/>
              </a:buClr>
              <a:buSzPct val="70000"/>
              <a:buFont typeface="Wingdings" pitchFamily="2" charset="2"/>
              <a:buChar char="l"/>
            </a:pPr>
            <a:r>
              <a:rPr lang="en-US" altLang="zh-CN" sz="2000" b="1" dirty="0">
                <a:latin typeface="Verdana" panose="020B0604030504040204" pitchFamily="34" charset="0"/>
                <a:ea typeface="幼圆" pitchFamily="49" charset="-122"/>
              </a:rPr>
              <a:t>……</a:t>
            </a:r>
            <a:endParaRPr lang="en-US" altLang="zh-CN" sz="2000" b="1" dirty="0">
              <a:ea typeface="幼圆" pitchFamily="49" charset="-122"/>
            </a:endParaRPr>
          </a:p>
        </p:txBody>
      </p:sp>
      <p:sp>
        <p:nvSpPr>
          <p:cNvPr id="963587" name="Rectangle 3">
            <a:extLst>
              <a:ext uri="{FF2B5EF4-FFF2-40B4-BE49-F238E27FC236}">
                <a16:creationId xmlns:a16="http://schemas.microsoft.com/office/drawing/2014/main" id="{B1EC1BB3-C73B-7D39-7C9F-FB017527194B}"/>
              </a:ext>
            </a:extLst>
          </p:cNvPr>
          <p:cNvSpPr>
            <a:spLocks noGrp="1" noChangeArrowheads="1"/>
          </p:cNvSpPr>
          <p:nvPr>
            <p:ph type="title"/>
          </p:nvPr>
        </p:nvSpPr>
        <p:spPr bwMode="auto">
          <a:xfrm>
            <a:off x="3935413" y="203201"/>
            <a:ext cx="4711700" cy="519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514350" indent="-514350" eaLnBrk="1" hangingPunct="1">
              <a:buFont typeface="+mj-ea"/>
              <a:buAutoNum type="circleNumDbPlain" startAt="4"/>
            </a:pPr>
            <a:r>
              <a:rPr lang="zh-CN" altLang="en-US" sz="2800" dirty="0">
                <a:solidFill>
                  <a:srgbClr val="036D7B"/>
                </a:solidFill>
                <a:ea typeface="黑体" panose="02010609060101010101" pitchFamily="49" charset="-122"/>
              </a:rPr>
              <a:t>其他方面的需要</a:t>
            </a: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963587"/>
                                        </p:tgtEl>
                                        <p:attrNameLst>
                                          <p:attrName>style.visibility</p:attrName>
                                        </p:attrNameLst>
                                      </p:cBhvr>
                                      <p:to>
                                        <p:strVal val="visible"/>
                                      </p:to>
                                    </p:set>
                                    <p:animEffect transition="in" filter="barn(outVertical)">
                                      <p:cBhvr>
                                        <p:cTn id="7" dur="500"/>
                                        <p:tgtEl>
                                          <p:spTgt spid="96358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963586">
                                            <p:txEl>
                                              <p:pRg st="0" end="0"/>
                                            </p:txEl>
                                          </p:spTgt>
                                        </p:tgtEl>
                                        <p:attrNameLst>
                                          <p:attrName>style.visibility</p:attrName>
                                        </p:attrNameLst>
                                      </p:cBhvr>
                                      <p:to>
                                        <p:strVal val="visible"/>
                                      </p:to>
                                    </p:set>
                                    <p:animEffect transition="in" filter="wipe(left)">
                                      <p:cBhvr>
                                        <p:cTn id="11" dur="500"/>
                                        <p:tgtEl>
                                          <p:spTgt spid="963586">
                                            <p:txEl>
                                              <p:pRg st="0" end="0"/>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963586">
                                            <p:txEl>
                                              <p:pRg st="1" end="1"/>
                                            </p:txEl>
                                          </p:spTgt>
                                        </p:tgtEl>
                                        <p:attrNameLst>
                                          <p:attrName>style.visibility</p:attrName>
                                        </p:attrNameLst>
                                      </p:cBhvr>
                                      <p:to>
                                        <p:strVal val="visible"/>
                                      </p:to>
                                    </p:set>
                                    <p:animEffect transition="in" filter="wipe(left)">
                                      <p:cBhvr>
                                        <p:cTn id="15" dur="500"/>
                                        <p:tgtEl>
                                          <p:spTgt spid="963586">
                                            <p:txEl>
                                              <p:pRg st="1" end="1"/>
                                            </p:txEl>
                                          </p:spTgt>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3586">
                                            <p:txEl>
                                              <p:pRg st="2" end="2"/>
                                            </p:txEl>
                                          </p:spTgt>
                                        </p:tgtEl>
                                        <p:attrNameLst>
                                          <p:attrName>style.visibility</p:attrName>
                                        </p:attrNameLst>
                                      </p:cBhvr>
                                      <p:to>
                                        <p:strVal val="visible"/>
                                      </p:to>
                                    </p:set>
                                    <p:animEffect transition="in" filter="wipe(left)">
                                      <p:cBhvr>
                                        <p:cTn id="19" dur="500"/>
                                        <p:tgtEl>
                                          <p:spTgt spid="9635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586" grpId="0" build="p"/>
      <p:bldP spid="963587" grpId="0"/>
    </p:bldLst>
  </p:timing>
</p:sld>
</file>

<file path=ppt/theme/theme1.xml><?xml version="1.0" encoding="utf-8"?>
<a:theme xmlns:a="http://schemas.openxmlformats.org/drawingml/2006/main" name="演示文稿7">
  <a:themeElements>
    <a:clrScheme name="演示文稿7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6699FF"/>
      </a:folHlink>
    </a:clrScheme>
    <a:fontScheme name="演示文稿7">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华文楷体" pitchFamily="2" charset="-122"/>
          </a:defRPr>
        </a:defPPr>
      </a:lstStyle>
    </a:lnDef>
  </a:objectDefaults>
  <a:extraClrSchemeLst>
    <a:extraClrScheme>
      <a:clrScheme name="演示文稿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演示文稿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演示文稿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演示文稿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演示文稿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演示文稿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演示文稿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演示文稿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演示文稿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演示文稿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演示文稿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演示文稿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演示文稿7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CC3300"/>
        </a:folHlink>
      </a:clrScheme>
      <a:clrMap bg1="lt1" tx1="dk1" bg2="lt2" tx2="dk2" accent1="accent1" accent2="accent2" accent3="accent3" accent4="accent4" accent5="accent5" accent6="accent6" hlink="hlink" folHlink="folHlink"/>
    </a:extraClrScheme>
    <a:extraClrScheme>
      <a:clrScheme name="演示文稿7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6699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Blends">
      <a:majorFont>
        <a:latin typeface="Times New Roman"/>
        <a:ea typeface="华文行楷"/>
        <a:cs typeface=""/>
      </a:majorFont>
      <a:minorFont>
        <a:latin typeface="Times New Roman"/>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2958</Words>
  <Application>Microsoft Macintosh PowerPoint</Application>
  <PresentationFormat>宽屏</PresentationFormat>
  <Paragraphs>494</Paragraphs>
  <Slides>39</Slides>
  <Notes>3</Notes>
  <HiddenSlides>0</HiddenSlides>
  <MMClips>2</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39</vt:i4>
      </vt:variant>
    </vt:vector>
  </HeadingPairs>
  <TitlesOfParts>
    <vt:vector size="55" baseType="lpstr">
      <vt:lpstr>等线</vt:lpstr>
      <vt:lpstr>黑体</vt:lpstr>
      <vt:lpstr>华文楷体</vt:lpstr>
      <vt:lpstr>华文行楷</vt:lpstr>
      <vt:lpstr>楷体_GB2312</vt:lpstr>
      <vt:lpstr>隶书</vt:lpstr>
      <vt:lpstr>宋体</vt:lpstr>
      <vt:lpstr>幼圆</vt:lpstr>
      <vt:lpstr>Arial</vt:lpstr>
      <vt:lpstr>Tahoma</vt:lpstr>
      <vt:lpstr>Times New Roman</vt:lpstr>
      <vt:lpstr>Verdana</vt:lpstr>
      <vt:lpstr>Wingdings</vt:lpstr>
      <vt:lpstr>演示文稿7</vt:lpstr>
      <vt:lpstr>Blends</vt:lpstr>
      <vt:lpstr>公式</vt:lpstr>
      <vt:lpstr>PowerPoint 演示文稿</vt:lpstr>
      <vt:lpstr>PowerPoint 演示文稿</vt:lpstr>
      <vt:lpstr>PowerPoint 演示文稿</vt:lpstr>
      <vt:lpstr>PowerPoint 演示文稿</vt:lpstr>
      <vt:lpstr>§1 为什么要学习本课程？</vt:lpstr>
      <vt:lpstr>工程类专业素质和能力培养的需要</vt:lpstr>
      <vt:lpstr>国家有关注册执业资格取得的需要</vt:lpstr>
      <vt:lpstr>项目管理工作的需要</vt:lpstr>
      <vt:lpstr>其他方面的需要</vt:lpstr>
      <vt:lpstr>§2 课程性质、目的和任务</vt:lpstr>
      <vt:lpstr>§3 课程的教学基本要求</vt:lpstr>
      <vt:lpstr>§4 使用教材及主要参考资料</vt:lpstr>
      <vt:lpstr>§6 使用教材及主要参考资料</vt:lpstr>
      <vt:lpstr>PowerPoint 演示文稿</vt:lpstr>
      <vt:lpstr>技术经济学</vt:lpstr>
      <vt:lpstr>技术经济活动及其要素</vt:lpstr>
      <vt:lpstr>技术经济活动及其要素</vt:lpstr>
      <vt:lpstr>技术经济活动及其要素</vt:lpstr>
      <vt:lpstr>技术经济活动及其要素</vt:lpstr>
      <vt:lpstr>技术经济活动及其要素</vt:lpstr>
      <vt:lpstr>技术经济活动及其要素</vt:lpstr>
      <vt:lpstr>技术经济活动及其要素</vt:lpstr>
      <vt:lpstr>技术经济活动及其要素</vt:lpstr>
      <vt:lpstr>技术经济学及其发展</vt:lpstr>
      <vt:lpstr>技术经济学及其发展</vt:lpstr>
      <vt:lpstr>技术经济学及其发展</vt:lpstr>
      <vt:lpstr>技术经济学及其发展</vt:lpstr>
      <vt:lpstr>技术经济学基本原理</vt:lpstr>
      <vt:lpstr>技术经济学基本原理</vt:lpstr>
      <vt:lpstr>技术经济学基本原理</vt:lpstr>
      <vt:lpstr>技术经济学基本原理</vt:lpstr>
      <vt:lpstr>技术经济学基本原理</vt:lpstr>
      <vt:lpstr>技术经济学基本原理</vt:lpstr>
      <vt:lpstr>技术经济学基本原理</vt:lpstr>
      <vt:lpstr>技术经济学基本原理</vt:lpstr>
      <vt:lpstr>技术经济分析的基本思路</vt:lpstr>
      <vt:lpstr>技术经济分析的基本思路</vt:lpstr>
      <vt:lpstr>技术经济分析的基本思路</vt:lpstr>
      <vt:lpstr>要求、重点与难点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Leopold Becher</dc:creator>
  <cp:lastModifiedBy>Leopold Becher</cp:lastModifiedBy>
  <cp:revision>1</cp:revision>
  <dcterms:created xsi:type="dcterms:W3CDTF">2024-09-04T05:59:07Z</dcterms:created>
  <dcterms:modified xsi:type="dcterms:W3CDTF">2024-09-04T06:04:36Z</dcterms:modified>
</cp:coreProperties>
</file>